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notesSlides/notesSlide3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38.xml" ContentType="application/vnd.openxmlformats-officedocument.presentationml.notesSlide+xml"/>
  <Override PartName="/ppt/embeddings/oleObject1.bin" ContentType="application/vnd.openxmlformats-officedocument.oleObject"/>
  <Override PartName="/ppt/notesSlides/notesSlide39.xml" ContentType="application/vnd.openxmlformats-officedocument.presentationml.notesSlide+xml"/>
  <Override PartName="/ppt/embeddings/oleObject2.bin" ContentType="application/vnd.openxmlformats-officedocument.oleObject"/>
  <Override PartName="/ppt/notesSlides/notesSlide40.xml" ContentType="application/vnd.openxmlformats-officedocument.presentationml.notesSlide+xml"/>
  <Override PartName="/ppt/notesSlides/notesSlide41.xml" ContentType="application/vnd.openxmlformats-officedocument.presentationml.notesSlide+xml"/>
  <Override PartName="/ppt/embeddings/oleObject3.bin" ContentType="application/vnd.openxmlformats-officedocument.oleObject"/>
  <Override PartName="/ppt/notesSlides/notesSlide42.xml" ContentType="application/vnd.openxmlformats-officedocument.presentationml.notesSlide+xml"/>
  <Override PartName="/ppt/notesSlides/notesSlide43.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1"/>
  </p:notesMasterIdLst>
  <p:sldIdLst>
    <p:sldId id="340" r:id="rId3"/>
    <p:sldId id="269" r:id="rId4"/>
    <p:sldId id="258" r:id="rId5"/>
    <p:sldId id="324" r:id="rId6"/>
    <p:sldId id="325" r:id="rId7"/>
    <p:sldId id="341" r:id="rId8"/>
    <p:sldId id="279" r:id="rId9"/>
    <p:sldId id="342" r:id="rId10"/>
    <p:sldId id="282" r:id="rId11"/>
    <p:sldId id="343" r:id="rId12"/>
    <p:sldId id="344" r:id="rId13"/>
    <p:sldId id="345" r:id="rId14"/>
    <p:sldId id="346" r:id="rId15"/>
    <p:sldId id="353" r:id="rId16"/>
    <p:sldId id="354" r:id="rId17"/>
    <p:sldId id="347" r:id="rId18"/>
    <p:sldId id="348" r:id="rId19"/>
    <p:sldId id="349" r:id="rId20"/>
    <p:sldId id="350" r:id="rId21"/>
    <p:sldId id="402" r:id="rId22"/>
    <p:sldId id="401" r:id="rId23"/>
    <p:sldId id="351" r:id="rId24"/>
    <p:sldId id="352" r:id="rId25"/>
    <p:sldId id="403" r:id="rId26"/>
    <p:sldId id="355" r:id="rId27"/>
    <p:sldId id="356" r:id="rId28"/>
    <p:sldId id="399" r:id="rId29"/>
    <p:sldId id="400" r:id="rId30"/>
    <p:sldId id="357" r:id="rId31"/>
    <p:sldId id="404" r:id="rId32"/>
    <p:sldId id="358" r:id="rId33"/>
    <p:sldId id="359" r:id="rId34"/>
    <p:sldId id="362" r:id="rId35"/>
    <p:sldId id="361" r:id="rId36"/>
    <p:sldId id="363" r:id="rId37"/>
    <p:sldId id="364" r:id="rId38"/>
    <p:sldId id="365" r:id="rId39"/>
    <p:sldId id="366" r:id="rId40"/>
    <p:sldId id="382" r:id="rId41"/>
    <p:sldId id="383" r:id="rId42"/>
    <p:sldId id="384" r:id="rId43"/>
    <p:sldId id="385" r:id="rId44"/>
    <p:sldId id="386" r:id="rId45"/>
    <p:sldId id="387" r:id="rId46"/>
    <p:sldId id="388" r:id="rId47"/>
    <p:sldId id="389" r:id="rId48"/>
    <p:sldId id="390" r:id="rId49"/>
    <p:sldId id="391" r:id="rId50"/>
    <p:sldId id="392" r:id="rId51"/>
    <p:sldId id="393" r:id="rId52"/>
    <p:sldId id="394" r:id="rId53"/>
    <p:sldId id="395" r:id="rId54"/>
    <p:sldId id="396" r:id="rId55"/>
    <p:sldId id="397" r:id="rId56"/>
    <p:sldId id="398"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26"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0" autoAdjust="0"/>
    <p:restoredTop sz="86377" autoAdjust="0"/>
  </p:normalViewPr>
  <p:slideViewPr>
    <p:cSldViewPr>
      <p:cViewPr varScale="1">
        <p:scale>
          <a:sx n="124" d="100"/>
          <a:sy n="124" d="100"/>
        </p:scale>
        <p:origin x="-744" y="-104"/>
      </p:cViewPr>
      <p:guideLst>
        <p:guide orient="horz" pos="2160"/>
        <p:guide pos="2880"/>
      </p:guideLst>
    </p:cSldViewPr>
  </p:slideViewPr>
  <p:outlineViewPr>
    <p:cViewPr>
      <p:scale>
        <a:sx n="33" d="100"/>
        <a:sy n="33" d="100"/>
      </p:scale>
      <p:origin x="0" y="27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lizabeth%20Hoffman\Documents\My%20Dropbox\WORK%20-%20Liz\Misc%20Marketing%20Stuff\BIMA%20-%20Ori's%20Study\LIFT%20GRAPH%20telecom%207.1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lizabeth%20Hoffman\Documents\My%20Dropbox\WORK%20-%20Liz\Misc%20Marketing%20Stuff\BIMA%20-%20Ori's%20Study\LIFT%20GRAPH%20telecom%207.17.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Elizabeth%20Hoffman\Documents\My%20Dropbox\WORK%20-%20Liz\Misc%20Marketing%20Stuff\BIMA%20-%20Ori's%20Study\slides\ResultsSummary2_edite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Elizabeth%20Hoffman\Documents\My%20Dropbox\WORK%20-%20Liz\Misc%20Marketing%20Stuff\BIMA%20-%20Ori's%20Study\LIFT%20GRAPH%20telecom%207.17.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Elizabeth%20Hoffman\Documents\My%20Dropbox\WORK%20-%20Liz\Misc%20Marketing%20Stuff\BIMA%20-%20Ori's%20Study\LIFT%20GRAPH%20b2b%207.17.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Elizabeth%20Hoffman\Documents\My%20Dropbox\WORK%20-%20Liz\Misc%20Marketing%20Stuff\BIMA%20-%20Ori's%20Study\LIFT%20GRAPH%20hotel%20creative%207.1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600"/>
            </a:pPr>
            <a:r>
              <a:rPr lang="en-US" sz="1600" baseline="0" dirty="0" smtClean="0">
                <a:latin typeface="Arial Black" pitchFamily="34" charset="0"/>
              </a:rPr>
              <a:t>RELATIVE LIFT:</a:t>
            </a:r>
          </a:p>
          <a:p>
            <a:pPr algn="l">
              <a:defRPr sz="1600"/>
            </a:pPr>
            <a:r>
              <a:rPr lang="en-US" sz="1600" dirty="0" smtClean="0">
                <a:latin typeface="Arial Black" pitchFamily="34" charset="0"/>
              </a:rPr>
              <a:t>EXPOSED VS. UNEXPOSED USERS</a:t>
            </a:r>
            <a:endParaRPr lang="en-US" sz="1600" dirty="0">
              <a:latin typeface="Arial Black" pitchFamily="34" charset="0"/>
            </a:endParaRPr>
          </a:p>
        </c:rich>
      </c:tx>
      <c:layout>
        <c:manualLayout>
          <c:xMode val="edge"/>
          <c:yMode val="edge"/>
          <c:x val="0.000942990511458734"/>
          <c:y val="0.0378812648350123"/>
        </c:manualLayout>
      </c:layout>
      <c:overlay val="0"/>
    </c:title>
    <c:autoTitleDeleted val="0"/>
    <c:plotArea>
      <c:layout>
        <c:manualLayout>
          <c:layoutTarget val="inner"/>
          <c:xMode val="edge"/>
          <c:yMode val="edge"/>
          <c:x val="0.0782412245198322"/>
          <c:y val="0.228363006207003"/>
          <c:w val="0.904624819093879"/>
          <c:h val="0.60034814554619"/>
        </c:manualLayout>
      </c:layout>
      <c:barChart>
        <c:barDir val="col"/>
        <c:grouping val="clustered"/>
        <c:varyColors val="0"/>
        <c:ser>
          <c:idx val="1"/>
          <c:order val="0"/>
          <c:tx>
            <c:strRef>
              <c:f>Sheet1!$C$1</c:f>
              <c:strCache>
                <c:ptCount val="1"/>
                <c:pt idx="0">
                  <c:v>DID NOT SEE AD</c:v>
                </c:pt>
              </c:strCache>
            </c:strRef>
          </c:tx>
          <c:spPr>
            <a:solidFill>
              <a:srgbClr val="E11932"/>
            </a:solidFill>
          </c:spPr>
          <c:invertIfNegative val="0"/>
          <c:cat>
            <c:strRef>
              <c:f>Sheet1!$B$2:$B$9</c:f>
              <c:strCache>
                <c:ptCount val="8"/>
                <c:pt idx="0">
                  <c:v>RETARGETING</c:v>
                </c:pt>
                <c:pt idx="1">
                  <c:v>M6D 
PROSPECTING</c:v>
                </c:pt>
                <c:pt idx="3">
                  <c:v>RETARGETING</c:v>
                </c:pt>
                <c:pt idx="4">
                  <c:v>M6D 
PROSPECTING</c:v>
                </c:pt>
                <c:pt idx="6">
                  <c:v>RETARGETING</c:v>
                </c:pt>
                <c:pt idx="7">
                  <c:v>M6D 
PROSPECTING</c:v>
                </c:pt>
              </c:strCache>
            </c:strRef>
          </c:cat>
          <c:val>
            <c:numRef>
              <c:f>Sheet1!$C$2:$C$9</c:f>
              <c:numCache>
                <c:formatCode>0.00%</c:formatCode>
                <c:ptCount val="8"/>
                <c:pt idx="0">
                  <c:v>0.1106</c:v>
                </c:pt>
                <c:pt idx="1">
                  <c:v>0.007</c:v>
                </c:pt>
                <c:pt idx="3">
                  <c:v>0.0222</c:v>
                </c:pt>
                <c:pt idx="4">
                  <c:v>0.0036</c:v>
                </c:pt>
                <c:pt idx="6">
                  <c:v>0.07</c:v>
                </c:pt>
                <c:pt idx="7">
                  <c:v>0.0042</c:v>
                </c:pt>
              </c:numCache>
            </c:numRef>
          </c:val>
        </c:ser>
        <c:ser>
          <c:idx val="0"/>
          <c:order val="1"/>
          <c:tx>
            <c:strRef>
              <c:f>Sheet1!$D$1</c:f>
              <c:strCache>
                <c:ptCount val="1"/>
                <c:pt idx="0">
                  <c:v>SAW AD</c:v>
                </c:pt>
              </c:strCache>
            </c:strRef>
          </c:tx>
          <c:spPr>
            <a:solidFill>
              <a:srgbClr val="326E8C"/>
            </a:solidFill>
          </c:spPr>
          <c:invertIfNegative val="0"/>
          <c:cat>
            <c:strRef>
              <c:f>Sheet1!$B$2:$B$9</c:f>
              <c:strCache>
                <c:ptCount val="8"/>
                <c:pt idx="0">
                  <c:v>RETARGETING</c:v>
                </c:pt>
                <c:pt idx="1">
                  <c:v>M6D 
PROSPECTING</c:v>
                </c:pt>
                <c:pt idx="3">
                  <c:v>RETARGETING</c:v>
                </c:pt>
                <c:pt idx="4">
                  <c:v>M6D 
PROSPECTING</c:v>
                </c:pt>
                <c:pt idx="6">
                  <c:v>RETARGETING</c:v>
                </c:pt>
                <c:pt idx="7">
                  <c:v>M6D 
PROSPECTING</c:v>
                </c:pt>
              </c:strCache>
            </c:strRef>
          </c:cat>
          <c:val>
            <c:numRef>
              <c:f>Sheet1!$D$2:$D$9</c:f>
              <c:numCache>
                <c:formatCode>0.00%</c:formatCode>
                <c:ptCount val="8"/>
                <c:pt idx="0">
                  <c:v>0.1159</c:v>
                </c:pt>
                <c:pt idx="1">
                  <c:v>0.0158</c:v>
                </c:pt>
                <c:pt idx="3">
                  <c:v>0.0204</c:v>
                </c:pt>
                <c:pt idx="4">
                  <c:v>0.0047</c:v>
                </c:pt>
                <c:pt idx="6">
                  <c:v>0.0779</c:v>
                </c:pt>
                <c:pt idx="7">
                  <c:v>0.011</c:v>
                </c:pt>
              </c:numCache>
            </c:numRef>
          </c:val>
        </c:ser>
        <c:dLbls>
          <c:showLegendKey val="0"/>
          <c:showVal val="0"/>
          <c:showCatName val="0"/>
          <c:showSerName val="0"/>
          <c:showPercent val="0"/>
          <c:showBubbleSize val="0"/>
        </c:dLbls>
        <c:gapWidth val="150"/>
        <c:axId val="-2137780200"/>
        <c:axId val="-2137783560"/>
      </c:barChart>
      <c:catAx>
        <c:axId val="-2137780200"/>
        <c:scaling>
          <c:orientation val="minMax"/>
        </c:scaling>
        <c:delete val="0"/>
        <c:axPos val="b"/>
        <c:minorGridlines>
          <c:spPr>
            <a:ln>
              <a:solidFill>
                <a:srgbClr val="D9D9D9"/>
              </a:solidFill>
            </a:ln>
          </c:spPr>
        </c:minorGridlines>
        <c:majorTickMark val="out"/>
        <c:minorTickMark val="none"/>
        <c:tickLblPos val="nextTo"/>
        <c:txPr>
          <a:bodyPr/>
          <a:lstStyle/>
          <a:p>
            <a:pPr>
              <a:defRPr sz="800"/>
            </a:pPr>
            <a:endParaRPr lang="en-US"/>
          </a:p>
        </c:txPr>
        <c:crossAx val="-2137783560"/>
        <c:crosses val="autoZero"/>
        <c:auto val="1"/>
        <c:lblAlgn val="ctr"/>
        <c:lblOffset val="100"/>
        <c:noMultiLvlLbl val="0"/>
      </c:catAx>
      <c:valAx>
        <c:axId val="-2137783560"/>
        <c:scaling>
          <c:orientation val="minMax"/>
        </c:scaling>
        <c:delete val="0"/>
        <c:axPos val="l"/>
        <c:minorGridlines>
          <c:spPr>
            <a:ln>
              <a:solidFill>
                <a:srgbClr val="D9D9D9"/>
              </a:solidFill>
            </a:ln>
          </c:spPr>
        </c:minorGridlines>
        <c:title>
          <c:tx>
            <c:rich>
              <a:bodyPr rot="-5400000" vert="horz"/>
              <a:lstStyle/>
              <a:p>
                <a:pPr>
                  <a:defRPr/>
                </a:pPr>
                <a:r>
                  <a:rPr lang="en-US" dirty="0" smtClean="0"/>
                  <a:t>CONVERSION</a:t>
                </a:r>
                <a:r>
                  <a:rPr lang="en-US" baseline="0" dirty="0" smtClean="0"/>
                  <a:t> RATE</a:t>
                </a:r>
                <a:endParaRPr lang="en-US" dirty="0"/>
              </a:p>
            </c:rich>
          </c:tx>
          <c:layout/>
          <c:overlay val="0"/>
        </c:title>
        <c:numFmt formatCode="0%" sourceLinked="0"/>
        <c:majorTickMark val="out"/>
        <c:minorTickMark val="none"/>
        <c:tickLblPos val="nextTo"/>
        <c:crossAx val="-2137780200"/>
        <c:crosses val="autoZero"/>
        <c:crossBetween val="between"/>
      </c:valAx>
    </c:plotArea>
    <c:legend>
      <c:legendPos val="t"/>
      <c:layout>
        <c:manualLayout>
          <c:xMode val="edge"/>
          <c:yMode val="edge"/>
          <c:x val="0.220014782013423"/>
          <c:y val="0.190277568091073"/>
          <c:w val="0.55997061419854"/>
          <c:h val="0.043323868322054"/>
        </c:manualLayout>
      </c:layout>
      <c:overlay val="0"/>
    </c:legend>
    <c:plotVisOnly val="1"/>
    <c:dispBlanksAs val="gap"/>
    <c:showDLblsOverMax val="0"/>
  </c:chart>
  <c:spPr>
    <a:ln>
      <a:noFill/>
    </a:ln>
  </c:spPr>
  <c:txPr>
    <a:bodyPr/>
    <a:lstStyle/>
    <a:p>
      <a:pPr>
        <a:defRPr>
          <a:solidFill>
            <a:schemeClr val="tx1">
              <a:lumMod val="75000"/>
              <a:lumOff val="25000"/>
            </a:schemeClr>
          </a:solidFill>
          <a:latin typeface="Arial" pitchFamily="34" charset="0"/>
          <a:cs typeface="Arial"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600"/>
            </a:pPr>
            <a:r>
              <a:rPr lang="en-US" sz="1600" baseline="0" dirty="0" smtClean="0">
                <a:latin typeface="Arial Black" pitchFamily="34" charset="0"/>
              </a:rPr>
              <a:t>Conversion Rates</a:t>
            </a:r>
          </a:p>
        </c:rich>
      </c:tx>
      <c:layout>
        <c:manualLayout>
          <c:xMode val="edge"/>
          <c:yMode val="edge"/>
          <c:x val="0.000942990511458735"/>
          <c:y val="0.0378812648350123"/>
        </c:manualLayout>
      </c:layout>
      <c:overlay val="0"/>
    </c:title>
    <c:autoTitleDeleted val="0"/>
    <c:plotArea>
      <c:layout>
        <c:manualLayout>
          <c:layoutTarget val="inner"/>
          <c:xMode val="edge"/>
          <c:yMode val="edge"/>
          <c:x val="0.0782412245198322"/>
          <c:y val="0.228363006207003"/>
          <c:w val="0.90462481909388"/>
          <c:h val="0.600348145546191"/>
        </c:manualLayout>
      </c:layout>
      <c:barChart>
        <c:barDir val="col"/>
        <c:grouping val="clustered"/>
        <c:varyColors val="0"/>
        <c:ser>
          <c:idx val="0"/>
          <c:order val="0"/>
          <c:tx>
            <c:strRef>
              <c:f>Sheet1!$D$1</c:f>
              <c:strCache>
                <c:ptCount val="1"/>
                <c:pt idx="0">
                  <c:v>SAW AD</c:v>
                </c:pt>
              </c:strCache>
            </c:strRef>
          </c:tx>
          <c:spPr>
            <a:solidFill>
              <a:srgbClr val="326E8C"/>
            </a:solidFill>
          </c:spPr>
          <c:invertIfNegative val="0"/>
          <c:cat>
            <c:strRef>
              <c:f>Sheet1!$B$2:$B$9</c:f>
              <c:strCache>
                <c:ptCount val="8"/>
                <c:pt idx="0">
                  <c:v>RETARGETING</c:v>
                </c:pt>
                <c:pt idx="1">
                  <c:v>M6D 
PROSPECTING</c:v>
                </c:pt>
                <c:pt idx="3">
                  <c:v>RETARGETING</c:v>
                </c:pt>
                <c:pt idx="4">
                  <c:v>M6D 
PROSPECTING</c:v>
                </c:pt>
                <c:pt idx="6">
                  <c:v>RETARGETING</c:v>
                </c:pt>
                <c:pt idx="7">
                  <c:v>M6D 
PROSPECTING</c:v>
                </c:pt>
              </c:strCache>
            </c:strRef>
          </c:cat>
          <c:val>
            <c:numRef>
              <c:f>Sheet1!$D$2:$D$9</c:f>
              <c:numCache>
                <c:formatCode>0.00%</c:formatCode>
                <c:ptCount val="8"/>
                <c:pt idx="0">
                  <c:v>0.1159</c:v>
                </c:pt>
                <c:pt idx="1">
                  <c:v>0.0158</c:v>
                </c:pt>
                <c:pt idx="3">
                  <c:v>0.0204</c:v>
                </c:pt>
                <c:pt idx="4">
                  <c:v>0.00470000000000001</c:v>
                </c:pt>
                <c:pt idx="6">
                  <c:v>0.0779</c:v>
                </c:pt>
                <c:pt idx="7">
                  <c:v>0.011</c:v>
                </c:pt>
              </c:numCache>
            </c:numRef>
          </c:val>
        </c:ser>
        <c:dLbls>
          <c:showLegendKey val="0"/>
          <c:showVal val="0"/>
          <c:showCatName val="0"/>
          <c:showSerName val="0"/>
          <c:showPercent val="0"/>
          <c:showBubbleSize val="0"/>
        </c:dLbls>
        <c:gapWidth val="150"/>
        <c:axId val="-2137861992"/>
        <c:axId val="-2137865352"/>
      </c:barChart>
      <c:catAx>
        <c:axId val="-2137861992"/>
        <c:scaling>
          <c:orientation val="minMax"/>
        </c:scaling>
        <c:delete val="0"/>
        <c:axPos val="b"/>
        <c:minorGridlines>
          <c:spPr>
            <a:ln>
              <a:solidFill>
                <a:srgbClr val="D9D9D9"/>
              </a:solidFill>
            </a:ln>
          </c:spPr>
        </c:minorGridlines>
        <c:majorTickMark val="out"/>
        <c:minorTickMark val="none"/>
        <c:tickLblPos val="nextTo"/>
        <c:txPr>
          <a:bodyPr/>
          <a:lstStyle/>
          <a:p>
            <a:pPr>
              <a:defRPr sz="800"/>
            </a:pPr>
            <a:endParaRPr lang="en-US"/>
          </a:p>
        </c:txPr>
        <c:crossAx val="-2137865352"/>
        <c:crosses val="autoZero"/>
        <c:auto val="1"/>
        <c:lblAlgn val="ctr"/>
        <c:lblOffset val="100"/>
        <c:noMultiLvlLbl val="0"/>
      </c:catAx>
      <c:valAx>
        <c:axId val="-2137865352"/>
        <c:scaling>
          <c:orientation val="minMax"/>
        </c:scaling>
        <c:delete val="0"/>
        <c:axPos val="l"/>
        <c:minorGridlines>
          <c:spPr>
            <a:ln>
              <a:solidFill>
                <a:srgbClr val="D9D9D9"/>
              </a:solidFill>
            </a:ln>
          </c:spPr>
        </c:minorGridlines>
        <c:title>
          <c:tx>
            <c:rich>
              <a:bodyPr rot="-5400000" vert="horz"/>
              <a:lstStyle/>
              <a:p>
                <a:pPr>
                  <a:defRPr/>
                </a:pPr>
                <a:r>
                  <a:rPr lang="en-US" dirty="0" smtClean="0"/>
                  <a:t>CONVERSION</a:t>
                </a:r>
                <a:r>
                  <a:rPr lang="en-US" baseline="0" dirty="0" smtClean="0"/>
                  <a:t> RATE</a:t>
                </a:r>
                <a:endParaRPr lang="en-US" dirty="0"/>
              </a:p>
            </c:rich>
          </c:tx>
          <c:layout/>
          <c:overlay val="0"/>
        </c:title>
        <c:numFmt formatCode="0%" sourceLinked="0"/>
        <c:majorTickMark val="out"/>
        <c:minorTickMark val="none"/>
        <c:tickLblPos val="nextTo"/>
        <c:crossAx val="-2137861992"/>
        <c:crosses val="autoZero"/>
        <c:crossBetween val="between"/>
      </c:valAx>
    </c:plotArea>
    <c:legend>
      <c:legendPos val="t"/>
      <c:layout>
        <c:manualLayout>
          <c:xMode val="edge"/>
          <c:yMode val="edge"/>
          <c:x val="0.220014782013423"/>
          <c:y val="0.190277568091073"/>
          <c:w val="0.55997061419854"/>
          <c:h val="0.043323868322054"/>
        </c:manualLayout>
      </c:layout>
      <c:overlay val="0"/>
    </c:legend>
    <c:plotVisOnly val="1"/>
    <c:dispBlanksAs val="gap"/>
    <c:showDLblsOverMax val="0"/>
  </c:chart>
  <c:spPr>
    <a:solidFill>
      <a:schemeClr val="bg1"/>
    </a:solidFill>
    <a:ln>
      <a:noFill/>
    </a:ln>
  </c:spPr>
  <c:txPr>
    <a:bodyPr/>
    <a:lstStyle/>
    <a:p>
      <a:pPr>
        <a:defRPr>
          <a:solidFill>
            <a:schemeClr val="tx1">
              <a:lumMod val="75000"/>
              <a:lumOff val="25000"/>
            </a:schemeClr>
          </a:solidFill>
          <a:latin typeface="Arial" pitchFamily="34" charset="0"/>
          <a:cs typeface="Arial"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3"/>
          <c:order val="0"/>
          <c:tx>
            <c:strRef>
              <c:f>'Sheet1 (3)'!$G$3</c:f>
              <c:strCache>
                <c:ptCount val="1"/>
                <c:pt idx="0">
                  <c:v>M6D PROSPECTING LIFT</c:v>
                </c:pt>
              </c:strCache>
            </c:strRef>
          </c:tx>
          <c:spPr>
            <a:solidFill>
              <a:srgbClr val="326E8C"/>
            </a:solidFill>
          </c:spPr>
          <c:invertIfNegative val="0"/>
          <c:cat>
            <c:strRef>
              <c:f>'Sheet1 (3)'!$B$4:$B$33</c:f>
              <c:strCache>
                <c:ptCount val="30"/>
                <c:pt idx="0">
                  <c:v>TECHNOLOGY A</c:v>
                </c:pt>
                <c:pt idx="1">
                  <c:v>TRAVEL A</c:v>
                </c:pt>
                <c:pt idx="2">
                  <c:v>B2B A</c:v>
                </c:pt>
                <c:pt idx="3">
                  <c:v>TRAVEL B</c:v>
                </c:pt>
                <c:pt idx="4">
                  <c:v>TELECOM A</c:v>
                </c:pt>
                <c:pt idx="5">
                  <c:v>TRAVEL C</c:v>
                </c:pt>
                <c:pt idx="6">
                  <c:v>TELECOM B</c:v>
                </c:pt>
                <c:pt idx="7">
                  <c:v>TRAVEL D</c:v>
                </c:pt>
                <c:pt idx="8">
                  <c:v>RETAIL A</c:v>
                </c:pt>
                <c:pt idx="9">
                  <c:v>RETAIL B</c:v>
                </c:pt>
                <c:pt idx="10">
                  <c:v>TRAVEL E</c:v>
                </c:pt>
                <c:pt idx="11">
                  <c:v>EDUCATION A</c:v>
                </c:pt>
                <c:pt idx="12">
                  <c:v>TRAVEL F</c:v>
                </c:pt>
                <c:pt idx="13">
                  <c:v>RESTAURANTA</c:v>
                </c:pt>
                <c:pt idx="14">
                  <c:v>AUTO A</c:v>
                </c:pt>
                <c:pt idx="15">
                  <c:v>RETAIL C</c:v>
                </c:pt>
                <c:pt idx="16">
                  <c:v>RESTAURANT B</c:v>
                </c:pt>
                <c:pt idx="17">
                  <c:v>TRAVEL G</c:v>
                </c:pt>
                <c:pt idx="18">
                  <c:v>EDUCATION B</c:v>
                </c:pt>
                <c:pt idx="19">
                  <c:v>TECHNOLOGY B</c:v>
                </c:pt>
                <c:pt idx="20">
                  <c:v>RETAIL D</c:v>
                </c:pt>
                <c:pt idx="21">
                  <c:v>TELECOM C</c:v>
                </c:pt>
                <c:pt idx="22">
                  <c:v>RETAIL E</c:v>
                </c:pt>
                <c:pt idx="23">
                  <c:v>AUTO B</c:v>
                </c:pt>
                <c:pt idx="24">
                  <c:v>EDUCATION C</c:v>
                </c:pt>
                <c:pt idx="25">
                  <c:v>FINANCE A</c:v>
                </c:pt>
                <c:pt idx="26">
                  <c:v>TRAVEL H</c:v>
                </c:pt>
                <c:pt idx="27">
                  <c:v>B2B B</c:v>
                </c:pt>
                <c:pt idx="28">
                  <c:v>RETAIL F</c:v>
                </c:pt>
                <c:pt idx="29">
                  <c:v>TRAVEL I</c:v>
                </c:pt>
              </c:strCache>
            </c:strRef>
          </c:cat>
          <c:val>
            <c:numRef>
              <c:f>'Sheet1 (3)'!$G$4:$G$33</c:f>
              <c:numCache>
                <c:formatCode>0.0%</c:formatCode>
                <c:ptCount val="30"/>
                <c:pt idx="0">
                  <c:v>7.444444444444446</c:v>
                </c:pt>
                <c:pt idx="1">
                  <c:v>6.434782608695651</c:v>
                </c:pt>
                <c:pt idx="2">
                  <c:v>3.367999999999999</c:v>
                </c:pt>
                <c:pt idx="3">
                  <c:v>2.0</c:v>
                </c:pt>
                <c:pt idx="4">
                  <c:v>1.613365155131265</c:v>
                </c:pt>
                <c:pt idx="5">
                  <c:v>1.486111111111112</c:v>
                </c:pt>
                <c:pt idx="6">
                  <c:v>1.253922967189729</c:v>
                </c:pt>
                <c:pt idx="7">
                  <c:v>1.230769230769228</c:v>
                </c:pt>
                <c:pt idx="8">
                  <c:v>1.19672131147541</c:v>
                </c:pt>
                <c:pt idx="9">
                  <c:v>1.161290322580645</c:v>
                </c:pt>
                <c:pt idx="10">
                  <c:v>0.955188679245283</c:v>
                </c:pt>
                <c:pt idx="11">
                  <c:v>0.846153846153848</c:v>
                </c:pt>
                <c:pt idx="12">
                  <c:v>0.835796387520526</c:v>
                </c:pt>
                <c:pt idx="13">
                  <c:v>0.723404255319149</c:v>
                </c:pt>
                <c:pt idx="14">
                  <c:v>0.67878787878788</c:v>
                </c:pt>
                <c:pt idx="15">
                  <c:v>0.649006622516558</c:v>
                </c:pt>
                <c:pt idx="16">
                  <c:v>0.538461538461539</c:v>
                </c:pt>
                <c:pt idx="17">
                  <c:v>0.507692307692308</c:v>
                </c:pt>
                <c:pt idx="18">
                  <c:v>0.37984496124031</c:v>
                </c:pt>
                <c:pt idx="19">
                  <c:v>0.375</c:v>
                </c:pt>
                <c:pt idx="20">
                  <c:v>0.298507462686567</c:v>
                </c:pt>
                <c:pt idx="21">
                  <c:v>0.286501377410468</c:v>
                </c:pt>
                <c:pt idx="22">
                  <c:v>0.282051282051282</c:v>
                </c:pt>
                <c:pt idx="23">
                  <c:v>0.28</c:v>
                </c:pt>
                <c:pt idx="24">
                  <c:v>0.1875</c:v>
                </c:pt>
                <c:pt idx="25">
                  <c:v>0.186746987951807</c:v>
                </c:pt>
                <c:pt idx="26">
                  <c:v>0.153664302600473</c:v>
                </c:pt>
                <c:pt idx="27">
                  <c:v>0.08</c:v>
                </c:pt>
                <c:pt idx="28">
                  <c:v>0.0166666666666667</c:v>
                </c:pt>
                <c:pt idx="29">
                  <c:v>-0.0515463917525773</c:v>
                </c:pt>
              </c:numCache>
            </c:numRef>
          </c:val>
        </c:ser>
        <c:dLbls>
          <c:showLegendKey val="0"/>
          <c:showVal val="0"/>
          <c:showCatName val="0"/>
          <c:showSerName val="0"/>
          <c:showPercent val="0"/>
          <c:showBubbleSize val="0"/>
        </c:dLbls>
        <c:gapWidth val="66"/>
        <c:overlap val="-36"/>
        <c:axId val="-2132208808"/>
        <c:axId val="-2132205496"/>
      </c:barChart>
      <c:barChart>
        <c:barDir val="col"/>
        <c:grouping val="clustered"/>
        <c:varyColors val="0"/>
        <c:ser>
          <c:idx val="8"/>
          <c:order val="1"/>
          <c:tx>
            <c:strRef>
              <c:f>'Sheet1 (3)'!$L$3</c:f>
              <c:strCache>
                <c:ptCount val="1"/>
                <c:pt idx="0">
                  <c:v>RETARGETING LIFT</c:v>
                </c:pt>
              </c:strCache>
            </c:strRef>
          </c:tx>
          <c:spPr>
            <a:solidFill>
              <a:srgbClr val="A0B4C8"/>
            </a:solidFill>
          </c:spPr>
          <c:invertIfNegative val="0"/>
          <c:cat>
            <c:strRef>
              <c:f>'Sheet1 (3)'!$B$4:$B$32</c:f>
              <c:strCache>
                <c:ptCount val="29"/>
                <c:pt idx="0">
                  <c:v>TECHNOLOGY A</c:v>
                </c:pt>
                <c:pt idx="1">
                  <c:v>TRAVEL A</c:v>
                </c:pt>
                <c:pt idx="2">
                  <c:v>B2B A</c:v>
                </c:pt>
                <c:pt idx="3">
                  <c:v>TRAVEL B</c:v>
                </c:pt>
                <c:pt idx="4">
                  <c:v>TELECOM A</c:v>
                </c:pt>
                <c:pt idx="5">
                  <c:v>TRAVEL C</c:v>
                </c:pt>
                <c:pt idx="6">
                  <c:v>TELECOM B</c:v>
                </c:pt>
                <c:pt idx="7">
                  <c:v>TRAVEL D</c:v>
                </c:pt>
                <c:pt idx="8">
                  <c:v>RETAIL A</c:v>
                </c:pt>
                <c:pt idx="9">
                  <c:v>RETAIL B</c:v>
                </c:pt>
                <c:pt idx="10">
                  <c:v>TRAVEL E</c:v>
                </c:pt>
                <c:pt idx="11">
                  <c:v>EDUCATION A</c:v>
                </c:pt>
                <c:pt idx="12">
                  <c:v>TRAVEL F</c:v>
                </c:pt>
                <c:pt idx="13">
                  <c:v>RESTAURANTA</c:v>
                </c:pt>
                <c:pt idx="14">
                  <c:v>AUTO A</c:v>
                </c:pt>
                <c:pt idx="15">
                  <c:v>RETAIL C</c:v>
                </c:pt>
                <c:pt idx="16">
                  <c:v>RESTAURANT B</c:v>
                </c:pt>
                <c:pt idx="17">
                  <c:v>TRAVEL G</c:v>
                </c:pt>
                <c:pt idx="18">
                  <c:v>EDUCATION B</c:v>
                </c:pt>
                <c:pt idx="19">
                  <c:v>TECHNOLOGY B</c:v>
                </c:pt>
                <c:pt idx="20">
                  <c:v>RETAIL D</c:v>
                </c:pt>
                <c:pt idx="21">
                  <c:v>TELECOM C</c:v>
                </c:pt>
                <c:pt idx="22">
                  <c:v>RETAIL E</c:v>
                </c:pt>
                <c:pt idx="23">
                  <c:v>AUTO B</c:v>
                </c:pt>
                <c:pt idx="24">
                  <c:v>EDUCATION C</c:v>
                </c:pt>
                <c:pt idx="25">
                  <c:v>FINANCE A</c:v>
                </c:pt>
                <c:pt idx="26">
                  <c:v>TRAVEL H</c:v>
                </c:pt>
                <c:pt idx="27">
                  <c:v>B2B B</c:v>
                </c:pt>
                <c:pt idx="28">
                  <c:v>RETAIL F</c:v>
                </c:pt>
              </c:strCache>
            </c:strRef>
          </c:cat>
          <c:val>
            <c:numRef>
              <c:f>'Sheet1 (3)'!$L$4:$L$33</c:f>
              <c:numCache>
                <c:formatCode>0.00%</c:formatCode>
                <c:ptCount val="30"/>
                <c:pt idx="0">
                  <c:v>0.424381301558204</c:v>
                </c:pt>
                <c:pt idx="1">
                  <c:v>0.191151919866444</c:v>
                </c:pt>
                <c:pt idx="2">
                  <c:v>0.0818580833942942</c:v>
                </c:pt>
                <c:pt idx="3">
                  <c:v>1.333333333333334</c:v>
                </c:pt>
                <c:pt idx="4">
                  <c:v>0.112142857142857</c:v>
                </c:pt>
                <c:pt idx="5">
                  <c:v>0.173292165187187</c:v>
                </c:pt>
                <c:pt idx="6">
                  <c:v>0.0476405713252577</c:v>
                </c:pt>
                <c:pt idx="7">
                  <c:v>0.725096525096525</c:v>
                </c:pt>
                <c:pt idx="8">
                  <c:v>0.136666666666667</c:v>
                </c:pt>
                <c:pt idx="9">
                  <c:v>0.297529538131042</c:v>
                </c:pt>
                <c:pt idx="10">
                  <c:v>0.238316886985664</c:v>
                </c:pt>
                <c:pt idx="11">
                  <c:v>0.108627314006287</c:v>
                </c:pt>
                <c:pt idx="12">
                  <c:v>0.107836787564767</c:v>
                </c:pt>
                <c:pt idx="13">
                  <c:v>0.348936170212766</c:v>
                </c:pt>
                <c:pt idx="14">
                  <c:v>-0.0929133858267717</c:v>
                </c:pt>
                <c:pt idx="15">
                  <c:v>0.102040816326531</c:v>
                </c:pt>
                <c:pt idx="16">
                  <c:v>0.108108108108108</c:v>
                </c:pt>
                <c:pt idx="17">
                  <c:v>0.0</c:v>
                </c:pt>
                <c:pt idx="18">
                  <c:v>0.257668711656442</c:v>
                </c:pt>
                <c:pt idx="19">
                  <c:v>0.291172595520422</c:v>
                </c:pt>
                <c:pt idx="20">
                  <c:v>0.214239482200647</c:v>
                </c:pt>
                <c:pt idx="21">
                  <c:v>-0.082018927444795</c:v>
                </c:pt>
                <c:pt idx="22">
                  <c:v>-0.18801652892562</c:v>
                </c:pt>
                <c:pt idx="23">
                  <c:v>0.0468536251709986</c:v>
                </c:pt>
                <c:pt idx="24">
                  <c:v>0.266666666666667</c:v>
                </c:pt>
                <c:pt idx="25">
                  <c:v>0.639078051335779</c:v>
                </c:pt>
                <c:pt idx="26">
                  <c:v>-0.0332439678284183</c:v>
                </c:pt>
                <c:pt idx="27">
                  <c:v>2.764227642276428</c:v>
                </c:pt>
                <c:pt idx="28">
                  <c:v>0.175644028103045</c:v>
                </c:pt>
                <c:pt idx="29">
                  <c:v>-0.0012636899747263</c:v>
                </c:pt>
              </c:numCache>
            </c:numRef>
          </c:val>
        </c:ser>
        <c:dLbls>
          <c:showLegendKey val="0"/>
          <c:showVal val="0"/>
          <c:showCatName val="0"/>
          <c:showSerName val="0"/>
          <c:showPercent val="0"/>
          <c:showBubbleSize val="0"/>
        </c:dLbls>
        <c:gapWidth val="318"/>
        <c:overlap val="100"/>
        <c:axId val="-2132193896"/>
        <c:axId val="-2132199560"/>
      </c:barChart>
      <c:catAx>
        <c:axId val="-2132208808"/>
        <c:scaling>
          <c:orientation val="minMax"/>
        </c:scaling>
        <c:delete val="0"/>
        <c:axPos val="b"/>
        <c:minorGridlines>
          <c:spPr>
            <a:ln>
              <a:solidFill>
                <a:srgbClr val="D9D9D9"/>
              </a:solidFill>
            </a:ln>
          </c:spPr>
        </c:minorGridlines>
        <c:majorTickMark val="out"/>
        <c:minorTickMark val="none"/>
        <c:tickLblPos val="nextTo"/>
        <c:txPr>
          <a:bodyPr rot="-5400000" vert="horz"/>
          <a:lstStyle/>
          <a:p>
            <a:pPr>
              <a:defRPr/>
            </a:pPr>
            <a:endParaRPr lang="en-US"/>
          </a:p>
        </c:txPr>
        <c:crossAx val="-2132205496"/>
        <c:crosses val="autoZero"/>
        <c:auto val="1"/>
        <c:lblAlgn val="ctr"/>
        <c:lblOffset val="100"/>
        <c:noMultiLvlLbl val="0"/>
      </c:catAx>
      <c:valAx>
        <c:axId val="-2132205496"/>
        <c:scaling>
          <c:orientation val="minMax"/>
          <c:min val="-1.0"/>
        </c:scaling>
        <c:delete val="0"/>
        <c:axPos val="l"/>
        <c:minorGridlines>
          <c:spPr>
            <a:ln>
              <a:solidFill>
                <a:srgbClr val="D9D9D9"/>
              </a:solidFill>
            </a:ln>
          </c:spPr>
        </c:minorGridlines>
        <c:title>
          <c:tx>
            <c:rich>
              <a:bodyPr rot="-5400000" vert="horz"/>
              <a:lstStyle/>
              <a:p>
                <a:pPr>
                  <a:defRPr/>
                </a:pPr>
                <a:r>
                  <a:rPr lang="en-US" dirty="0" smtClean="0"/>
                  <a:t>M6D PROSPECTING</a:t>
                </a:r>
                <a:r>
                  <a:rPr lang="en-US" baseline="0" dirty="0" smtClean="0"/>
                  <a:t> LIFT</a:t>
                </a:r>
                <a:endParaRPr lang="en-US" dirty="0"/>
              </a:p>
            </c:rich>
          </c:tx>
          <c:layout/>
          <c:overlay val="0"/>
        </c:title>
        <c:numFmt formatCode="0%" sourceLinked="0"/>
        <c:majorTickMark val="out"/>
        <c:minorTickMark val="none"/>
        <c:tickLblPos val="nextTo"/>
        <c:crossAx val="-2132208808"/>
        <c:crosses val="autoZero"/>
        <c:crossBetween val="between"/>
      </c:valAx>
      <c:valAx>
        <c:axId val="-2132199560"/>
        <c:scaling>
          <c:orientation val="minMax"/>
          <c:max val="8.0"/>
          <c:min val="-1.0"/>
        </c:scaling>
        <c:delete val="0"/>
        <c:axPos val="r"/>
        <c:title>
          <c:tx>
            <c:rich>
              <a:bodyPr rot="-5400000" vert="horz"/>
              <a:lstStyle/>
              <a:p>
                <a:pPr>
                  <a:defRPr/>
                </a:pPr>
                <a:r>
                  <a:rPr lang="en-US" dirty="0" smtClean="0"/>
                  <a:t>RETARGETING LIFT</a:t>
                </a:r>
                <a:endParaRPr lang="en-US" dirty="0"/>
              </a:p>
            </c:rich>
          </c:tx>
          <c:layout/>
          <c:overlay val="0"/>
        </c:title>
        <c:numFmt formatCode="0%" sourceLinked="0"/>
        <c:majorTickMark val="out"/>
        <c:minorTickMark val="none"/>
        <c:tickLblPos val="nextTo"/>
        <c:crossAx val="-2132193896"/>
        <c:crosses val="max"/>
        <c:crossBetween val="between"/>
      </c:valAx>
      <c:catAx>
        <c:axId val="-2132193896"/>
        <c:scaling>
          <c:orientation val="minMax"/>
        </c:scaling>
        <c:delete val="1"/>
        <c:axPos val="b"/>
        <c:majorTickMark val="out"/>
        <c:minorTickMark val="none"/>
        <c:tickLblPos val="none"/>
        <c:crossAx val="-2132199560"/>
        <c:crossesAt val="0.0"/>
        <c:auto val="1"/>
        <c:lblAlgn val="ctr"/>
        <c:lblOffset val="100"/>
        <c:noMultiLvlLbl val="0"/>
      </c:catAx>
    </c:plotArea>
    <c:legend>
      <c:legendPos val="t"/>
      <c:layout/>
      <c:overlay val="0"/>
    </c:legend>
    <c:plotVisOnly val="1"/>
    <c:dispBlanksAs val="gap"/>
    <c:showDLblsOverMax val="0"/>
  </c:chart>
  <c:txPr>
    <a:bodyPr/>
    <a:lstStyle/>
    <a:p>
      <a:pPr>
        <a:defRPr>
          <a:solidFill>
            <a:schemeClr val="tx1">
              <a:lumMod val="75000"/>
              <a:lumOff val="25000"/>
            </a:schemeClr>
          </a:solidFill>
          <a:latin typeface="Arial" pitchFamily="34" charset="0"/>
          <a:cs typeface="Arial"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r">
              <a:defRPr sz="1600">
                <a:latin typeface="Arial Black" pitchFamily="34" charset="0"/>
              </a:defRPr>
            </a:pPr>
            <a:r>
              <a:rPr lang="en-US" sz="1600" dirty="0" smtClean="0">
                <a:latin typeface="Arial Black" pitchFamily="34" charset="0"/>
              </a:rPr>
              <a:t>ADDITIVE IMPACT: </a:t>
            </a:r>
          </a:p>
          <a:p>
            <a:pPr algn="r">
              <a:defRPr sz="1600">
                <a:latin typeface="Arial Black" pitchFamily="34" charset="0"/>
              </a:defRPr>
            </a:pPr>
            <a:r>
              <a:rPr lang="en-US" sz="1600" dirty="0" smtClean="0">
                <a:latin typeface="Arial Black" pitchFamily="34" charset="0"/>
              </a:rPr>
              <a:t>EXPOSED VS. UNEXPOSED</a:t>
            </a:r>
            <a:r>
              <a:rPr lang="en-US" sz="1600" baseline="0" dirty="0" smtClean="0">
                <a:latin typeface="Arial Black" pitchFamily="34" charset="0"/>
              </a:rPr>
              <a:t> USERS</a:t>
            </a:r>
            <a:endParaRPr lang="en-US" sz="1600" dirty="0">
              <a:latin typeface="Arial Black" pitchFamily="34" charset="0"/>
            </a:endParaRPr>
          </a:p>
        </c:rich>
      </c:tx>
      <c:layout>
        <c:manualLayout>
          <c:xMode val="edge"/>
          <c:yMode val="edge"/>
          <c:x val="0.308055920519467"/>
          <c:y val="0.037057318236772"/>
        </c:manualLayout>
      </c:layout>
      <c:overlay val="0"/>
    </c:title>
    <c:autoTitleDeleted val="0"/>
    <c:plotArea>
      <c:layout/>
      <c:barChart>
        <c:barDir val="col"/>
        <c:grouping val="clustered"/>
        <c:varyColors val="0"/>
        <c:ser>
          <c:idx val="0"/>
          <c:order val="0"/>
          <c:tx>
            <c:strRef>
              <c:f>Sheet1!$F$1</c:f>
              <c:strCache>
                <c:ptCount val="1"/>
                <c:pt idx="0">
                  <c:v>GROSS LIFT</c:v>
                </c:pt>
              </c:strCache>
            </c:strRef>
          </c:tx>
          <c:spPr>
            <a:solidFill>
              <a:srgbClr val="14465A"/>
            </a:solidFill>
          </c:spPr>
          <c:invertIfNegative val="0"/>
          <c:dPt>
            <c:idx val="0"/>
            <c:invertIfNegative val="0"/>
            <c:bubble3D val="0"/>
            <c:spPr>
              <a:solidFill>
                <a:schemeClr val="bg1">
                  <a:lumMod val="65000"/>
                </a:schemeClr>
              </a:solidFill>
            </c:spPr>
          </c:dPt>
          <c:dPt>
            <c:idx val="6"/>
            <c:invertIfNegative val="0"/>
            <c:bubble3D val="0"/>
            <c:spPr>
              <a:solidFill>
                <a:schemeClr val="bg1">
                  <a:lumMod val="65000"/>
                </a:schemeClr>
              </a:solidFill>
            </c:spPr>
          </c:dPt>
          <c:dLbls>
            <c:dLbl>
              <c:idx val="2"/>
              <c:delete val="1"/>
            </c:dLbl>
            <c:dLbl>
              <c:idx val="5"/>
              <c:delete val="1"/>
            </c:dLbl>
            <c:txPr>
              <a:bodyPr/>
              <a:lstStyle/>
              <a:p>
                <a:pPr>
                  <a:defRPr sz="1200" b="1">
                    <a:solidFill>
                      <a:srgbClr val="E11932"/>
                    </a:solidFill>
                    <a:latin typeface="Arial Black"/>
                    <a:cs typeface="Arial Black"/>
                  </a:defRPr>
                </a:pPr>
                <a:endParaRPr lang="en-US"/>
              </a:p>
            </c:txPr>
            <c:dLblPos val="outEnd"/>
            <c:showLegendKey val="0"/>
            <c:showVal val="1"/>
            <c:showCatName val="0"/>
            <c:showSerName val="0"/>
            <c:showPercent val="0"/>
            <c:showBubbleSize val="0"/>
            <c:showLeaderLines val="0"/>
          </c:dLbls>
          <c:cat>
            <c:strRef>
              <c:f>Sheet1!$B$2:$B$9</c:f>
              <c:strCache>
                <c:ptCount val="8"/>
                <c:pt idx="0">
                  <c:v>RETARGETING</c:v>
                </c:pt>
                <c:pt idx="1">
                  <c:v>M6D 
PROSPECTING</c:v>
                </c:pt>
                <c:pt idx="3">
                  <c:v>RETARGETING</c:v>
                </c:pt>
                <c:pt idx="4">
                  <c:v>M6D 
PROSPECTING</c:v>
                </c:pt>
                <c:pt idx="6">
                  <c:v>RETARGETING</c:v>
                </c:pt>
                <c:pt idx="7">
                  <c:v>M6D 
PROSPECTING</c:v>
                </c:pt>
              </c:strCache>
            </c:strRef>
          </c:cat>
          <c:val>
            <c:numRef>
              <c:f>Sheet1!$F$2:$F$9</c:f>
              <c:numCache>
                <c:formatCode>0.0%</c:formatCode>
                <c:ptCount val="8"/>
                <c:pt idx="0">
                  <c:v>0.0053</c:v>
                </c:pt>
                <c:pt idx="1">
                  <c:v>0.00880000000000001</c:v>
                </c:pt>
                <c:pt idx="2">
                  <c:v>0.0</c:v>
                </c:pt>
                <c:pt idx="4">
                  <c:v>0.0011</c:v>
                </c:pt>
                <c:pt idx="5">
                  <c:v>0.0</c:v>
                </c:pt>
                <c:pt idx="6">
                  <c:v>0.00789999999999999</c:v>
                </c:pt>
                <c:pt idx="7">
                  <c:v>0.0068</c:v>
                </c:pt>
              </c:numCache>
            </c:numRef>
          </c:val>
        </c:ser>
        <c:dLbls>
          <c:showLegendKey val="0"/>
          <c:showVal val="0"/>
          <c:showCatName val="0"/>
          <c:showSerName val="0"/>
          <c:showPercent val="0"/>
          <c:showBubbleSize val="0"/>
        </c:dLbls>
        <c:gapWidth val="150"/>
        <c:axId val="-2113290424"/>
        <c:axId val="-2113291512"/>
      </c:barChart>
      <c:catAx>
        <c:axId val="-2113290424"/>
        <c:scaling>
          <c:orientation val="minMax"/>
        </c:scaling>
        <c:delete val="0"/>
        <c:axPos val="b"/>
        <c:minorGridlines>
          <c:spPr>
            <a:ln>
              <a:solidFill>
                <a:srgbClr val="D9D9D9"/>
              </a:solidFill>
            </a:ln>
          </c:spPr>
        </c:minorGridlines>
        <c:majorTickMark val="out"/>
        <c:minorTickMark val="none"/>
        <c:tickLblPos val="nextTo"/>
        <c:crossAx val="-2113291512"/>
        <c:crosses val="autoZero"/>
        <c:auto val="1"/>
        <c:lblAlgn val="ctr"/>
        <c:lblOffset val="100"/>
        <c:noMultiLvlLbl val="0"/>
      </c:catAx>
      <c:valAx>
        <c:axId val="-2113291512"/>
        <c:scaling>
          <c:orientation val="minMax"/>
        </c:scaling>
        <c:delete val="0"/>
        <c:axPos val="l"/>
        <c:minorGridlines>
          <c:spPr>
            <a:ln>
              <a:solidFill>
                <a:srgbClr val="D9D9D9"/>
              </a:solidFill>
            </a:ln>
          </c:spPr>
        </c:minorGridlines>
        <c:title>
          <c:tx>
            <c:rich>
              <a:bodyPr rot="-5400000" vert="horz"/>
              <a:lstStyle/>
              <a:p>
                <a:pPr>
                  <a:defRPr/>
                </a:pPr>
                <a:r>
                  <a:rPr lang="en-US" dirty="0" smtClean="0"/>
                  <a:t>ADDITIVE IMPACT IN CONVERSIO</a:t>
                </a:r>
                <a:r>
                  <a:rPr lang="en-US" baseline="0" dirty="0" smtClean="0"/>
                  <a:t>N RATE</a:t>
                </a:r>
                <a:endParaRPr lang="en-US" dirty="0"/>
              </a:p>
            </c:rich>
          </c:tx>
          <c:layout/>
          <c:overlay val="0"/>
        </c:title>
        <c:numFmt formatCode="0.0%" sourceLinked="1"/>
        <c:majorTickMark val="out"/>
        <c:minorTickMark val="none"/>
        <c:tickLblPos val="nextTo"/>
        <c:crossAx val="-2113290424"/>
        <c:crosses val="autoZero"/>
        <c:crossBetween val="between"/>
      </c:valAx>
    </c:plotArea>
    <c:plotVisOnly val="1"/>
    <c:dispBlanksAs val="gap"/>
    <c:showDLblsOverMax val="0"/>
  </c:chart>
  <c:txPr>
    <a:bodyPr/>
    <a:lstStyle/>
    <a:p>
      <a:pPr>
        <a:defRPr>
          <a:solidFill>
            <a:schemeClr val="tx1">
              <a:lumMod val="75000"/>
              <a:lumOff val="25000"/>
            </a:schemeClr>
          </a:solidFill>
          <a:latin typeface="Arial" pitchFamily="34" charset="0"/>
          <a:cs typeface="Arial" pitchFamily="34"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latin typeface="Arial Black" pitchFamily="34" charset="0"/>
              </a:rPr>
              <a:t>RELATIVE</a:t>
            </a:r>
            <a:r>
              <a:rPr lang="en-US" baseline="0" dirty="0" smtClean="0">
                <a:latin typeface="Arial Black" pitchFamily="34" charset="0"/>
              </a:rPr>
              <a:t> IMPACT</a:t>
            </a:r>
            <a:endParaRPr lang="en-US" dirty="0">
              <a:latin typeface="Arial Black" pitchFamily="34" charset="0"/>
            </a:endParaRPr>
          </a:p>
        </c:rich>
      </c:tx>
      <c:layout/>
      <c:overlay val="0"/>
    </c:title>
    <c:autoTitleDeleted val="0"/>
    <c:plotArea>
      <c:layout/>
      <c:barChart>
        <c:barDir val="col"/>
        <c:grouping val="clustered"/>
        <c:varyColors val="0"/>
        <c:ser>
          <c:idx val="0"/>
          <c:order val="0"/>
          <c:tx>
            <c:strRef>
              <c:f>Sheet1!$C$1</c:f>
              <c:strCache>
                <c:ptCount val="1"/>
                <c:pt idx="0">
                  <c:v>DID NOT SEE AD</c:v>
                </c:pt>
              </c:strCache>
            </c:strRef>
          </c:tx>
          <c:spPr>
            <a:solidFill>
              <a:srgbClr val="A0B4C8"/>
            </a:solidFill>
          </c:spPr>
          <c:invertIfNegative val="0"/>
          <c:cat>
            <c:strRef>
              <c:f>Sheet1!$B$2:$B$6</c:f>
              <c:strCache>
                <c:ptCount val="5"/>
                <c:pt idx="0">
                  <c:v>RETARGETING</c:v>
                </c:pt>
                <c:pt idx="1">
                  <c:v>PROSPECTING</c:v>
                </c:pt>
                <c:pt idx="3">
                  <c:v>RETARGETING</c:v>
                </c:pt>
                <c:pt idx="4">
                  <c:v>PROSPECTING</c:v>
                </c:pt>
              </c:strCache>
            </c:strRef>
          </c:cat>
          <c:val>
            <c:numRef>
              <c:f>Sheet1!$C$2:$C$6</c:f>
              <c:numCache>
                <c:formatCode>0.00%</c:formatCode>
                <c:ptCount val="5"/>
                <c:pt idx="0">
                  <c:v>0.1367</c:v>
                </c:pt>
                <c:pt idx="1">
                  <c:v>0.0013</c:v>
                </c:pt>
                <c:pt idx="3">
                  <c:v>0.0172</c:v>
                </c:pt>
                <c:pt idx="4">
                  <c:v>0.0005</c:v>
                </c:pt>
              </c:numCache>
            </c:numRef>
          </c:val>
        </c:ser>
        <c:ser>
          <c:idx val="1"/>
          <c:order val="1"/>
          <c:tx>
            <c:strRef>
              <c:f>Sheet1!$D$1</c:f>
              <c:strCache>
                <c:ptCount val="1"/>
                <c:pt idx="0">
                  <c:v>SAW AD</c:v>
                </c:pt>
              </c:strCache>
            </c:strRef>
          </c:tx>
          <c:spPr>
            <a:solidFill>
              <a:srgbClr val="326E8C"/>
            </a:solidFill>
          </c:spPr>
          <c:invertIfNegative val="0"/>
          <c:cat>
            <c:strRef>
              <c:f>Sheet1!$B$2:$B$6</c:f>
              <c:strCache>
                <c:ptCount val="5"/>
                <c:pt idx="0">
                  <c:v>RETARGETING</c:v>
                </c:pt>
                <c:pt idx="1">
                  <c:v>PROSPECTING</c:v>
                </c:pt>
                <c:pt idx="3">
                  <c:v>RETARGETING</c:v>
                </c:pt>
                <c:pt idx="4">
                  <c:v>PROSPECTING</c:v>
                </c:pt>
              </c:strCache>
            </c:strRef>
          </c:cat>
          <c:val>
            <c:numRef>
              <c:f>Sheet1!$D$2:$D$6</c:f>
              <c:numCache>
                <c:formatCode>0.00%</c:formatCode>
                <c:ptCount val="5"/>
                <c:pt idx="0">
                  <c:v>0.1479</c:v>
                </c:pt>
                <c:pt idx="1">
                  <c:v>0.0055</c:v>
                </c:pt>
                <c:pt idx="3">
                  <c:v>0.0648</c:v>
                </c:pt>
                <c:pt idx="4">
                  <c:v>0.000540000000000001</c:v>
                </c:pt>
              </c:numCache>
            </c:numRef>
          </c:val>
        </c:ser>
        <c:dLbls>
          <c:showLegendKey val="0"/>
          <c:showVal val="0"/>
          <c:showCatName val="0"/>
          <c:showSerName val="0"/>
          <c:showPercent val="0"/>
          <c:showBubbleSize val="0"/>
        </c:dLbls>
        <c:gapWidth val="150"/>
        <c:axId val="-2112647672"/>
        <c:axId val="-2112644184"/>
      </c:barChart>
      <c:catAx>
        <c:axId val="-2112647672"/>
        <c:scaling>
          <c:orientation val="minMax"/>
        </c:scaling>
        <c:delete val="0"/>
        <c:axPos val="b"/>
        <c:minorGridlines>
          <c:spPr>
            <a:ln>
              <a:solidFill>
                <a:srgbClr val="D9D9D9"/>
              </a:solidFill>
            </a:ln>
          </c:spPr>
        </c:minorGridlines>
        <c:majorTickMark val="out"/>
        <c:minorTickMark val="none"/>
        <c:tickLblPos val="nextTo"/>
        <c:txPr>
          <a:bodyPr/>
          <a:lstStyle/>
          <a:p>
            <a:pPr>
              <a:defRPr sz="900"/>
            </a:pPr>
            <a:endParaRPr lang="en-US"/>
          </a:p>
        </c:txPr>
        <c:crossAx val="-2112644184"/>
        <c:crosses val="autoZero"/>
        <c:auto val="1"/>
        <c:lblAlgn val="ctr"/>
        <c:lblOffset val="100"/>
        <c:noMultiLvlLbl val="0"/>
      </c:catAx>
      <c:valAx>
        <c:axId val="-2112644184"/>
        <c:scaling>
          <c:orientation val="minMax"/>
          <c:max val="0.16"/>
          <c:min val="0.0"/>
        </c:scaling>
        <c:delete val="0"/>
        <c:axPos val="l"/>
        <c:minorGridlines>
          <c:spPr>
            <a:ln>
              <a:solidFill>
                <a:srgbClr val="D9D9D9"/>
              </a:solidFill>
            </a:ln>
          </c:spPr>
        </c:minorGridlines>
        <c:title>
          <c:tx>
            <c:rich>
              <a:bodyPr rot="-5400000" vert="horz"/>
              <a:lstStyle/>
              <a:p>
                <a:pPr>
                  <a:defRPr/>
                </a:pPr>
                <a:r>
                  <a:rPr lang="en-US" dirty="0" smtClean="0"/>
                  <a:t>CONVERSION RATE</a:t>
                </a:r>
                <a:endParaRPr lang="en-US" dirty="0"/>
              </a:p>
            </c:rich>
          </c:tx>
          <c:layout/>
          <c:overlay val="0"/>
        </c:title>
        <c:numFmt formatCode="0%" sourceLinked="0"/>
        <c:majorTickMark val="out"/>
        <c:minorTickMark val="none"/>
        <c:tickLblPos val="nextTo"/>
        <c:crossAx val="-2112647672"/>
        <c:crosses val="autoZero"/>
        <c:crossBetween val="between"/>
        <c:majorUnit val="0.02"/>
        <c:minorUnit val="0.00500000000000001"/>
      </c:valAx>
    </c:plotArea>
    <c:legend>
      <c:legendPos val="t"/>
      <c:layout/>
      <c:overlay val="0"/>
    </c:legend>
    <c:plotVisOnly val="1"/>
    <c:dispBlanksAs val="gap"/>
    <c:showDLblsOverMax val="0"/>
  </c:chart>
  <c:txPr>
    <a:bodyPr/>
    <a:lstStyle/>
    <a:p>
      <a:pPr>
        <a:defRPr>
          <a:solidFill>
            <a:schemeClr val="tx1">
              <a:lumMod val="75000"/>
              <a:lumOff val="25000"/>
            </a:schemeClr>
          </a:solidFill>
          <a:latin typeface="Arial" pitchFamily="34" charset="0"/>
          <a:cs typeface="Arial" pitchFamily="34"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latin typeface="Arial Black" pitchFamily="34" charset="0"/>
              </a:rPr>
              <a:t>CONVERSION RATE</a:t>
            </a:r>
            <a:endParaRPr lang="en-US" dirty="0">
              <a:latin typeface="Arial Black" pitchFamily="34" charset="0"/>
            </a:endParaRPr>
          </a:p>
        </c:rich>
      </c:tx>
      <c:layout>
        <c:manualLayout>
          <c:xMode val="edge"/>
          <c:yMode val="edge"/>
          <c:x val="0.000503687039120111"/>
          <c:y val="0.0416666666666667"/>
        </c:manualLayout>
      </c:layout>
      <c:overlay val="0"/>
    </c:title>
    <c:autoTitleDeleted val="0"/>
    <c:plotArea>
      <c:layout>
        <c:manualLayout>
          <c:layoutTarget val="inner"/>
          <c:xMode val="edge"/>
          <c:yMode val="edge"/>
          <c:x val="0.21553899512561"/>
          <c:y val="0.251284683164605"/>
          <c:w val="0.753905449318838"/>
          <c:h val="0.6027969160105"/>
        </c:manualLayout>
      </c:layout>
      <c:barChart>
        <c:barDir val="col"/>
        <c:grouping val="clustered"/>
        <c:varyColors val="0"/>
        <c:ser>
          <c:idx val="0"/>
          <c:order val="0"/>
          <c:tx>
            <c:strRef>
              <c:f>Sheet1!$B$1</c:f>
              <c:strCache>
                <c:ptCount val="1"/>
                <c:pt idx="0">
                  <c:v>DID NOT SEE AD</c:v>
                </c:pt>
              </c:strCache>
            </c:strRef>
          </c:tx>
          <c:spPr>
            <a:solidFill>
              <a:srgbClr val="A0B4C8"/>
            </a:solidFill>
          </c:spPr>
          <c:invertIfNegative val="0"/>
          <c:cat>
            <c:strRef>
              <c:f>Sheet1!$A$2:$A$3</c:f>
              <c:strCache>
                <c:ptCount val="2"/>
                <c:pt idx="0">
                  <c:v>RETARGETING</c:v>
                </c:pt>
                <c:pt idx="1">
                  <c:v>PROSPECTING</c:v>
                </c:pt>
              </c:strCache>
            </c:strRef>
          </c:cat>
          <c:val>
            <c:numRef>
              <c:f>Sheet1!$B$2:$B$3</c:f>
              <c:numCache>
                <c:formatCode>0.00%</c:formatCode>
                <c:ptCount val="2"/>
                <c:pt idx="0">
                  <c:v>0.02374</c:v>
                </c:pt>
                <c:pt idx="1">
                  <c:v>0.00097</c:v>
                </c:pt>
              </c:numCache>
            </c:numRef>
          </c:val>
        </c:ser>
        <c:ser>
          <c:idx val="1"/>
          <c:order val="1"/>
          <c:tx>
            <c:strRef>
              <c:f>Sheet1!$C$1</c:f>
              <c:strCache>
                <c:ptCount val="1"/>
                <c:pt idx="0">
                  <c:v>SAW AD</c:v>
                </c:pt>
              </c:strCache>
            </c:strRef>
          </c:tx>
          <c:spPr>
            <a:solidFill>
              <a:srgbClr val="326E8C"/>
            </a:solidFill>
          </c:spPr>
          <c:invertIfNegative val="0"/>
          <c:cat>
            <c:strRef>
              <c:f>Sheet1!$A$2:$A$3</c:f>
              <c:strCache>
                <c:ptCount val="2"/>
                <c:pt idx="0">
                  <c:v>RETARGETING</c:v>
                </c:pt>
                <c:pt idx="1">
                  <c:v>PROSPECTING</c:v>
                </c:pt>
              </c:strCache>
            </c:strRef>
          </c:cat>
          <c:val>
            <c:numRef>
              <c:f>Sheet1!$C$2:$C$3</c:f>
              <c:numCache>
                <c:formatCode>0.00%</c:formatCode>
                <c:ptCount val="2"/>
                <c:pt idx="0">
                  <c:v>0.02371</c:v>
                </c:pt>
                <c:pt idx="1">
                  <c:v>0.00092</c:v>
                </c:pt>
              </c:numCache>
            </c:numRef>
          </c:val>
        </c:ser>
        <c:dLbls>
          <c:showLegendKey val="0"/>
          <c:showVal val="0"/>
          <c:showCatName val="0"/>
          <c:showSerName val="0"/>
          <c:showPercent val="0"/>
          <c:showBubbleSize val="0"/>
        </c:dLbls>
        <c:gapWidth val="150"/>
        <c:axId val="-2132069768"/>
        <c:axId val="-2132066952"/>
      </c:barChart>
      <c:catAx>
        <c:axId val="-2132069768"/>
        <c:scaling>
          <c:orientation val="minMax"/>
        </c:scaling>
        <c:delete val="0"/>
        <c:axPos val="b"/>
        <c:minorGridlines>
          <c:spPr>
            <a:ln>
              <a:solidFill>
                <a:srgbClr val="D9D9D9"/>
              </a:solidFill>
            </a:ln>
          </c:spPr>
        </c:minorGridlines>
        <c:majorTickMark val="out"/>
        <c:minorTickMark val="none"/>
        <c:tickLblPos val="nextTo"/>
        <c:crossAx val="-2132066952"/>
        <c:crosses val="autoZero"/>
        <c:auto val="1"/>
        <c:lblAlgn val="ctr"/>
        <c:lblOffset val="100"/>
        <c:noMultiLvlLbl val="0"/>
      </c:catAx>
      <c:valAx>
        <c:axId val="-2132066952"/>
        <c:scaling>
          <c:orientation val="minMax"/>
        </c:scaling>
        <c:delete val="0"/>
        <c:axPos val="l"/>
        <c:minorGridlines>
          <c:spPr>
            <a:ln>
              <a:solidFill>
                <a:srgbClr val="D9D9D9"/>
              </a:solidFill>
            </a:ln>
          </c:spPr>
        </c:minorGridlines>
        <c:title>
          <c:tx>
            <c:rich>
              <a:bodyPr rot="-5400000" vert="horz"/>
              <a:lstStyle/>
              <a:p>
                <a:pPr>
                  <a:defRPr/>
                </a:pPr>
                <a:r>
                  <a:rPr lang="en-US" dirty="0" smtClean="0"/>
                  <a:t>CONVERSION RATE</a:t>
                </a:r>
                <a:endParaRPr lang="en-US" dirty="0"/>
              </a:p>
            </c:rich>
          </c:tx>
          <c:layout/>
          <c:overlay val="0"/>
        </c:title>
        <c:numFmt formatCode="0.0%" sourceLinked="0"/>
        <c:majorTickMark val="out"/>
        <c:minorTickMark val="none"/>
        <c:tickLblPos val="nextTo"/>
        <c:crossAx val="-2132069768"/>
        <c:crosses val="autoZero"/>
        <c:crossBetween val="between"/>
      </c:valAx>
    </c:plotArea>
    <c:legend>
      <c:legendPos val="t"/>
      <c:layout>
        <c:manualLayout>
          <c:xMode val="edge"/>
          <c:yMode val="edge"/>
          <c:x val="0.0307427196600425"/>
          <c:y val="0.125"/>
          <c:w val="0.667309086364207"/>
          <c:h val="0.0507834176977878"/>
        </c:manualLayout>
      </c:layout>
      <c:overlay val="0"/>
    </c:legend>
    <c:plotVisOnly val="1"/>
    <c:dispBlanksAs val="gap"/>
    <c:showDLblsOverMax val="0"/>
  </c:chart>
  <c:txPr>
    <a:bodyPr/>
    <a:lstStyle/>
    <a:p>
      <a:pPr>
        <a:defRPr>
          <a:solidFill>
            <a:schemeClr val="tx1">
              <a:lumMod val="75000"/>
              <a:lumOff val="25000"/>
            </a:schemeClr>
          </a:solidFill>
          <a:latin typeface="Arial" pitchFamily="34" charset="0"/>
          <a:cs typeface="Arial" pitchFamily="34"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8.emf"/><Relationship Id="rId4" Type="http://schemas.openxmlformats.org/officeDocument/2006/relationships/image" Target="../media/image129.emf"/><Relationship Id="rId5" Type="http://schemas.openxmlformats.org/officeDocument/2006/relationships/image" Target="../media/image130.emf"/><Relationship Id="rId1" Type="http://schemas.openxmlformats.org/officeDocument/2006/relationships/image" Target="../media/image126.emf"/><Relationship Id="rId2" Type="http://schemas.openxmlformats.org/officeDocument/2006/relationships/image" Target="../media/image1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1AAC1B-1F9D-4625-BD91-F1C50A77E8FE}" type="datetimeFigureOut">
              <a:rPr lang="en-US" smtClean="0"/>
              <a:pPr/>
              <a:t>11/18/13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6423AA-C00F-43C2-8C2C-300FAF76E942}" type="slidenum">
              <a:rPr lang="en-US" smtClean="0"/>
              <a:pPr/>
              <a:t>‹#›</a:t>
            </a:fld>
            <a:endParaRPr lang="en-US"/>
          </a:p>
        </p:txBody>
      </p:sp>
    </p:spTree>
    <p:extLst>
      <p:ext uri="{BB962C8B-B14F-4D97-AF65-F5344CB8AC3E}">
        <p14:creationId xmlns:p14="http://schemas.microsoft.com/office/powerpoint/2010/main" val="3860811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a:t>
            </a:r>
            <a:r>
              <a:rPr lang="en-US" baseline="0" dirty="0" smtClean="0"/>
              <a:t> PAGES EITHER NEED m6d logo on side or not, same with page numbers]</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1</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457200" algn="l" defTabSz="457200" rtl="0" eaLnBrk="1" fontAlgn="auto" latinLnBrk="0" hangingPunct="1">
              <a:lnSpc>
                <a:spcPct val="100000"/>
              </a:lnSpc>
              <a:spcBef>
                <a:spcPts val="600"/>
              </a:spcBef>
              <a:spcAft>
                <a:spcPts val="0"/>
              </a:spcAft>
              <a:buClrTx/>
              <a:buSzTx/>
              <a:buFontTx/>
              <a:buNone/>
              <a:tabLst/>
              <a:defRPr/>
            </a:pPr>
            <a:r>
              <a:rPr lang="en-US" dirty="0" smtClean="0"/>
              <a:t>Compare conversion rates of seeing an ad to conversion rate without ad for same individuals.</a:t>
            </a:r>
          </a:p>
          <a:p>
            <a:pPr marL="457200" marR="0" indent="-457200" algn="l" defTabSz="457200" rtl="0" eaLnBrk="1" fontAlgn="auto" latinLnBrk="0" hangingPunct="1">
              <a:lnSpc>
                <a:spcPct val="100000"/>
              </a:lnSpc>
              <a:spcBef>
                <a:spcPts val="600"/>
              </a:spcBef>
              <a:spcAft>
                <a:spcPts val="0"/>
              </a:spcAft>
              <a:buClrTx/>
              <a:buSzTx/>
              <a:buFontTx/>
              <a:buNone/>
              <a:tabLst/>
              <a:defRPr/>
            </a:pPr>
            <a:endParaRPr lang="en-US" dirty="0" smtClean="0"/>
          </a:p>
          <a:p>
            <a:pPr marL="457200" marR="0" indent="-457200" algn="l" defTabSz="457200" rtl="0" eaLnBrk="1" fontAlgn="auto" latinLnBrk="0" hangingPunct="1">
              <a:lnSpc>
                <a:spcPct val="100000"/>
              </a:lnSpc>
              <a:spcBef>
                <a:spcPts val="600"/>
              </a:spcBef>
              <a:spcAft>
                <a:spcPts val="0"/>
              </a:spcAft>
              <a:buClrTx/>
              <a:buSzTx/>
              <a:buFontTx/>
              <a:buNone/>
              <a:tabLst/>
              <a:defRPr/>
            </a:pPr>
            <a:r>
              <a:rPr lang="en-US" dirty="0" smtClean="0"/>
              <a:t>RED,</a:t>
            </a:r>
            <a:r>
              <a:rPr lang="en-US" baseline="0" dirty="0" smtClean="0"/>
              <a:t>GREY, AND BLUE PEOPLE, MALE AND FEMALE, SQUARE TRIANGLE, AND ROUND HEADS.</a:t>
            </a:r>
            <a:endParaRPr lang="en-US" dirty="0" smtClean="0"/>
          </a:p>
          <a:p>
            <a:pPr marL="457200" indent="-457200">
              <a:spcBef>
                <a:spcPts val="600"/>
              </a:spcBef>
              <a:buNone/>
            </a:pP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intervention distribution is a do calculus</a:t>
            </a:r>
            <a:r>
              <a:rPr lang="en-US" baseline="0" dirty="0" smtClean="0"/>
              <a:t> according to Pearl or a </a:t>
            </a:r>
            <a:r>
              <a:rPr lang="en-US" baseline="0" dirty="0" err="1" smtClean="0"/>
              <a:t>Gcomp</a:t>
            </a:r>
            <a:r>
              <a:rPr lang="en-US" baseline="0" dirty="0" smtClean="0"/>
              <a:t> formula according to Robins. Also introduce Q and </a:t>
            </a:r>
            <a:r>
              <a:rPr lang="en-US" baseline="0" dirty="0" err="1" smtClean="0"/>
              <a:t>g</a:t>
            </a:r>
            <a:r>
              <a:rPr lang="en-US" baseline="0" dirty="0" smtClean="0"/>
              <a:t>. Classical example of confounding in graphical model W causes both A and Y.</a:t>
            </a:r>
          </a:p>
          <a:p>
            <a:endParaRPr lang="en-US" baseline="0" dirty="0" smtClean="0"/>
          </a:p>
          <a:p>
            <a:r>
              <a:rPr lang="en-US" baseline="0" dirty="0" smtClean="0"/>
              <a:t>Define Consistency Assumption</a:t>
            </a:r>
          </a:p>
          <a:p>
            <a:r>
              <a:rPr lang="en-US" baseline="0" dirty="0" smtClean="0"/>
              <a:t>No unmeasured confounders</a:t>
            </a:r>
          </a:p>
          <a:p>
            <a:r>
              <a:rPr lang="en-US" baseline="0" dirty="0" smtClean="0"/>
              <a:t>Positivity Assumption</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18</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intervention distribution is a do calculus</a:t>
            </a:r>
            <a:r>
              <a:rPr lang="en-US" baseline="0" dirty="0" smtClean="0"/>
              <a:t> according to Pearl or a </a:t>
            </a:r>
            <a:r>
              <a:rPr lang="en-US" baseline="0" dirty="0" err="1" smtClean="0"/>
              <a:t>Gcomp</a:t>
            </a:r>
            <a:r>
              <a:rPr lang="en-US" baseline="0" dirty="0" smtClean="0"/>
              <a:t> formula according to Robins. Also introduce Q and </a:t>
            </a:r>
            <a:r>
              <a:rPr lang="en-US" baseline="0" dirty="0" err="1" smtClean="0"/>
              <a:t>g</a:t>
            </a:r>
            <a:r>
              <a:rPr lang="en-US" baseline="0" dirty="0" smtClean="0"/>
              <a:t>. Classical example of confounding in graphical model W causes both A and Y.</a:t>
            </a:r>
          </a:p>
          <a:p>
            <a:endParaRPr lang="en-US" baseline="0" dirty="0" smtClean="0"/>
          </a:p>
          <a:p>
            <a:r>
              <a:rPr lang="en-US" baseline="0" dirty="0" smtClean="0"/>
              <a:t>Define Consistency Assumption</a:t>
            </a:r>
          </a:p>
          <a:p>
            <a:r>
              <a:rPr lang="en-US" baseline="0" dirty="0" smtClean="0"/>
              <a:t>No unmeasured confounders</a:t>
            </a:r>
          </a:p>
          <a:p>
            <a:r>
              <a:rPr lang="en-US" baseline="0" dirty="0" smtClean="0"/>
              <a:t>Positivity Assumption</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19</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intervention distribution is a do calculus</a:t>
            </a:r>
            <a:r>
              <a:rPr lang="en-US" baseline="0" dirty="0" smtClean="0"/>
              <a:t> according to Pearl or a </a:t>
            </a:r>
            <a:r>
              <a:rPr lang="en-US" baseline="0" dirty="0" err="1" smtClean="0"/>
              <a:t>Gcomp</a:t>
            </a:r>
            <a:r>
              <a:rPr lang="en-US" baseline="0" dirty="0" smtClean="0"/>
              <a:t> formula according to Robins. Also introduce Q and </a:t>
            </a:r>
            <a:r>
              <a:rPr lang="en-US" baseline="0" dirty="0" err="1" smtClean="0"/>
              <a:t>g</a:t>
            </a:r>
            <a:r>
              <a:rPr lang="en-US" baseline="0" dirty="0" smtClean="0"/>
              <a:t>. Classical example of confounding in graphical model W causes both A and Y.</a:t>
            </a:r>
          </a:p>
          <a:p>
            <a:endParaRPr lang="en-US" baseline="0" dirty="0" smtClean="0"/>
          </a:p>
          <a:p>
            <a:r>
              <a:rPr lang="en-US" baseline="0" dirty="0" smtClean="0"/>
              <a:t>Define Consistency Assumption</a:t>
            </a:r>
          </a:p>
          <a:p>
            <a:r>
              <a:rPr lang="en-US" baseline="0" dirty="0" smtClean="0"/>
              <a:t>No unmeasured confounders</a:t>
            </a:r>
          </a:p>
          <a:p>
            <a:r>
              <a:rPr lang="en-US" baseline="0" dirty="0" smtClean="0"/>
              <a:t>Positivity Assumption</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20</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intervention distribution is a do calculus</a:t>
            </a:r>
            <a:r>
              <a:rPr lang="en-US" baseline="0" dirty="0" smtClean="0"/>
              <a:t> according to Pearl or a </a:t>
            </a:r>
            <a:r>
              <a:rPr lang="en-US" baseline="0" dirty="0" err="1" smtClean="0"/>
              <a:t>Gcomp</a:t>
            </a:r>
            <a:r>
              <a:rPr lang="en-US" baseline="0" dirty="0" smtClean="0"/>
              <a:t> formula according to Robins. Also introduce Q and </a:t>
            </a:r>
            <a:r>
              <a:rPr lang="en-US" baseline="0" dirty="0" err="1" smtClean="0"/>
              <a:t>g</a:t>
            </a:r>
            <a:r>
              <a:rPr lang="en-US" baseline="0" dirty="0" smtClean="0"/>
              <a:t>. Classical example of confounding in graphical model W causes both A and Y.</a:t>
            </a:r>
          </a:p>
          <a:p>
            <a:endParaRPr lang="en-US" baseline="0" dirty="0" smtClean="0"/>
          </a:p>
          <a:p>
            <a:r>
              <a:rPr lang="en-US" baseline="0" dirty="0" smtClean="0"/>
              <a:t>Define Consistency Assumption</a:t>
            </a:r>
          </a:p>
          <a:p>
            <a:r>
              <a:rPr lang="en-US" baseline="0" dirty="0" smtClean="0"/>
              <a:t>No unmeasured confounders</a:t>
            </a:r>
          </a:p>
          <a:p>
            <a:r>
              <a:rPr lang="en-US" baseline="0" dirty="0" smtClean="0"/>
              <a:t>Positivity Assumption</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21</a:t>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intervention distribution is a do calculus</a:t>
            </a:r>
            <a:r>
              <a:rPr lang="en-US" baseline="0" dirty="0" smtClean="0"/>
              <a:t> according to Pearl or a </a:t>
            </a:r>
            <a:r>
              <a:rPr lang="en-US" baseline="0" dirty="0" err="1" smtClean="0"/>
              <a:t>Gcomp</a:t>
            </a:r>
            <a:r>
              <a:rPr lang="en-US" baseline="0" dirty="0" smtClean="0"/>
              <a:t> formula according to Robins. Also introduce Q and </a:t>
            </a:r>
            <a:r>
              <a:rPr lang="en-US" baseline="0" dirty="0" err="1" smtClean="0"/>
              <a:t>g</a:t>
            </a:r>
            <a:r>
              <a:rPr lang="en-US" baseline="0" dirty="0" smtClean="0"/>
              <a:t>. Classical example of confounding in graphical model W causes both A and Y.</a:t>
            </a:r>
          </a:p>
          <a:p>
            <a:endParaRPr lang="en-US" baseline="0" dirty="0" smtClean="0"/>
          </a:p>
          <a:p>
            <a:r>
              <a:rPr lang="en-US" baseline="0" dirty="0" smtClean="0"/>
              <a:t>Define Consistency Assumption</a:t>
            </a:r>
          </a:p>
          <a:p>
            <a:r>
              <a:rPr lang="en-US" baseline="0" dirty="0" smtClean="0"/>
              <a:t>No unmeasured confounders</a:t>
            </a:r>
          </a:p>
          <a:p>
            <a:r>
              <a:rPr lang="en-US" baseline="0" dirty="0" smtClean="0"/>
              <a:t>Positivity Assumption</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22</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intervention distribution is a do calculus</a:t>
            </a:r>
            <a:r>
              <a:rPr lang="en-US" baseline="0" dirty="0" smtClean="0"/>
              <a:t> according to Pearl or a </a:t>
            </a:r>
            <a:r>
              <a:rPr lang="en-US" baseline="0" dirty="0" err="1" smtClean="0"/>
              <a:t>Gcomp</a:t>
            </a:r>
            <a:r>
              <a:rPr lang="en-US" baseline="0" dirty="0" smtClean="0"/>
              <a:t> formula according to Robins. Also introduce Q and </a:t>
            </a:r>
            <a:r>
              <a:rPr lang="en-US" baseline="0" dirty="0" err="1" smtClean="0"/>
              <a:t>g</a:t>
            </a:r>
            <a:r>
              <a:rPr lang="en-US" baseline="0" dirty="0" smtClean="0"/>
              <a:t>. Classical example of confounding in graphical model W causes both A and Y.</a:t>
            </a:r>
          </a:p>
          <a:p>
            <a:endParaRPr lang="en-US" baseline="0" dirty="0" smtClean="0"/>
          </a:p>
          <a:p>
            <a:r>
              <a:rPr lang="en-US" sz="1200" kern="1200" baseline="0" dirty="0" smtClean="0">
                <a:solidFill>
                  <a:schemeClr val="tx1"/>
                </a:solidFill>
                <a:latin typeface="+mn-lt"/>
                <a:ea typeface="+mn-ea"/>
                <a:cs typeface="+mn-cs"/>
              </a:rPr>
              <a:t>the treatment assignment </a:t>
            </a:r>
            <a:r>
              <a:rPr lang="en-US" sz="1200" b="1" kern="1200" baseline="0" dirty="0" smtClean="0">
                <a:solidFill>
                  <a:schemeClr val="tx1"/>
                </a:solidFill>
                <a:latin typeface="+mn-lt"/>
                <a:ea typeface="+mn-ea"/>
                <a:cs typeface="+mn-cs"/>
              </a:rPr>
              <a:t>is made</a:t>
            </a:r>
          </a:p>
          <a:p>
            <a:r>
              <a:rPr lang="en-US" sz="1200" kern="1200" baseline="0" dirty="0" smtClean="0">
                <a:solidFill>
                  <a:schemeClr val="tx1"/>
                </a:solidFill>
                <a:latin typeface="+mn-lt"/>
                <a:ea typeface="+mn-ea"/>
                <a:cs typeface="+mn-cs"/>
              </a:rPr>
              <a:t>independently of the potential outcomes of the individual</a:t>
            </a:r>
          </a:p>
          <a:p>
            <a:endParaRPr lang="en-US" baseline="0" dirty="0" smtClean="0"/>
          </a:p>
          <a:p>
            <a:r>
              <a:rPr lang="en-US" baseline="0" dirty="0" smtClean="0"/>
              <a:t>Define Consistency Assumption</a:t>
            </a:r>
          </a:p>
          <a:p>
            <a:r>
              <a:rPr lang="en-US" baseline="0" dirty="0" smtClean="0"/>
              <a:t>No unmeasured confounders</a:t>
            </a:r>
          </a:p>
          <a:p>
            <a:r>
              <a:rPr lang="en-US" baseline="0" dirty="0" smtClean="0"/>
              <a:t>Positivity Assumption</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23</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Optimal estimation of conditional distributions is the subject of another talk. Suggest d</a:t>
            </a:r>
            <a:r>
              <a:rPr lang="en-US" dirty="0" smtClean="0"/>
              <a:t>ata adaptive</a:t>
            </a:r>
            <a:r>
              <a:rPr lang="en-US" baseline="0" dirty="0" smtClean="0"/>
              <a:t> machine learning using cross validation </a:t>
            </a:r>
            <a:r>
              <a:rPr lang="en-US" baseline="0" dirty="0" err="1" smtClean="0"/>
              <a:t>vs</a:t>
            </a:r>
            <a:r>
              <a:rPr lang="en-US" baseline="0" dirty="0" smtClean="0"/>
              <a:t> </a:t>
            </a:r>
            <a:r>
              <a:rPr lang="en-US" baseline="0" dirty="0" err="1" smtClean="0"/>
              <a:t>apriori</a:t>
            </a:r>
            <a:r>
              <a:rPr lang="en-US" baseline="0" dirty="0" smtClean="0"/>
              <a:t> specified logistic regression. If you are not familiar with the advantages of these types of methods think of these machines as logistic regression estimates of these conditional distribution.</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24</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25</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26</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a:t>
            </a:r>
            <a:r>
              <a:rPr lang="en-US" baseline="0" dirty="0" smtClean="0"/>
              <a:t> PAGES EITHER NEED m6d logo on side or not, same with page numbers]</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For each estimator I will give an idea </a:t>
            </a:r>
            <a:r>
              <a:rPr lang="en-US" sz="1200" kern="1200" dirty="0" err="1" smtClean="0">
                <a:solidFill>
                  <a:schemeClr val="tx1"/>
                </a:solidFill>
                <a:latin typeface="+mn-lt"/>
                <a:ea typeface="+mn-ea"/>
                <a:cs typeface="+mn-cs"/>
              </a:rPr>
              <a:t>aboutA</a:t>
            </a:r>
            <a:r>
              <a:rPr lang="en-US" sz="1200" kern="1200" dirty="0" smtClean="0">
                <a:solidFill>
                  <a:schemeClr val="tx1"/>
                </a:solidFill>
                <a:latin typeface="+mn-lt"/>
                <a:ea typeface="+mn-ea"/>
                <a:cs typeface="+mn-cs"/>
              </a:rPr>
              <a:t>. The form of the estimator (Please don't get caught up in the details of the math)1. The logic behind how it works/strategy2. Its properties/assumptions3. Limitations</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intervention distribution is a do calculus</a:t>
            </a:r>
            <a:r>
              <a:rPr lang="en-US" baseline="0" dirty="0" smtClean="0"/>
              <a:t> according to Pearl or a </a:t>
            </a:r>
            <a:r>
              <a:rPr lang="en-US" baseline="0" dirty="0" err="1" smtClean="0"/>
              <a:t>Gcomp</a:t>
            </a:r>
            <a:r>
              <a:rPr lang="en-US" baseline="0" dirty="0" smtClean="0"/>
              <a:t> formula according to Robins. Also introduce Q and </a:t>
            </a:r>
            <a:r>
              <a:rPr lang="en-US" baseline="0" dirty="0" err="1" smtClean="0"/>
              <a:t>g</a:t>
            </a:r>
            <a:r>
              <a:rPr lang="en-US" baseline="0" dirty="0" smtClean="0"/>
              <a:t>. Classical example of confounding in graphical model W causes both A and Y.</a:t>
            </a:r>
          </a:p>
          <a:p>
            <a:endParaRPr lang="en-US" baseline="0" dirty="0" smtClean="0"/>
          </a:p>
          <a:p>
            <a:r>
              <a:rPr lang="en-US" baseline="0" dirty="0" smtClean="0"/>
              <a:t>Define Consistency Assumption</a:t>
            </a:r>
          </a:p>
          <a:p>
            <a:r>
              <a:rPr lang="en-US" baseline="0" dirty="0" smtClean="0"/>
              <a:t>No unmeasured confounders</a:t>
            </a:r>
          </a:p>
          <a:p>
            <a:r>
              <a:rPr lang="en-US" baseline="0" dirty="0" smtClean="0"/>
              <a:t>Positivity Assumption</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30</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Optimal estimation of conditional distributions is the subject of another talk. Suggest d</a:t>
            </a:r>
            <a:r>
              <a:rPr lang="en-US" dirty="0" smtClean="0"/>
              <a:t>ata adaptive</a:t>
            </a:r>
            <a:r>
              <a:rPr lang="en-US" baseline="0" dirty="0" smtClean="0"/>
              <a:t> machine learning using cross validation </a:t>
            </a:r>
            <a:r>
              <a:rPr lang="en-US" baseline="0" dirty="0" err="1" smtClean="0"/>
              <a:t>vs</a:t>
            </a:r>
            <a:r>
              <a:rPr lang="en-US" baseline="0" dirty="0" smtClean="0"/>
              <a:t> </a:t>
            </a:r>
            <a:r>
              <a:rPr lang="en-US" baseline="0" dirty="0" err="1" smtClean="0"/>
              <a:t>apriori</a:t>
            </a:r>
            <a:r>
              <a:rPr lang="en-US" baseline="0" dirty="0" smtClean="0"/>
              <a:t> specified logistic regression. If you are not familiar with the advantages of these types of methods think of these machines as logistic regression estimates of these conditional distribution.</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33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34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does broken mean? </a:t>
            </a:r>
            <a:r>
              <a:rPr lang="en-US" dirty="0" err="1" smtClean="0"/>
              <a:t>Mis</a:t>
            </a:r>
            <a:r>
              <a:rPr lang="en-US" dirty="0" smtClean="0"/>
              <a:t>-specified initial model.</a:t>
            </a:r>
            <a:r>
              <a:rPr lang="en-US" baseline="0" dirty="0" smtClean="0"/>
              <a:t> Also touch on that they are chosen for prediction not parameter of interest and smoothing </a:t>
            </a:r>
            <a:r>
              <a:rPr lang="en-US" baseline="0" dirty="0" err="1" smtClean="0"/>
              <a:t>vs</a:t>
            </a:r>
            <a:r>
              <a:rPr lang="en-US" baseline="0" dirty="0" smtClean="0"/>
              <a:t> interaction example. [NEED TO INDICATE OR]</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36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37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38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a:t>
            </a:r>
            <a:r>
              <a:rPr lang="en-US" baseline="0" dirty="0" smtClean="0"/>
              <a:t> PAGES EITHER NEED m6d logo on side or not, same with page numbers]</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39</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457200" algn="l" defTabSz="457200" rtl="0" eaLnBrk="1" fontAlgn="auto" latinLnBrk="0" hangingPunct="1">
              <a:lnSpc>
                <a:spcPct val="100000"/>
              </a:lnSpc>
              <a:spcBef>
                <a:spcPts val="600"/>
              </a:spcBef>
              <a:spcAft>
                <a:spcPts val="0"/>
              </a:spcAft>
              <a:buClrTx/>
              <a:buSzTx/>
              <a:buFontTx/>
              <a:buNone/>
              <a:tabLst/>
              <a:defRPr/>
            </a:pPr>
            <a:r>
              <a:rPr lang="en-US" dirty="0" smtClean="0"/>
              <a:t>SEEMS</a:t>
            </a:r>
            <a:r>
              <a:rPr lang="en-US" baseline="0" dirty="0" smtClean="0"/>
              <a:t> LIKE AN OBVIOUS APPROACH.</a:t>
            </a:r>
          </a:p>
          <a:p>
            <a:pPr marL="457200" marR="0" indent="-457200" algn="l" defTabSz="457200" rtl="0" eaLnBrk="1" fontAlgn="auto" latinLnBrk="0" hangingPunct="1">
              <a:lnSpc>
                <a:spcPct val="100000"/>
              </a:lnSpc>
              <a:spcBef>
                <a:spcPts val="600"/>
              </a:spcBef>
              <a:spcAft>
                <a:spcPts val="0"/>
              </a:spcAft>
              <a:buClrTx/>
              <a:buSzTx/>
              <a:buFontTx/>
              <a:buNone/>
              <a:tabLst/>
              <a:defRPr/>
            </a:pPr>
            <a:r>
              <a:rPr lang="en-US" baseline="0" dirty="0" smtClean="0"/>
              <a:t>SO RARELY FOLLOWED</a:t>
            </a:r>
          </a:p>
          <a:p>
            <a:pPr marL="457200" marR="0" indent="-457200" algn="l" defTabSz="457200" rtl="0" eaLnBrk="1" fontAlgn="auto" latinLnBrk="0" hangingPunct="1">
              <a:lnSpc>
                <a:spcPct val="100000"/>
              </a:lnSpc>
              <a:spcBef>
                <a:spcPts val="600"/>
              </a:spcBef>
              <a:spcAft>
                <a:spcPts val="0"/>
              </a:spcAft>
              <a:buClrTx/>
              <a:buSzTx/>
              <a:buFontTx/>
              <a:buNone/>
              <a:tabLst/>
              <a:defRPr/>
            </a:pPr>
            <a:r>
              <a:rPr lang="en-US" dirty="0" smtClean="0"/>
              <a:t>EXAMPLE LOGISTIC REGRESSION. “I HAVE A BINARY</a:t>
            </a:r>
            <a:r>
              <a:rPr lang="en-US" baseline="0" dirty="0" smtClean="0"/>
              <a:t> OUTCOME, A BINARY TREATMENT LOGISTIC REGRESSION IS THE APPROACH”, “I HAVE A TIME DEPENDENT OUTCOME, COXPH REGRESSION”</a:t>
            </a:r>
            <a:endParaRPr lang="en-US" dirty="0" smtClean="0"/>
          </a:p>
          <a:p>
            <a:pPr marL="457200" indent="-457200">
              <a:spcBef>
                <a:spcPts val="600"/>
              </a:spcBef>
              <a:buNone/>
            </a:pP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7</a:t>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Build a model on people taking actions. Surfing web next day. Hits a spot where an ad may be served. Bidding Process. Show an Ad. Then observe if they take an action. GET BID REQUEST.</a:t>
            </a:r>
            <a:endParaRPr lang="en-US" dirty="0" smtClean="0"/>
          </a:p>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40</a:t>
            </a:fld>
            <a:endParaRPr 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Assessing the impact</a:t>
            </a:r>
            <a:r>
              <a:rPr lang="en-US" baseline="0" dirty="0" smtClean="0"/>
              <a:t> of the advertising it is clear that in these cases it is more advantageous to show advertisements to new prospects.</a:t>
            </a:r>
          </a:p>
          <a:p>
            <a:endParaRPr lang="en-US" baseline="0" dirty="0" smtClean="0"/>
          </a:p>
          <a:p>
            <a:r>
              <a:rPr lang="en-US" baseline="0" dirty="0" smtClean="0"/>
              <a:t>Compared to cost per conversion goals. ROI, Gross Conversion Rates.</a:t>
            </a:r>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41</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like ? In middle,</a:t>
            </a:r>
            <a:r>
              <a:rPr lang="en-US" baseline="0" dirty="0" smtClean="0"/>
              <a:t> but it needs to be lightened up]</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42</a:t>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43</a:t>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a:t>
            </a:r>
            <a:r>
              <a:rPr lang="en-US" baseline="0" dirty="0" smtClean="0"/>
              <a:t> Brian What </a:t>
            </a:r>
            <a:r>
              <a:rPr lang="en-US" baseline="0" dirty="0" err="1" smtClean="0"/>
              <a:t>PSAs</a:t>
            </a:r>
            <a:r>
              <a:rPr lang="en-US" baseline="0" dirty="0" smtClean="0"/>
              <a:t> are?</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44</a:t>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46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47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check for unmeasured confounding</a:t>
            </a:r>
            <a:endParaRPr lang="en-US" dirty="0"/>
          </a:p>
        </p:txBody>
      </p:sp>
      <p:sp>
        <p:nvSpPr>
          <p:cNvPr id="4" name="Slide Number Placeholder 3"/>
          <p:cNvSpPr>
            <a:spLocks noGrp="1"/>
          </p:cNvSpPr>
          <p:nvPr>
            <p:ph type="sldNum" sz="quarter" idx="10"/>
          </p:nvPr>
        </p:nvSpPr>
        <p:spPr/>
        <p:txBody>
          <a:bodyPr/>
          <a:lstStyle/>
          <a:p>
            <a:fld id="{CF6423AA-C00F-43C2-8C2C-300FAF76E942}"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034C4BF-1718-1444-B429-9D8377C9A54E}"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034C4BF-1718-1444-B429-9D8377C9A54E}"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8</a:t>
            </a:fld>
            <a:endParaRPr 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The causal</a:t>
            </a:r>
            <a:r>
              <a:rPr lang="en-US" baseline="0" dirty="0" smtClean="0"/>
              <a:t> graph allows us to define counterfactuals</a:t>
            </a:r>
          </a:p>
          <a:p>
            <a:pPr marL="228600" indent="-228600">
              <a:buAutoNum type="arabicParenR"/>
            </a:pPr>
            <a:r>
              <a:rPr lang="en-US" baseline="0" dirty="0" smtClean="0"/>
              <a:t>Assumptions are made in causal graph</a:t>
            </a:r>
          </a:p>
          <a:p>
            <a:pPr marL="685800" lvl="1" indent="-228600">
              <a:buAutoNum type="arabicParenR"/>
            </a:pPr>
            <a:r>
              <a:rPr lang="en-US" baseline="0" dirty="0" smtClean="0"/>
              <a:t>Ordering</a:t>
            </a:r>
          </a:p>
          <a:p>
            <a:pPr marL="685800" lvl="1" indent="-228600">
              <a:buAutoNum type="arabicParenR"/>
            </a:pPr>
            <a:r>
              <a:rPr lang="en-US" baseline="0" dirty="0" smtClean="0"/>
              <a:t>Nodes are functions of parents only</a:t>
            </a:r>
          </a:p>
          <a:p>
            <a:pPr marL="685800" lvl="1" indent="-228600">
              <a:buAutoNum type="arabicParenR"/>
            </a:pPr>
            <a:r>
              <a:rPr lang="en-US" baseline="0" dirty="0" smtClean="0"/>
              <a:t>CAR/RA</a:t>
            </a:r>
          </a:p>
          <a:p>
            <a:pPr marL="685800" lvl="1" indent="-228600">
              <a:buAutoNum type="arabicParenR"/>
            </a:pPr>
            <a:r>
              <a:rPr lang="en-US" baseline="0" dirty="0" smtClean="0"/>
              <a:t>Consistency Assumption </a:t>
            </a:r>
            <a:endParaRPr lang="en-US" dirty="0"/>
          </a:p>
        </p:txBody>
      </p:sp>
      <p:sp>
        <p:nvSpPr>
          <p:cNvPr id="4" name="Slide Number Placeholder 3"/>
          <p:cNvSpPr>
            <a:spLocks noGrp="1"/>
          </p:cNvSpPr>
          <p:nvPr>
            <p:ph type="sldNum" sz="quarter" idx="10"/>
          </p:nvPr>
        </p:nvSpPr>
        <p:spPr/>
        <p:txBody>
          <a:bodyPr/>
          <a:lstStyle/>
          <a:p>
            <a:fld id="{1034C4BF-1718-1444-B429-9D8377C9A54E}" type="slidenum">
              <a:rPr lang="en-US" smtClean="0"/>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that </a:t>
            </a:r>
            <a:r>
              <a:rPr lang="en-US" baseline="0" dirty="0" err="1" smtClean="0"/>
              <a:t>p(w</a:t>
            </a:r>
            <a:r>
              <a:rPr lang="en-US" baseline="0" dirty="0" smtClean="0"/>
              <a:t>) is distribution of covariates, </a:t>
            </a:r>
            <a:r>
              <a:rPr lang="en-US" baseline="0" dirty="0" err="1" smtClean="0"/>
              <a:t>p(A</a:t>
            </a:r>
            <a:r>
              <a:rPr lang="en-US" baseline="0" dirty="0" smtClean="0"/>
              <a:t>) and </a:t>
            </a:r>
            <a:r>
              <a:rPr lang="en-US" baseline="0" dirty="0" err="1" smtClean="0"/>
              <a:t>p(A|W</a:t>
            </a:r>
            <a:r>
              <a:rPr lang="en-US" baseline="0" dirty="0" smtClean="0"/>
              <a:t>) are treatment mechanism, p(dN1(t)|.) is event process and p(dN2(t)|.) is censoring process. We commonly refer to the treatment process as g1, the censoring process as g2 and the combined covariate and event process as Q as I may refer to them in this way later.</a:t>
            </a:r>
            <a:endParaRPr lang="en-US" dirty="0"/>
          </a:p>
        </p:txBody>
      </p:sp>
      <p:sp>
        <p:nvSpPr>
          <p:cNvPr id="4" name="Slide Number Placeholder 3"/>
          <p:cNvSpPr>
            <a:spLocks noGrp="1"/>
          </p:cNvSpPr>
          <p:nvPr>
            <p:ph type="sldNum" sz="quarter" idx="10"/>
          </p:nvPr>
        </p:nvSpPr>
        <p:spPr/>
        <p:txBody>
          <a:bodyPr/>
          <a:lstStyle/>
          <a:p>
            <a:fld id="{1034C4BF-1718-1444-B429-9D8377C9A54E}" type="slidenum">
              <a:rPr lang="en-US" smtClean="0"/>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1034C4BF-1718-1444-B429-9D8377C9A54E}" type="slidenum">
              <a:rPr lang="en-US" smtClean="0"/>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34C4BF-1718-1444-B429-9D8377C9A54E}" type="slidenum">
              <a:rPr lang="en-US" smtClean="0"/>
              <a:pPr/>
              <a:t>61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 </a:t>
            </a:r>
            <a:r>
              <a:rPr lang="en-US" dirty="0" err="1" smtClean="0"/>
              <a:t>modelling</a:t>
            </a:r>
            <a:r>
              <a:rPr lang="en-US" dirty="0" smtClean="0"/>
              <a:t> treatment</a:t>
            </a:r>
            <a:r>
              <a:rPr lang="en-US" baseline="0" dirty="0" smtClean="0"/>
              <a:t> even when it is known to be randomized one may also adjust for some </a:t>
            </a:r>
            <a:r>
              <a:rPr lang="en-US" baseline="0" dirty="0" err="1" smtClean="0"/>
              <a:t>emperical</a:t>
            </a:r>
            <a:r>
              <a:rPr lang="en-US" baseline="0" dirty="0" smtClean="0"/>
              <a:t> confounding.</a:t>
            </a:r>
            <a:endParaRPr lang="en-US" dirty="0"/>
          </a:p>
        </p:txBody>
      </p:sp>
      <p:sp>
        <p:nvSpPr>
          <p:cNvPr id="4" name="Slide Number Placeholder 3"/>
          <p:cNvSpPr>
            <a:spLocks noGrp="1"/>
          </p:cNvSpPr>
          <p:nvPr>
            <p:ph type="sldNum" sz="quarter" idx="10"/>
          </p:nvPr>
        </p:nvSpPr>
        <p:spPr/>
        <p:txBody>
          <a:bodyPr/>
          <a:lstStyle/>
          <a:p>
            <a:fld id="{1034C4BF-1718-1444-B429-9D8377C9A54E}" type="slidenum">
              <a:rPr lang="en-US" smtClean="0"/>
              <a:pPr/>
              <a:t>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C-TMLE is super efficient</a:t>
            </a:r>
          </a:p>
          <a:p>
            <a:r>
              <a:rPr lang="en-US" dirty="0" smtClean="0"/>
              <a:t>2)</a:t>
            </a:r>
            <a:r>
              <a:rPr lang="en-US" baseline="0" dirty="0" smtClean="0"/>
              <a:t> </a:t>
            </a:r>
            <a:r>
              <a:rPr lang="en-US" dirty="0" smtClean="0"/>
              <a:t>TMLE achieves efficiency</a:t>
            </a:r>
            <a:r>
              <a:rPr lang="en-US" baseline="0" dirty="0" smtClean="0"/>
              <a:t> bound even under High ETA while DR IPCW estimate is not efficient.</a:t>
            </a:r>
            <a:endParaRPr lang="en-US" dirty="0"/>
          </a:p>
        </p:txBody>
      </p:sp>
      <p:sp>
        <p:nvSpPr>
          <p:cNvPr id="4" name="Slide Number Placeholder 3"/>
          <p:cNvSpPr>
            <a:spLocks noGrp="1"/>
          </p:cNvSpPr>
          <p:nvPr>
            <p:ph type="sldNum" sz="quarter" idx="10"/>
          </p:nvPr>
        </p:nvSpPr>
        <p:spPr/>
        <p:txBody>
          <a:bodyPr/>
          <a:lstStyle/>
          <a:p>
            <a:fld id="{1034C4BF-1718-1444-B429-9D8377C9A54E}" type="slidenum">
              <a:rPr lang="en-US" smtClean="0"/>
              <a:pPr/>
              <a:t>63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baseline="0" dirty="0" smtClean="0"/>
              <a:t> Coverage of </a:t>
            </a:r>
            <a:r>
              <a:rPr lang="en-US" baseline="0" dirty="0" err="1" smtClean="0"/>
              <a:t>c</a:t>
            </a:r>
            <a:r>
              <a:rPr lang="en-US" baseline="0" dirty="0" smtClean="0"/>
              <a:t>-TMLE almost as good as knowing which variable causes ETA problem and removing it from treatment mechanism.</a:t>
            </a:r>
            <a:endParaRPr lang="en-US" dirty="0"/>
          </a:p>
        </p:txBody>
      </p:sp>
      <p:sp>
        <p:nvSpPr>
          <p:cNvPr id="4" name="Slide Number Placeholder 3"/>
          <p:cNvSpPr>
            <a:spLocks noGrp="1"/>
          </p:cNvSpPr>
          <p:nvPr>
            <p:ph type="sldNum" sz="quarter" idx="10"/>
          </p:nvPr>
        </p:nvSpPr>
        <p:spPr/>
        <p:txBody>
          <a:bodyPr/>
          <a:lstStyle/>
          <a:p>
            <a:fld id="{1034C4BF-1718-1444-B429-9D8377C9A54E}"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talk on KDD</a:t>
            </a:r>
            <a:r>
              <a:rPr lang="en-US" baseline="0" dirty="0" smtClean="0"/>
              <a:t> WORKSHOP [CAN YOU FORMAT NICER]</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9</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457200" algn="l" defTabSz="457200" rtl="0" eaLnBrk="1" fontAlgn="auto" latinLnBrk="0" hangingPunct="1">
              <a:lnSpc>
                <a:spcPct val="100000"/>
              </a:lnSpc>
              <a:spcBef>
                <a:spcPts val="600"/>
              </a:spcBef>
              <a:spcAft>
                <a:spcPts val="0"/>
              </a:spcAft>
              <a:buClrTx/>
              <a:buSzTx/>
              <a:buFontTx/>
              <a:buNone/>
              <a:tabLst/>
              <a:defRPr/>
            </a:pPr>
            <a:r>
              <a:rPr lang="en-US" dirty="0" smtClean="0"/>
              <a:t>Compare conversion rates of seeing an ad to conversion rate without ad for same individuals.</a:t>
            </a:r>
          </a:p>
          <a:p>
            <a:pPr marL="457200" marR="0" indent="-457200" algn="l" defTabSz="457200" rtl="0" eaLnBrk="1" fontAlgn="auto" latinLnBrk="0" hangingPunct="1">
              <a:lnSpc>
                <a:spcPct val="100000"/>
              </a:lnSpc>
              <a:spcBef>
                <a:spcPts val="600"/>
              </a:spcBef>
              <a:spcAft>
                <a:spcPts val="0"/>
              </a:spcAft>
              <a:buClrTx/>
              <a:buSzTx/>
              <a:buFontTx/>
              <a:buNone/>
              <a:tabLst/>
              <a:defRPr/>
            </a:pPr>
            <a:endParaRPr lang="en-US" dirty="0" smtClean="0"/>
          </a:p>
          <a:p>
            <a:pPr marL="457200" marR="0" indent="-457200" algn="l" defTabSz="457200" rtl="0" eaLnBrk="1" fontAlgn="auto" latinLnBrk="0" hangingPunct="1">
              <a:lnSpc>
                <a:spcPct val="100000"/>
              </a:lnSpc>
              <a:spcBef>
                <a:spcPts val="600"/>
              </a:spcBef>
              <a:spcAft>
                <a:spcPts val="0"/>
              </a:spcAft>
              <a:buClrTx/>
              <a:buSzTx/>
              <a:buFontTx/>
              <a:buNone/>
              <a:tabLst/>
              <a:defRPr/>
            </a:pPr>
            <a:r>
              <a:rPr lang="en-US" dirty="0" smtClean="0"/>
              <a:t>RED,</a:t>
            </a:r>
            <a:r>
              <a:rPr lang="en-US" baseline="0" dirty="0" smtClean="0"/>
              <a:t>GREY, AND BLUE PEOPLE, MALE AND FEMALE, SQUARE TRIANGLE, AND ROUND HEADS.</a:t>
            </a:r>
            <a:endParaRPr lang="en-US" dirty="0" smtClean="0"/>
          </a:p>
          <a:p>
            <a:pPr marL="457200" indent="-457200">
              <a:spcBef>
                <a:spcPts val="600"/>
              </a:spcBef>
              <a:buNone/>
            </a:pP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457200" algn="l" defTabSz="457200" rtl="0" eaLnBrk="1" fontAlgn="auto" latinLnBrk="0" hangingPunct="1">
              <a:lnSpc>
                <a:spcPct val="100000"/>
              </a:lnSpc>
              <a:spcBef>
                <a:spcPts val="600"/>
              </a:spcBef>
              <a:spcAft>
                <a:spcPts val="0"/>
              </a:spcAft>
              <a:buClrTx/>
              <a:buSzTx/>
              <a:buFontTx/>
              <a:buNone/>
              <a:tabLst/>
              <a:defRPr/>
            </a:pPr>
            <a:r>
              <a:rPr lang="en-US" dirty="0" smtClean="0"/>
              <a:t>Compare conversion rates of seeing an ad to conversion rate without ad for same individuals.</a:t>
            </a:r>
          </a:p>
          <a:p>
            <a:pPr marL="457200" marR="0" indent="-457200" algn="l" defTabSz="457200" rtl="0" eaLnBrk="1" fontAlgn="auto" latinLnBrk="0" hangingPunct="1">
              <a:lnSpc>
                <a:spcPct val="100000"/>
              </a:lnSpc>
              <a:spcBef>
                <a:spcPts val="600"/>
              </a:spcBef>
              <a:spcAft>
                <a:spcPts val="0"/>
              </a:spcAft>
              <a:buClrTx/>
              <a:buSzTx/>
              <a:buFontTx/>
              <a:buNone/>
              <a:tabLst/>
              <a:defRPr/>
            </a:pPr>
            <a:endParaRPr lang="en-US" dirty="0" smtClean="0"/>
          </a:p>
          <a:p>
            <a:pPr marL="457200" marR="0" indent="-457200" algn="l" defTabSz="457200" rtl="0" eaLnBrk="1" fontAlgn="auto" latinLnBrk="0" hangingPunct="1">
              <a:lnSpc>
                <a:spcPct val="100000"/>
              </a:lnSpc>
              <a:spcBef>
                <a:spcPts val="600"/>
              </a:spcBef>
              <a:spcAft>
                <a:spcPts val="0"/>
              </a:spcAft>
              <a:buClrTx/>
              <a:buSzTx/>
              <a:buFontTx/>
              <a:buNone/>
              <a:tabLst/>
              <a:defRPr/>
            </a:pPr>
            <a:r>
              <a:rPr lang="en-US" dirty="0" smtClean="0"/>
              <a:t>RED,</a:t>
            </a:r>
            <a:r>
              <a:rPr lang="en-US" baseline="0" dirty="0" smtClean="0"/>
              <a:t>GREY, AND BLUE PEOPLE, MALE AND FEMALE, SQUARE TRIANGLE, AND ROUND HEADS.</a:t>
            </a:r>
            <a:endParaRPr lang="en-US" dirty="0" smtClean="0"/>
          </a:p>
          <a:p>
            <a:pPr marL="457200" indent="-457200">
              <a:spcBef>
                <a:spcPts val="600"/>
              </a:spcBef>
              <a:buNone/>
            </a:pP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Red people don’t convert so unlikely to see ad.</a:t>
            </a:r>
            <a:r>
              <a:rPr lang="en-US" baseline="0" dirty="0" smtClean="0"/>
              <a:t> Blue and Grey with round heads are good converters so more likely to see advertisements.</a:t>
            </a: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solidFill>
                  <a:prstClr val="black"/>
                </a:solidFill>
              </a:rPr>
              <a:pPr/>
              <a:t>15</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457200" algn="l" defTabSz="457200" rtl="0" eaLnBrk="1" fontAlgn="auto" latinLnBrk="0" hangingPunct="1">
              <a:lnSpc>
                <a:spcPct val="100000"/>
              </a:lnSpc>
              <a:spcBef>
                <a:spcPts val="600"/>
              </a:spcBef>
              <a:spcAft>
                <a:spcPts val="0"/>
              </a:spcAft>
              <a:buClrTx/>
              <a:buSzTx/>
              <a:buFontTx/>
              <a:buNone/>
              <a:tabLst/>
              <a:defRPr/>
            </a:pPr>
            <a:r>
              <a:rPr lang="en-US" dirty="0" smtClean="0"/>
              <a:t>Compare conversion rates of seeing an ad to conversion rate without ad for same individuals.</a:t>
            </a:r>
          </a:p>
          <a:p>
            <a:pPr marL="457200" marR="0" indent="-457200" algn="l" defTabSz="457200" rtl="0" eaLnBrk="1" fontAlgn="auto" latinLnBrk="0" hangingPunct="1">
              <a:lnSpc>
                <a:spcPct val="100000"/>
              </a:lnSpc>
              <a:spcBef>
                <a:spcPts val="600"/>
              </a:spcBef>
              <a:spcAft>
                <a:spcPts val="0"/>
              </a:spcAft>
              <a:buClrTx/>
              <a:buSzTx/>
              <a:buFontTx/>
              <a:buNone/>
              <a:tabLst/>
              <a:defRPr/>
            </a:pPr>
            <a:endParaRPr lang="en-US" dirty="0" smtClean="0"/>
          </a:p>
          <a:p>
            <a:pPr marL="457200" marR="0" indent="-457200" algn="l" defTabSz="457200" rtl="0" eaLnBrk="1" fontAlgn="auto" latinLnBrk="0" hangingPunct="1">
              <a:lnSpc>
                <a:spcPct val="100000"/>
              </a:lnSpc>
              <a:spcBef>
                <a:spcPts val="600"/>
              </a:spcBef>
              <a:spcAft>
                <a:spcPts val="0"/>
              </a:spcAft>
              <a:buClrTx/>
              <a:buSzTx/>
              <a:buFontTx/>
              <a:buNone/>
              <a:tabLst/>
              <a:defRPr/>
            </a:pPr>
            <a:r>
              <a:rPr lang="en-US" dirty="0" smtClean="0"/>
              <a:t>RED,</a:t>
            </a:r>
            <a:r>
              <a:rPr lang="en-US" baseline="0" dirty="0" smtClean="0"/>
              <a:t>GREY, AND BLUE PEOPLE, MALE AND FEMALE, SQUARE TRIANGLE, AND ROUND HEADS.</a:t>
            </a:r>
            <a:endParaRPr lang="en-US" dirty="0" smtClean="0"/>
          </a:p>
          <a:p>
            <a:pPr marL="457200" indent="-457200">
              <a:spcBef>
                <a:spcPts val="600"/>
              </a:spcBef>
              <a:buNone/>
            </a:pPr>
            <a:endParaRPr lang="en-US" dirty="0"/>
          </a:p>
        </p:txBody>
      </p:sp>
      <p:sp>
        <p:nvSpPr>
          <p:cNvPr id="4" name="Slide Number Placeholder 3"/>
          <p:cNvSpPr>
            <a:spLocks noGrp="1"/>
          </p:cNvSpPr>
          <p:nvPr>
            <p:ph type="sldNum" sz="quarter" idx="10"/>
          </p:nvPr>
        </p:nvSpPr>
        <p:spPr/>
        <p:txBody>
          <a:bodyPr/>
          <a:lstStyle/>
          <a:p>
            <a:fld id="{D244FC12-4E70-334B-89BE-869FE36F2382}"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21DDB2-AEE7-451A-9A6B-DD5B6C991C53}" type="datetimeFigureOut">
              <a:rPr lang="en-US" smtClean="0"/>
              <a:pPr/>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53BC6D-1ECA-4FCB-9705-74C4826D6E7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21DDB2-AEE7-451A-9A6B-DD5B6C991C53}" type="datetimeFigureOut">
              <a:rPr lang="en-US" smtClean="0"/>
              <a:pPr/>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53BC6D-1ECA-4FCB-9705-74C4826D6E7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21DDB2-AEE7-451A-9A6B-DD5B6C991C53}" type="datetimeFigureOut">
              <a:rPr lang="en-US" smtClean="0"/>
              <a:pPr/>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53BC6D-1ECA-4FCB-9705-74C4826D6E7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032103-B7F4-4444-8CCC-150DEB4E2F0D}" type="datetime1">
              <a:rPr lang="en-US" smtClean="0">
                <a:solidFill>
                  <a:prstClr val="black">
                    <a:tint val="75000"/>
                  </a:prstClr>
                </a:solidFill>
              </a:rPr>
              <a:pPr/>
              <a:t>11/18/13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spc="-150">
                <a:solidFill>
                  <a:srgbClr val="40404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319941-E20E-FA49-90F2-5DCFFA5140E9}" type="datetime1">
              <a:rPr lang="en-US" smtClean="0">
                <a:solidFill>
                  <a:prstClr val="black">
                    <a:tint val="75000"/>
                  </a:prstClr>
                </a:solidFill>
              </a:rPr>
              <a:pPr/>
              <a:t>11/18/13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a:solidFill>
                  <a:srgbClr val="40404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AF33B5-24C2-094E-98D7-A07DDBCCC77D}" type="datetime1">
              <a:rPr lang="en-US" smtClean="0">
                <a:solidFill>
                  <a:prstClr val="black">
                    <a:tint val="75000"/>
                  </a:prstClr>
                </a:solidFill>
              </a:rPr>
              <a:pPr/>
              <a:t>11/18/13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a:solidFill>
                  <a:srgbClr val="40404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6BD7EA-4209-9E43-BD82-B632A6A1DB46}" type="datetime1">
              <a:rPr lang="en-US" smtClean="0">
                <a:solidFill>
                  <a:prstClr val="black">
                    <a:tint val="75000"/>
                  </a:prstClr>
                </a:solidFill>
              </a:rPr>
              <a:pPr/>
              <a:t>11/18/13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pic>
        <p:nvPicPr>
          <p:cNvPr id="8" name="Picture 7" descr="M6D_logo_transparent_KO.png"/>
          <p:cNvPicPr>
            <a:picLocks noChangeAspect="1"/>
          </p:cNvPicPr>
          <p:nvPr userDrawn="1"/>
        </p:nvPicPr>
        <p:blipFill>
          <a:blip r:embed="rId2" cstate="print"/>
          <a:stretch>
            <a:fillRect/>
          </a:stretch>
        </p:blipFill>
        <p:spPr>
          <a:xfrm rot="16200000">
            <a:off x="8126474" y="5821425"/>
            <a:ext cx="1657350" cy="22530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500DEC-CFBD-4C4C-BBCD-2DCBF3112A39}" type="datetime1">
              <a:rPr lang="en-US" smtClean="0">
                <a:solidFill>
                  <a:prstClr val="black">
                    <a:tint val="75000"/>
                  </a:prstClr>
                </a:solidFill>
              </a:rPr>
              <a:pPr/>
              <a:t>11/18/13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728F88-1B4A-264B-9E81-14B3A6858852}" type="datetime1">
              <a:rPr lang="en-US" smtClean="0">
                <a:solidFill>
                  <a:prstClr val="black">
                    <a:tint val="75000"/>
                  </a:prstClr>
                </a:solidFill>
              </a:rPr>
              <a:pPr/>
              <a:t>11/18/13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BF81A4-5BF4-4845-A165-003A5054D80C}" type="datetime1">
              <a:rPr lang="en-US" smtClean="0">
                <a:solidFill>
                  <a:prstClr val="black">
                    <a:tint val="75000"/>
                  </a:prstClr>
                </a:solidFill>
              </a:rPr>
              <a:pPr/>
              <a:t>11/18/13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D144C7-9DDF-1443-97D8-BA18B106486C}" type="datetime1">
              <a:rPr lang="en-US" smtClean="0">
                <a:solidFill>
                  <a:prstClr val="black">
                    <a:tint val="75000"/>
                  </a:prstClr>
                </a:solidFill>
              </a:rPr>
              <a:pPr/>
              <a:t>11/18/13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21DDB2-AEE7-451A-9A6B-DD5B6C991C53}" type="datetimeFigureOut">
              <a:rPr lang="en-US" smtClean="0"/>
              <a:pPr/>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53BC6D-1ECA-4FCB-9705-74C4826D6E75}"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9AC383-AEA5-174D-9FD1-122ECA5B32F7}" type="datetime1">
              <a:rPr lang="en-US" smtClean="0">
                <a:solidFill>
                  <a:prstClr val="black">
                    <a:tint val="75000"/>
                  </a:prstClr>
                </a:solidFill>
              </a:rPr>
              <a:pPr/>
              <a:t>11/18/13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9B192D-F020-6B42-844B-09303E03BA51}" type="datetime1">
              <a:rPr lang="en-US" smtClean="0">
                <a:solidFill>
                  <a:prstClr val="black">
                    <a:tint val="75000"/>
                  </a:prstClr>
                </a:solidFill>
              </a:rPr>
              <a:pPr/>
              <a:t>11/18/13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B2ACAB-A7FE-444E-91B9-729CA5B2AB06}" type="datetime1">
              <a:rPr lang="en-US" smtClean="0">
                <a:solidFill>
                  <a:prstClr val="black">
                    <a:tint val="75000"/>
                  </a:prstClr>
                </a:solidFill>
              </a:rPr>
              <a:pPr/>
              <a:t>11/18/13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3B5E0A-9C36-8747-9ED9-426C40B97558}" type="datetime1">
              <a:rPr lang="en-US" smtClean="0">
                <a:solidFill>
                  <a:prstClr val="black">
                    <a:tint val="75000"/>
                  </a:prstClr>
                </a:solidFill>
              </a:rPr>
              <a:pPr/>
              <a:t>11/18/13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14B63D-7ED5-2245-B1A0-7F4DCB19E355}" type="datetime1">
              <a:rPr lang="en-US" smtClean="0">
                <a:solidFill>
                  <a:prstClr val="black">
                    <a:tint val="75000"/>
                  </a:prstClr>
                </a:solidFill>
              </a:rPr>
              <a:pPr/>
              <a:t>11/18/13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3FD5ED-4844-8443-AF17-C10B491EE604}"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21DDB2-AEE7-451A-9A6B-DD5B6C991C53}" type="datetimeFigureOut">
              <a:rPr lang="en-US" smtClean="0"/>
              <a:pPr/>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53BC6D-1ECA-4FCB-9705-74C4826D6E7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21DDB2-AEE7-451A-9A6B-DD5B6C991C53}" type="datetimeFigureOut">
              <a:rPr lang="en-US" smtClean="0"/>
              <a:pPr/>
              <a:t>11/18/13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53BC6D-1ECA-4FCB-9705-74C4826D6E7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21DDB2-AEE7-451A-9A6B-DD5B6C991C53}" type="datetimeFigureOut">
              <a:rPr lang="en-US" smtClean="0"/>
              <a:pPr/>
              <a:t>11/18/13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53BC6D-1ECA-4FCB-9705-74C4826D6E7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D21DDB2-AEE7-451A-9A6B-DD5B6C991C53}" type="datetimeFigureOut">
              <a:rPr lang="en-US" smtClean="0"/>
              <a:pPr/>
              <a:t>11/18/13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53BC6D-1ECA-4FCB-9705-74C4826D6E7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1DDB2-AEE7-451A-9A6B-DD5B6C991C53}" type="datetimeFigureOut">
              <a:rPr lang="en-US" smtClean="0"/>
              <a:pPr/>
              <a:t>11/18/13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53BC6D-1ECA-4FCB-9705-74C4826D6E7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21DDB2-AEE7-451A-9A6B-DD5B6C991C53}" type="datetimeFigureOut">
              <a:rPr lang="en-US" smtClean="0"/>
              <a:pPr/>
              <a:t>11/18/13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53BC6D-1ECA-4FCB-9705-74C4826D6E7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21DDB2-AEE7-451A-9A6B-DD5B6C991C53}" type="datetimeFigureOut">
              <a:rPr lang="en-US" smtClean="0"/>
              <a:pPr/>
              <a:t>11/18/13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53BC6D-1ECA-4FCB-9705-74C4826D6E7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21DDB2-AEE7-451A-9A6B-DD5B6C991C53}" type="datetimeFigureOut">
              <a:rPr lang="en-US" smtClean="0"/>
              <a:pPr/>
              <a:t>11/18/13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53BC6D-1ECA-4FCB-9705-74C4826D6E7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A6A6F5B3-AAF5-E548-8FDD-2D54A1FFCA66}" type="datetime1">
              <a:rPr lang="en-US" smtClean="0">
                <a:solidFill>
                  <a:prstClr val="black">
                    <a:tint val="75000"/>
                  </a:prstClr>
                </a:solidFill>
              </a:rPr>
              <a:pPr defTabSz="457200"/>
              <a:t>11/18/13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BA3FD5ED-4844-8443-AF17-C10B491EE604}" type="slidenum">
              <a:rPr lang="en-US" smtClean="0">
                <a:solidFill>
                  <a:prstClr val="black">
                    <a:tint val="75000"/>
                  </a:prstClr>
                </a:solidFill>
              </a:rPr>
              <a:pPr defTabSz="4572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defTabSz="457200" rtl="0" eaLnBrk="1" latinLnBrk="0" hangingPunct="1">
        <a:spcBef>
          <a:spcPct val="0"/>
        </a:spcBef>
        <a:buNone/>
        <a:defRPr sz="4400" kern="1200" cap="all">
          <a:solidFill>
            <a:schemeClr val="bg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19.png"/><Relationship Id="rId9" Type="http://schemas.openxmlformats.org/officeDocument/2006/relationships/image" Target="../media/image25.png"/><Relationship Id="rId10"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33.png"/><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33.png"/><Relationship Id="rId9"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36.png"/><Relationship Id="rId14" Type="http://schemas.openxmlformats.org/officeDocument/2006/relationships/image" Target="../media/image29.png"/><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19.png"/><Relationship Id="rId9" Type="http://schemas.openxmlformats.org/officeDocument/2006/relationships/image" Target="../media/image25.png"/><Relationship Id="rId10" Type="http://schemas.openxmlformats.org/officeDocument/2006/relationships/image" Target="../media/image26.png"/></Relationships>
</file>

<file path=ppt/slides/_rels/slide14.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slideLayout" Target="../slideLayouts/slideLayout14.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37.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5.xml.rels><?xml version="1.0" encoding="UTF-8" standalone="yes"?>
<Relationships xmlns="http://schemas.openxmlformats.org/package/2006/relationships"><Relationship Id="rId9" Type="http://schemas.openxmlformats.org/officeDocument/2006/relationships/image" Target="../media/image42.png"/><Relationship Id="rId20" Type="http://schemas.openxmlformats.org/officeDocument/2006/relationships/image" Target="../media/image52.png"/><Relationship Id="rId10" Type="http://schemas.openxmlformats.org/officeDocument/2006/relationships/image" Target="../media/image23.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6" Type="http://schemas.openxmlformats.org/officeDocument/2006/relationships/image" Target="../media/image48.png"/><Relationship Id="rId17" Type="http://schemas.openxmlformats.org/officeDocument/2006/relationships/image" Target="../media/image49.png"/><Relationship Id="rId18" Type="http://schemas.openxmlformats.org/officeDocument/2006/relationships/image" Target="../media/image50.png"/><Relationship Id="rId19"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25.png"/><Relationship Id="rId7" Type="http://schemas.openxmlformats.org/officeDocument/2006/relationships/image" Target="../media/image40.png"/><Relationship Id="rId8"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53.emf"/><Relationship Id="rId7" Type="http://schemas.openxmlformats.org/officeDocument/2006/relationships/image" Target="../media/image54.emf"/><Relationship Id="rId8" Type="http://schemas.openxmlformats.org/officeDocument/2006/relationships/image" Target="../media/image55.emf"/><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6.emf"/><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7.emf"/><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8.emf"/><Relationship Id="rId5" Type="http://schemas.openxmlformats.org/officeDocument/2006/relationships/image" Target="../media/image59.emf"/><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1.emf"/></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62.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33.xml.rels><?xml version="1.0" encoding="UTF-8" standalone="yes"?>
<Relationships xmlns="http://schemas.openxmlformats.org/package/2006/relationships"><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44.png"/><Relationship Id="rId23" Type="http://schemas.openxmlformats.org/officeDocument/2006/relationships/image" Target="../media/image45.png"/><Relationship Id="rId24" Type="http://schemas.openxmlformats.org/officeDocument/2006/relationships/image" Target="../media/image72.png"/><Relationship Id="rId25" Type="http://schemas.openxmlformats.org/officeDocument/2006/relationships/image" Target="../media/image47.png"/><Relationship Id="rId26" Type="http://schemas.openxmlformats.org/officeDocument/2006/relationships/image" Target="../media/image48.png"/><Relationship Id="rId27" Type="http://schemas.openxmlformats.org/officeDocument/2006/relationships/image" Target="../media/image50.png"/><Relationship Id="rId28" Type="http://schemas.openxmlformats.org/officeDocument/2006/relationships/image" Target="../media/image49.png"/><Relationship Id="rId29" Type="http://schemas.openxmlformats.org/officeDocument/2006/relationships/image" Target="../media/image73.png"/><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63.png"/><Relationship Id="rId5" Type="http://schemas.openxmlformats.org/officeDocument/2006/relationships/image" Target="../media/image66.png"/><Relationship Id="rId30" Type="http://schemas.openxmlformats.org/officeDocument/2006/relationships/image" Target="../media/image31.png"/><Relationship Id="rId31" Type="http://schemas.openxmlformats.org/officeDocument/2006/relationships/image" Target="../media/image74.png"/><Relationship Id="rId32" Type="http://schemas.openxmlformats.org/officeDocument/2006/relationships/image" Target="../media/image11.png"/><Relationship Id="rId9" Type="http://schemas.openxmlformats.org/officeDocument/2006/relationships/image" Target="../media/image17.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15.png"/><Relationship Id="rId33" Type="http://schemas.openxmlformats.org/officeDocument/2006/relationships/image" Target="../media/image75.png"/><Relationship Id="rId10" Type="http://schemas.openxmlformats.org/officeDocument/2006/relationships/image" Target="../media/image22.png"/><Relationship Id="rId11" Type="http://schemas.openxmlformats.org/officeDocument/2006/relationships/image" Target="../media/image24.png"/><Relationship Id="rId12" Type="http://schemas.openxmlformats.org/officeDocument/2006/relationships/image" Target="../media/image19.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3.png"/><Relationship Id="rId18" Type="http://schemas.openxmlformats.org/officeDocument/2006/relationships/image" Target="../media/image69.png"/><Relationship Id="rId19"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32.png"/><Relationship Id="rId8" Type="http://schemas.openxmlformats.org/officeDocument/2006/relationships/image" Target="../media/image31.png"/><Relationship Id="rId9" Type="http://schemas.openxmlformats.org/officeDocument/2006/relationships/image" Target="../media/image78.png"/><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79.png"/><Relationship Id="rId5" Type="http://schemas.openxmlformats.org/officeDocument/2006/relationships/image" Target="../media/image66.png"/><Relationship Id="rId6" Type="http://schemas.openxmlformats.org/officeDocument/2006/relationships/image" Target="../media/image64.png"/><Relationship Id="rId7" Type="http://schemas.openxmlformats.org/officeDocument/2006/relationships/image" Target="../media/image65.png"/><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80.emf"/><Relationship Id="rId6" Type="http://schemas.openxmlformats.org/officeDocument/2006/relationships/image" Target="../media/image81.emf"/><Relationship Id="rId7" Type="http://schemas.openxmlformats.org/officeDocument/2006/relationships/image" Target="../media/image82.emf"/><Relationship Id="rId8" Type="http://schemas.openxmlformats.org/officeDocument/2006/relationships/image" Target="../media/image83.emf"/><Relationship Id="rId9" Type="http://schemas.openxmlformats.org/officeDocument/2006/relationships/image" Target="../media/image33.png"/><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20" Type="http://schemas.openxmlformats.org/officeDocument/2006/relationships/image" Target="../media/image14.png"/><Relationship Id="rId21" Type="http://schemas.openxmlformats.org/officeDocument/2006/relationships/image" Target="../media/image70.png"/><Relationship Id="rId22" Type="http://schemas.openxmlformats.org/officeDocument/2006/relationships/image" Target="../media/image71.png"/><Relationship Id="rId23" Type="http://schemas.openxmlformats.org/officeDocument/2006/relationships/image" Target="../media/image44.png"/><Relationship Id="rId24" Type="http://schemas.openxmlformats.org/officeDocument/2006/relationships/image" Target="../media/image45.png"/><Relationship Id="rId25" Type="http://schemas.openxmlformats.org/officeDocument/2006/relationships/image" Target="../media/image72.png"/><Relationship Id="rId26" Type="http://schemas.openxmlformats.org/officeDocument/2006/relationships/image" Target="../media/image47.png"/><Relationship Id="rId27" Type="http://schemas.openxmlformats.org/officeDocument/2006/relationships/image" Target="../media/image48.png"/><Relationship Id="rId28" Type="http://schemas.openxmlformats.org/officeDocument/2006/relationships/image" Target="../media/image50.png"/><Relationship Id="rId29" Type="http://schemas.openxmlformats.org/officeDocument/2006/relationships/image" Target="../media/image49.png"/><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63.png"/><Relationship Id="rId5" Type="http://schemas.openxmlformats.org/officeDocument/2006/relationships/image" Target="../media/image66.png"/><Relationship Id="rId30" Type="http://schemas.openxmlformats.org/officeDocument/2006/relationships/image" Target="../media/image73.png"/><Relationship Id="rId31" Type="http://schemas.openxmlformats.org/officeDocument/2006/relationships/image" Target="../media/image31.png"/><Relationship Id="rId32" Type="http://schemas.openxmlformats.org/officeDocument/2006/relationships/image" Target="../media/image74.png"/><Relationship Id="rId9"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67.png"/><Relationship Id="rId8" Type="http://schemas.openxmlformats.org/officeDocument/2006/relationships/image" Target="../media/image68.png"/><Relationship Id="rId33" Type="http://schemas.openxmlformats.org/officeDocument/2006/relationships/image" Target="../media/image84.png"/><Relationship Id="rId10" Type="http://schemas.openxmlformats.org/officeDocument/2006/relationships/image" Target="../media/image17.png"/><Relationship Id="rId11" Type="http://schemas.openxmlformats.org/officeDocument/2006/relationships/image" Target="../media/image22.png"/><Relationship Id="rId12" Type="http://schemas.openxmlformats.org/officeDocument/2006/relationships/image" Target="../media/image24.png"/><Relationship Id="rId13" Type="http://schemas.openxmlformats.org/officeDocument/2006/relationships/image" Target="../media/image19.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3.png"/><Relationship Id="rId19"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85.emf"/><Relationship Id="rId6" Type="http://schemas.openxmlformats.org/officeDocument/2006/relationships/image" Target="../media/image86.emf"/><Relationship Id="rId7" Type="http://schemas.openxmlformats.org/officeDocument/2006/relationships/image" Target="../media/image63.png"/><Relationship Id="rId8" Type="http://schemas.openxmlformats.org/officeDocument/2006/relationships/image" Target="../media/image66.png"/><Relationship Id="rId9" Type="http://schemas.openxmlformats.org/officeDocument/2006/relationships/image" Target="../media/image87.png"/><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1" Type="http://schemas.openxmlformats.org/officeDocument/2006/relationships/image" Target="../media/image95.png"/><Relationship Id="rId12" Type="http://schemas.openxmlformats.org/officeDocument/2006/relationships/image" Target="../media/image96.png"/><Relationship Id="rId13" Type="http://schemas.openxmlformats.org/officeDocument/2006/relationships/image" Target="../media/image97.png"/><Relationship Id="rId14" Type="http://schemas.openxmlformats.org/officeDocument/2006/relationships/image" Target="../media/image98.png"/><Relationship Id="rId15" Type="http://schemas.openxmlformats.org/officeDocument/2006/relationships/image" Target="../media/image99.png"/><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1.png"/><Relationship Id="rId5" Type="http://schemas.openxmlformats.org/officeDocument/2006/relationships/chart" Target="../charts/chart1.xml"/><Relationship Id="rId6" Type="http://schemas.openxmlformats.org/officeDocument/2006/relationships/chart" Target="../charts/chart2.xml"/><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jpeg"/><Relationship Id="rId5" Type="http://schemas.openxmlformats.org/officeDocument/2006/relationships/image" Target="../media/image11.png"/><Relationship Id="rId6" Type="http://schemas.openxmlformats.org/officeDocument/2006/relationships/image" Target="../media/image102.jpe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jpeg"/><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45.png"/><Relationship Id="rId21" Type="http://schemas.openxmlformats.org/officeDocument/2006/relationships/image" Target="../media/image51.png"/><Relationship Id="rId22" Type="http://schemas.openxmlformats.org/officeDocument/2006/relationships/image" Target="../media/image46.png"/><Relationship Id="rId23" Type="http://schemas.openxmlformats.org/officeDocument/2006/relationships/image" Target="../media/image47.png"/><Relationship Id="rId24" Type="http://schemas.openxmlformats.org/officeDocument/2006/relationships/image" Target="../media/image4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25.png"/><Relationship Id="rId13" Type="http://schemas.openxmlformats.org/officeDocument/2006/relationships/image" Target="../media/image109.png"/><Relationship Id="rId14" Type="http://schemas.openxmlformats.org/officeDocument/2006/relationships/image" Target="../media/image110.png"/><Relationship Id="rId15" Type="http://schemas.openxmlformats.org/officeDocument/2006/relationships/image" Target="../media/image111.png"/><Relationship Id="rId16" Type="http://schemas.openxmlformats.org/officeDocument/2006/relationships/image" Target="../media/image23.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image" Target="../media/image13.png"/><Relationship Id="rId3" Type="http://schemas.openxmlformats.org/officeDocument/2006/relationships/image" Target="../media/image100.png"/><Relationship Id="rId4" Type="http://schemas.openxmlformats.org/officeDocument/2006/relationships/image" Target="../media/image101.jpeg"/><Relationship Id="rId5" Type="http://schemas.openxmlformats.org/officeDocument/2006/relationships/image" Target="../media/image106.png"/><Relationship Id="rId6" Type="http://schemas.openxmlformats.org/officeDocument/2006/relationships/image" Target="../media/image105.jpeg"/><Relationship Id="rId7" Type="http://schemas.openxmlformats.org/officeDocument/2006/relationships/image" Target="../media/image35.png"/><Relationship Id="rId8"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12.emf"/><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13.emf"/><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chart" Target="../charts/chart3.xml"/><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14.png"/><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15.png"/><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chart" Target="../charts/chart4.xml"/><Relationship Id="rId5" Type="http://schemas.openxmlformats.org/officeDocument/2006/relationships/image" Target="../media/image116.png"/><Relationship Id="rId6" Type="http://schemas.openxmlformats.org/officeDocument/2006/relationships/image" Target="../media/image117.png"/><Relationship Id="rId1" Type="http://schemas.openxmlformats.org/officeDocument/2006/relationships/slideLayout" Target="../slideLayouts/slideLayout15.xml"/><Relationship Id="rId2"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8.png"/><Relationship Id="rId5" Type="http://schemas.openxmlformats.org/officeDocument/2006/relationships/image" Target="../media/image11.png"/><Relationship Id="rId6" Type="http://schemas.openxmlformats.org/officeDocument/2006/relationships/chart" Target="../charts/chart5.xml"/><Relationship Id="rId1" Type="http://schemas.openxmlformats.org/officeDocument/2006/relationships/slideLayout" Target="../slideLayouts/slideLayout15.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16.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1" Type="http://schemas.openxmlformats.org/officeDocument/2006/relationships/slideLayout" Target="../slideLayouts/slideLayout15.xml"/><Relationship Id="rId2"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chart" Target="../charts/chart6.xml"/><Relationship Id="rId5" Type="http://schemas.openxmlformats.org/officeDocument/2006/relationships/image" Target="../media/image116.png"/><Relationship Id="rId6" Type="http://schemas.openxmlformats.org/officeDocument/2006/relationships/image" Target="../media/image121.png"/><Relationship Id="rId7" Type="http://schemas.openxmlformats.org/officeDocument/2006/relationships/image" Target="../media/image122.png"/><Relationship Id="rId1" Type="http://schemas.openxmlformats.org/officeDocument/2006/relationships/slideLayout" Target="../slideLayouts/slideLayout15.xml"/><Relationship Id="rId2"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1.bin"/><Relationship Id="rId5" Type="http://schemas.openxmlformats.org/officeDocument/2006/relationships/image" Target="../media/image123.emf"/><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2.bin"/><Relationship Id="rId5" Type="http://schemas.openxmlformats.org/officeDocument/2006/relationships/image" Target="../media/image124.e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oleObject3.bin"/><Relationship Id="rId5" Type="http://schemas.openxmlformats.org/officeDocument/2006/relationships/image" Target="../media/image125.emf"/><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1" Type="http://schemas.openxmlformats.org/officeDocument/2006/relationships/image" Target="../media/image129.emf"/><Relationship Id="rId12" Type="http://schemas.openxmlformats.org/officeDocument/2006/relationships/oleObject" Target="../embeddings/oleObject8.bin"/><Relationship Id="rId13" Type="http://schemas.openxmlformats.org/officeDocument/2006/relationships/image" Target="../media/image130.emf"/><Relationship Id="rId1" Type="http://schemas.openxmlformats.org/officeDocument/2006/relationships/vmlDrawing" Target="../drawings/vmlDrawing4.vml"/><Relationship Id="rId2" Type="http://schemas.openxmlformats.org/officeDocument/2006/relationships/slideLayout" Target="../slideLayouts/slideLayout13.xml"/><Relationship Id="rId3" Type="http://schemas.openxmlformats.org/officeDocument/2006/relationships/notesSlide" Target="../notesSlides/notesSlide43.xml"/><Relationship Id="rId4" Type="http://schemas.openxmlformats.org/officeDocument/2006/relationships/oleObject" Target="../embeddings/oleObject4.bin"/><Relationship Id="rId5" Type="http://schemas.openxmlformats.org/officeDocument/2006/relationships/image" Target="../media/image126.emf"/><Relationship Id="rId6" Type="http://schemas.openxmlformats.org/officeDocument/2006/relationships/oleObject" Target="../embeddings/oleObject5.bin"/><Relationship Id="rId7" Type="http://schemas.openxmlformats.org/officeDocument/2006/relationships/image" Target="../media/image127.emf"/><Relationship Id="rId8" Type="http://schemas.openxmlformats.org/officeDocument/2006/relationships/oleObject" Target="../embeddings/oleObject6.bin"/><Relationship Id="rId9" Type="http://schemas.openxmlformats.org/officeDocument/2006/relationships/image" Target="../media/image128.emf"/><Relationship Id="rId10" Type="http://schemas.openxmlformats.org/officeDocument/2006/relationships/oleObject" Target="../embeddings/oleObject7.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1.png"/><Relationship Id="rId3" Type="http://schemas.openxmlformats.org/officeDocument/2006/relationships/image" Target="../media/image1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4.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6d_grid_blank_darkblue.png"/>
          <p:cNvPicPr>
            <a:picLocks noChangeAspect="1"/>
          </p:cNvPicPr>
          <p:nvPr/>
        </p:nvPicPr>
        <p:blipFill>
          <a:blip r:embed="rId3" cstate="print"/>
          <a:stretch>
            <a:fillRect/>
          </a:stretch>
        </p:blipFill>
        <p:spPr>
          <a:xfrm>
            <a:off x="0" y="0"/>
            <a:ext cx="9144000" cy="6858000"/>
          </a:xfrm>
          <a:prstGeom prst="rect">
            <a:avLst/>
          </a:prstGeom>
        </p:spPr>
      </p:pic>
      <p:pic>
        <p:nvPicPr>
          <p:cNvPr id="8" name="Picture 7" descr="m6d_cover_tile.png"/>
          <p:cNvPicPr>
            <a:picLocks noChangeAspect="1"/>
          </p:cNvPicPr>
          <p:nvPr/>
        </p:nvPicPr>
        <p:blipFill>
          <a:blip r:embed="rId4" cstate="print"/>
          <a:stretch>
            <a:fillRect/>
          </a:stretch>
        </p:blipFill>
        <p:spPr>
          <a:xfrm>
            <a:off x="1447800" y="3505200"/>
            <a:ext cx="1837790" cy="1889125"/>
          </a:xfrm>
          <a:prstGeom prst="rect">
            <a:avLst/>
          </a:prstGeom>
        </p:spPr>
      </p:pic>
      <p:sp>
        <p:nvSpPr>
          <p:cNvPr id="9" name="Title 1"/>
          <p:cNvSpPr txBox="1">
            <a:spLocks/>
          </p:cNvSpPr>
          <p:nvPr/>
        </p:nvSpPr>
        <p:spPr>
          <a:xfrm>
            <a:off x="2133600" y="4587875"/>
            <a:ext cx="5867400" cy="1889125"/>
          </a:xfrm>
          <a:prstGeom prst="rect">
            <a:avLst/>
          </a:prstGeom>
        </p:spPr>
        <p:txBody>
          <a:bodyPr vert="horz" lIns="91440" tIns="45720" rIns="91440" bIns="45720" rtlCol="0" anchor="ctr">
            <a:noAutofit/>
          </a:bodyPr>
          <a:lstStyle/>
          <a:p>
            <a:pPr defTabSz="457200">
              <a:lnSpc>
                <a:spcPts val="2720"/>
              </a:lnSpc>
              <a:spcBef>
                <a:spcPct val="0"/>
              </a:spcBef>
              <a:defRPr/>
            </a:pPr>
            <a:r>
              <a:rPr lang="en-US" sz="2000" smtClean="0">
                <a:solidFill>
                  <a:prstClr val="white"/>
                </a:solidFill>
                <a:latin typeface="Arial Black"/>
                <a:cs typeface="Arial Black"/>
              </a:rPr>
              <a:t>the prospect engine for brands</a:t>
            </a:r>
            <a:r>
              <a:rPr lang="en-US" sz="2000" smtClean="0">
                <a:solidFill>
                  <a:srgbClr val="E11932"/>
                </a:solidFill>
                <a:latin typeface="Arial Black"/>
                <a:cs typeface="Arial Black"/>
              </a:rPr>
              <a:t>.</a:t>
            </a:r>
            <a:endParaRPr lang="en-US" sz="2000" dirty="0">
              <a:solidFill>
                <a:srgbClr val="E11932"/>
              </a:solidFill>
              <a:latin typeface="Arial Black"/>
              <a:cs typeface="Arial Black"/>
            </a:endParaRPr>
          </a:p>
        </p:txBody>
      </p:sp>
      <p:sp>
        <p:nvSpPr>
          <p:cNvPr id="11" name="Title 1"/>
          <p:cNvSpPr txBox="1">
            <a:spLocks/>
          </p:cNvSpPr>
          <p:nvPr/>
        </p:nvSpPr>
        <p:spPr>
          <a:xfrm>
            <a:off x="1600200" y="1143000"/>
            <a:ext cx="5835730" cy="1284060"/>
          </a:xfrm>
          <a:prstGeom prst="rect">
            <a:avLst/>
          </a:prstGeom>
        </p:spPr>
        <p:txBody>
          <a:bodyPr vert="horz" lIns="91440" tIns="45720" rIns="91440" bIns="45720" rtlCol="0" anchor="ctr">
            <a:noAutofit/>
          </a:bodyPr>
          <a:lstStyle/>
          <a:p>
            <a:pPr defTabSz="457200">
              <a:lnSpc>
                <a:spcPts val="3200"/>
              </a:lnSpc>
              <a:spcBef>
                <a:spcPct val="0"/>
              </a:spcBef>
              <a:defRPr/>
            </a:pPr>
            <a:r>
              <a:rPr lang="en-US" sz="3200" spc="-150" dirty="0" smtClean="0">
                <a:solidFill>
                  <a:prstClr val="white"/>
                </a:solidFill>
                <a:latin typeface="Arial Black"/>
                <a:cs typeface="Arial Black"/>
              </a:rPr>
              <a:t>Estimating Causal Effects</a:t>
            </a:r>
            <a:endParaRPr lang="en-US" sz="3200" spc="-150" dirty="0">
              <a:solidFill>
                <a:prstClr val="white"/>
              </a:solidFill>
              <a:latin typeface="Arial Black"/>
              <a:cs typeface="Arial Black"/>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sp>
        <p:nvSpPr>
          <p:cNvPr id="2" name="Title 1"/>
          <p:cNvSpPr>
            <a:spLocks noGrp="1"/>
          </p:cNvSpPr>
          <p:nvPr>
            <p:ph type="title"/>
          </p:nvPr>
        </p:nvSpPr>
        <p:spPr>
          <a:xfrm>
            <a:off x="457200" y="304800"/>
            <a:ext cx="8229600" cy="1143000"/>
          </a:xfrm>
        </p:spPr>
        <p:txBody>
          <a:bodyPr>
            <a:normAutofit fontScale="90000"/>
          </a:bodyPr>
          <a:lstStyle/>
          <a:p>
            <a:pPr algn="l">
              <a:defRPr/>
            </a:pPr>
            <a:r>
              <a:rPr lang="en-US" sz="4000" spc="-150" dirty="0" smtClean="0">
                <a:solidFill>
                  <a:srgbClr val="404040"/>
                </a:solidFill>
              </a:rPr>
              <a:t>optimal</a:t>
            </a:r>
            <a:br>
              <a:rPr lang="en-US" sz="4000" spc="-150" dirty="0" smtClean="0">
                <a:solidFill>
                  <a:srgbClr val="404040"/>
                </a:solidFill>
              </a:rPr>
            </a:br>
            <a:r>
              <a:rPr lang="en-US" sz="4000" spc="-150" dirty="0" smtClean="0">
                <a:solidFill>
                  <a:srgbClr val="404040"/>
                </a:solidFill>
              </a:rPr>
              <a:t>experiment</a:t>
            </a:r>
            <a:r>
              <a:rPr lang="en-US" sz="4000" spc="-150" dirty="0" smtClean="0">
                <a:solidFill>
                  <a:srgbClr val="E11932"/>
                </a:solidFill>
              </a:rPr>
              <a:t>:</a:t>
            </a:r>
          </a:p>
        </p:txBody>
      </p:sp>
      <p:pic>
        <p:nvPicPr>
          <p:cNvPr id="39" name="Picture 38"/>
          <p:cNvPicPr>
            <a:picLocks noChangeAspect="1"/>
          </p:cNvPicPr>
          <p:nvPr/>
        </p:nvPicPr>
        <p:blipFill>
          <a:blip r:embed="rId4"/>
          <a:stretch>
            <a:fillRect/>
          </a:stretch>
        </p:blipFill>
        <p:spPr>
          <a:xfrm>
            <a:off x="786519" y="3397952"/>
            <a:ext cx="340186" cy="630309"/>
          </a:xfrm>
          <a:prstGeom prst="rect">
            <a:avLst/>
          </a:prstGeom>
        </p:spPr>
      </p:pic>
      <p:pic>
        <p:nvPicPr>
          <p:cNvPr id="40" name="Picture 39"/>
          <p:cNvPicPr>
            <a:picLocks noChangeAspect="1"/>
          </p:cNvPicPr>
          <p:nvPr/>
        </p:nvPicPr>
        <p:blipFill>
          <a:blip r:embed="rId5"/>
          <a:stretch>
            <a:fillRect/>
          </a:stretch>
        </p:blipFill>
        <p:spPr>
          <a:xfrm>
            <a:off x="1023302" y="3391352"/>
            <a:ext cx="340186" cy="623709"/>
          </a:xfrm>
          <a:prstGeom prst="rect">
            <a:avLst/>
          </a:prstGeom>
        </p:spPr>
      </p:pic>
      <p:pic>
        <p:nvPicPr>
          <p:cNvPr id="41" name="Picture 40"/>
          <p:cNvPicPr>
            <a:picLocks noChangeAspect="1"/>
          </p:cNvPicPr>
          <p:nvPr/>
        </p:nvPicPr>
        <p:blipFill>
          <a:blip r:embed="rId6"/>
          <a:stretch>
            <a:fillRect/>
          </a:stretch>
        </p:blipFill>
        <p:spPr>
          <a:xfrm>
            <a:off x="1533582" y="3548987"/>
            <a:ext cx="340186" cy="623709"/>
          </a:xfrm>
          <a:prstGeom prst="rect">
            <a:avLst/>
          </a:prstGeom>
        </p:spPr>
      </p:pic>
      <p:pic>
        <p:nvPicPr>
          <p:cNvPr id="42" name="Picture 41"/>
          <p:cNvPicPr>
            <a:picLocks noChangeAspect="1"/>
          </p:cNvPicPr>
          <p:nvPr/>
        </p:nvPicPr>
        <p:blipFill>
          <a:blip r:embed="rId7"/>
          <a:stretch>
            <a:fillRect/>
          </a:stretch>
        </p:blipFill>
        <p:spPr>
          <a:xfrm>
            <a:off x="1566933" y="3867442"/>
            <a:ext cx="273483" cy="623709"/>
          </a:xfrm>
          <a:prstGeom prst="rect">
            <a:avLst/>
          </a:prstGeom>
        </p:spPr>
      </p:pic>
      <p:pic>
        <p:nvPicPr>
          <p:cNvPr id="43" name="Picture 42"/>
          <p:cNvPicPr>
            <a:picLocks noChangeAspect="1"/>
          </p:cNvPicPr>
          <p:nvPr/>
        </p:nvPicPr>
        <p:blipFill>
          <a:blip r:embed="rId8"/>
          <a:stretch>
            <a:fillRect/>
          </a:stretch>
        </p:blipFill>
        <p:spPr>
          <a:xfrm>
            <a:off x="1260099" y="3854241"/>
            <a:ext cx="273483" cy="630309"/>
          </a:xfrm>
          <a:prstGeom prst="rect">
            <a:avLst/>
          </a:prstGeom>
        </p:spPr>
      </p:pic>
      <p:pic>
        <p:nvPicPr>
          <p:cNvPr id="44" name="Picture 43"/>
          <p:cNvPicPr>
            <a:picLocks noChangeAspect="1"/>
          </p:cNvPicPr>
          <p:nvPr/>
        </p:nvPicPr>
        <p:blipFill>
          <a:blip r:embed="rId9"/>
          <a:stretch>
            <a:fillRect/>
          </a:stretch>
        </p:blipFill>
        <p:spPr>
          <a:xfrm>
            <a:off x="919912" y="3854241"/>
            <a:ext cx="273483" cy="630309"/>
          </a:xfrm>
          <a:prstGeom prst="rect">
            <a:avLst/>
          </a:prstGeom>
        </p:spPr>
      </p:pic>
      <p:pic>
        <p:nvPicPr>
          <p:cNvPr id="45" name="Picture 9"/>
          <p:cNvPicPr>
            <a:picLocks noChangeAspect="1"/>
          </p:cNvPicPr>
          <p:nvPr/>
        </p:nvPicPr>
        <p:blipFill>
          <a:blip r:embed="rId10"/>
          <a:stretch>
            <a:fillRect/>
          </a:stretch>
        </p:blipFill>
        <p:spPr>
          <a:xfrm>
            <a:off x="703272" y="3539087"/>
            <a:ext cx="273483" cy="630309"/>
          </a:xfrm>
          <a:prstGeom prst="rect">
            <a:avLst/>
          </a:prstGeom>
        </p:spPr>
      </p:pic>
      <p:pic>
        <p:nvPicPr>
          <p:cNvPr id="46" name="Picture 10"/>
          <p:cNvPicPr>
            <a:picLocks noChangeAspect="1"/>
          </p:cNvPicPr>
          <p:nvPr/>
        </p:nvPicPr>
        <p:blipFill>
          <a:blip r:embed="rId11"/>
          <a:stretch>
            <a:fillRect/>
          </a:stretch>
        </p:blipFill>
        <p:spPr>
          <a:xfrm>
            <a:off x="1193395" y="3860842"/>
            <a:ext cx="343521" cy="630309"/>
          </a:xfrm>
          <a:prstGeom prst="rect">
            <a:avLst/>
          </a:prstGeom>
        </p:spPr>
      </p:pic>
      <p:pic>
        <p:nvPicPr>
          <p:cNvPr id="47" name="Picture 46"/>
          <p:cNvPicPr>
            <a:picLocks noChangeAspect="1"/>
          </p:cNvPicPr>
          <p:nvPr/>
        </p:nvPicPr>
        <p:blipFill>
          <a:blip r:embed="rId12"/>
          <a:stretch>
            <a:fillRect/>
          </a:stretch>
        </p:blipFill>
        <p:spPr>
          <a:xfrm>
            <a:off x="1260099" y="3401252"/>
            <a:ext cx="336851" cy="630309"/>
          </a:xfrm>
          <a:prstGeom prst="rect">
            <a:avLst/>
          </a:prstGeom>
        </p:spPr>
      </p:pic>
      <p:pic>
        <p:nvPicPr>
          <p:cNvPr id="48" name="Picture 47"/>
          <p:cNvPicPr>
            <a:picLocks noChangeAspect="1"/>
          </p:cNvPicPr>
          <p:nvPr/>
        </p:nvPicPr>
        <p:blipFill>
          <a:blip r:embed="rId6"/>
          <a:stretch>
            <a:fillRect/>
          </a:stretch>
        </p:blipFill>
        <p:spPr>
          <a:xfrm>
            <a:off x="1056654" y="3716407"/>
            <a:ext cx="340186" cy="623709"/>
          </a:xfrm>
          <a:prstGeom prst="rect">
            <a:avLst/>
          </a:prstGeom>
        </p:spPr>
      </p:pic>
      <p:pic>
        <p:nvPicPr>
          <p:cNvPr id="49" name="Picture 48"/>
          <p:cNvPicPr>
            <a:picLocks noChangeAspect="1"/>
          </p:cNvPicPr>
          <p:nvPr/>
        </p:nvPicPr>
        <p:blipFill>
          <a:blip r:embed="rId4"/>
          <a:stretch>
            <a:fillRect/>
          </a:stretch>
        </p:blipFill>
        <p:spPr>
          <a:xfrm>
            <a:off x="1363489" y="3860842"/>
            <a:ext cx="340186" cy="630309"/>
          </a:xfrm>
          <a:prstGeom prst="rect">
            <a:avLst/>
          </a:prstGeom>
        </p:spPr>
      </p:pic>
      <p:pic>
        <p:nvPicPr>
          <p:cNvPr id="28" name="Picture 27"/>
          <p:cNvPicPr>
            <a:picLocks noChangeAspect="1"/>
          </p:cNvPicPr>
          <p:nvPr/>
        </p:nvPicPr>
        <p:blipFill>
          <a:blip r:embed="rId4"/>
          <a:stretch>
            <a:fillRect/>
          </a:stretch>
        </p:blipFill>
        <p:spPr>
          <a:xfrm>
            <a:off x="769047" y="4916858"/>
            <a:ext cx="340186" cy="630309"/>
          </a:xfrm>
          <a:prstGeom prst="rect">
            <a:avLst/>
          </a:prstGeom>
        </p:spPr>
      </p:pic>
      <p:pic>
        <p:nvPicPr>
          <p:cNvPr id="29" name="Picture 28"/>
          <p:cNvPicPr>
            <a:picLocks noChangeAspect="1"/>
          </p:cNvPicPr>
          <p:nvPr/>
        </p:nvPicPr>
        <p:blipFill>
          <a:blip r:embed="rId5"/>
          <a:stretch>
            <a:fillRect/>
          </a:stretch>
        </p:blipFill>
        <p:spPr>
          <a:xfrm>
            <a:off x="1005830" y="4910258"/>
            <a:ext cx="340186" cy="623709"/>
          </a:xfrm>
          <a:prstGeom prst="rect">
            <a:avLst/>
          </a:prstGeom>
        </p:spPr>
      </p:pic>
      <p:pic>
        <p:nvPicPr>
          <p:cNvPr id="30" name="Picture 29"/>
          <p:cNvPicPr>
            <a:picLocks noChangeAspect="1"/>
          </p:cNvPicPr>
          <p:nvPr/>
        </p:nvPicPr>
        <p:blipFill>
          <a:blip r:embed="rId6"/>
          <a:stretch>
            <a:fillRect/>
          </a:stretch>
        </p:blipFill>
        <p:spPr>
          <a:xfrm>
            <a:off x="1516110" y="5067893"/>
            <a:ext cx="340186" cy="623709"/>
          </a:xfrm>
          <a:prstGeom prst="rect">
            <a:avLst/>
          </a:prstGeom>
        </p:spPr>
      </p:pic>
      <p:pic>
        <p:nvPicPr>
          <p:cNvPr id="31" name="Picture 30"/>
          <p:cNvPicPr>
            <a:picLocks noChangeAspect="1"/>
          </p:cNvPicPr>
          <p:nvPr/>
        </p:nvPicPr>
        <p:blipFill>
          <a:blip r:embed="rId7"/>
          <a:stretch>
            <a:fillRect/>
          </a:stretch>
        </p:blipFill>
        <p:spPr>
          <a:xfrm>
            <a:off x="1549461" y="5386348"/>
            <a:ext cx="273483" cy="623709"/>
          </a:xfrm>
          <a:prstGeom prst="rect">
            <a:avLst/>
          </a:prstGeom>
        </p:spPr>
      </p:pic>
      <p:pic>
        <p:nvPicPr>
          <p:cNvPr id="32" name="Picture 31"/>
          <p:cNvPicPr>
            <a:picLocks noChangeAspect="1"/>
          </p:cNvPicPr>
          <p:nvPr/>
        </p:nvPicPr>
        <p:blipFill>
          <a:blip r:embed="rId8"/>
          <a:stretch>
            <a:fillRect/>
          </a:stretch>
        </p:blipFill>
        <p:spPr>
          <a:xfrm>
            <a:off x="1242627" y="5373147"/>
            <a:ext cx="273483" cy="630309"/>
          </a:xfrm>
          <a:prstGeom prst="rect">
            <a:avLst/>
          </a:prstGeom>
        </p:spPr>
      </p:pic>
      <p:pic>
        <p:nvPicPr>
          <p:cNvPr id="33" name="Picture 32"/>
          <p:cNvPicPr>
            <a:picLocks noChangeAspect="1"/>
          </p:cNvPicPr>
          <p:nvPr/>
        </p:nvPicPr>
        <p:blipFill>
          <a:blip r:embed="rId9"/>
          <a:stretch>
            <a:fillRect/>
          </a:stretch>
        </p:blipFill>
        <p:spPr>
          <a:xfrm>
            <a:off x="902440" y="5373147"/>
            <a:ext cx="273483" cy="630309"/>
          </a:xfrm>
          <a:prstGeom prst="rect">
            <a:avLst/>
          </a:prstGeom>
        </p:spPr>
      </p:pic>
      <p:pic>
        <p:nvPicPr>
          <p:cNvPr id="34" name="Picture 33"/>
          <p:cNvPicPr>
            <a:picLocks noChangeAspect="1"/>
          </p:cNvPicPr>
          <p:nvPr/>
        </p:nvPicPr>
        <p:blipFill>
          <a:blip r:embed="rId10"/>
          <a:stretch>
            <a:fillRect/>
          </a:stretch>
        </p:blipFill>
        <p:spPr>
          <a:xfrm>
            <a:off x="685800" y="5057993"/>
            <a:ext cx="273483" cy="630309"/>
          </a:xfrm>
          <a:prstGeom prst="rect">
            <a:avLst/>
          </a:prstGeom>
        </p:spPr>
      </p:pic>
      <p:pic>
        <p:nvPicPr>
          <p:cNvPr id="35" name="Picture 34"/>
          <p:cNvPicPr>
            <a:picLocks noChangeAspect="1"/>
          </p:cNvPicPr>
          <p:nvPr/>
        </p:nvPicPr>
        <p:blipFill>
          <a:blip r:embed="rId11"/>
          <a:stretch>
            <a:fillRect/>
          </a:stretch>
        </p:blipFill>
        <p:spPr>
          <a:xfrm>
            <a:off x="1175923" y="5379748"/>
            <a:ext cx="343521" cy="630309"/>
          </a:xfrm>
          <a:prstGeom prst="rect">
            <a:avLst/>
          </a:prstGeom>
        </p:spPr>
      </p:pic>
      <p:pic>
        <p:nvPicPr>
          <p:cNvPr id="36" name="Picture 35"/>
          <p:cNvPicPr>
            <a:picLocks noChangeAspect="1"/>
          </p:cNvPicPr>
          <p:nvPr/>
        </p:nvPicPr>
        <p:blipFill>
          <a:blip r:embed="rId12"/>
          <a:stretch>
            <a:fillRect/>
          </a:stretch>
        </p:blipFill>
        <p:spPr>
          <a:xfrm>
            <a:off x="1242627" y="4920158"/>
            <a:ext cx="336851" cy="630309"/>
          </a:xfrm>
          <a:prstGeom prst="rect">
            <a:avLst/>
          </a:prstGeom>
        </p:spPr>
      </p:pic>
      <p:pic>
        <p:nvPicPr>
          <p:cNvPr id="37" name="Picture 36"/>
          <p:cNvPicPr>
            <a:picLocks noChangeAspect="1"/>
          </p:cNvPicPr>
          <p:nvPr/>
        </p:nvPicPr>
        <p:blipFill>
          <a:blip r:embed="rId6"/>
          <a:stretch>
            <a:fillRect/>
          </a:stretch>
        </p:blipFill>
        <p:spPr>
          <a:xfrm>
            <a:off x="1039182" y="5235313"/>
            <a:ext cx="340186" cy="623709"/>
          </a:xfrm>
          <a:prstGeom prst="rect">
            <a:avLst/>
          </a:prstGeom>
        </p:spPr>
      </p:pic>
      <p:pic>
        <p:nvPicPr>
          <p:cNvPr id="38" name="Picture 37"/>
          <p:cNvPicPr>
            <a:picLocks noChangeAspect="1"/>
          </p:cNvPicPr>
          <p:nvPr/>
        </p:nvPicPr>
        <p:blipFill>
          <a:blip r:embed="rId4"/>
          <a:stretch>
            <a:fillRect/>
          </a:stretch>
        </p:blipFill>
        <p:spPr>
          <a:xfrm>
            <a:off x="1346017" y="5379748"/>
            <a:ext cx="340186" cy="630309"/>
          </a:xfrm>
          <a:prstGeom prst="rect">
            <a:avLst/>
          </a:prstGeom>
        </p:spPr>
      </p:pic>
      <p:sp>
        <p:nvSpPr>
          <p:cNvPr id="17" name="TextBox 16"/>
          <p:cNvSpPr txBox="1"/>
          <p:nvPr/>
        </p:nvSpPr>
        <p:spPr>
          <a:xfrm>
            <a:off x="6645214" y="3438135"/>
            <a:ext cx="2583243" cy="981465"/>
          </a:xfrm>
          <a:prstGeom prst="rect">
            <a:avLst/>
          </a:prstGeom>
          <a:noFill/>
        </p:spPr>
        <p:txBody>
          <a:bodyPr wrap="square" rtlCol="0">
            <a:spAutoFit/>
          </a:bodyPr>
          <a:lstStyle/>
          <a:p>
            <a:pPr>
              <a:lnSpc>
                <a:spcPts val="3300"/>
              </a:lnSpc>
            </a:pPr>
            <a:r>
              <a:rPr lang="en-US" sz="3500" spc="-150" dirty="0" smtClean="0">
                <a:solidFill>
                  <a:srgbClr val="404040"/>
                </a:solidFill>
                <a:latin typeface="Arial Black"/>
                <a:cs typeface="Arial Black"/>
              </a:rPr>
              <a:t>3.6 per 1,000</a:t>
            </a:r>
            <a:endParaRPr lang="en-US" sz="3500" spc="-150" dirty="0">
              <a:solidFill>
                <a:srgbClr val="404040"/>
              </a:solidFill>
              <a:latin typeface="Arial Black"/>
              <a:cs typeface="Arial Black"/>
            </a:endParaRPr>
          </a:p>
        </p:txBody>
      </p:sp>
      <p:sp>
        <p:nvSpPr>
          <p:cNvPr id="18" name="TextBox 17"/>
          <p:cNvSpPr txBox="1"/>
          <p:nvPr/>
        </p:nvSpPr>
        <p:spPr>
          <a:xfrm>
            <a:off x="6713157" y="5105400"/>
            <a:ext cx="2583243" cy="981465"/>
          </a:xfrm>
          <a:prstGeom prst="rect">
            <a:avLst/>
          </a:prstGeom>
          <a:noFill/>
        </p:spPr>
        <p:txBody>
          <a:bodyPr wrap="square" rtlCol="0">
            <a:spAutoFit/>
          </a:bodyPr>
          <a:lstStyle/>
          <a:p>
            <a:pPr>
              <a:lnSpc>
                <a:spcPts val="3300"/>
              </a:lnSpc>
            </a:pPr>
            <a:r>
              <a:rPr lang="en-US" sz="3500" spc="-150" dirty="0" smtClean="0">
                <a:solidFill>
                  <a:srgbClr val="404040"/>
                </a:solidFill>
                <a:latin typeface="Arial Black"/>
                <a:cs typeface="Arial Black"/>
              </a:rPr>
              <a:t>1.2 per 1,000</a:t>
            </a:r>
            <a:endParaRPr lang="en-US" sz="3500" spc="-150" dirty="0">
              <a:solidFill>
                <a:srgbClr val="404040"/>
              </a:solidFill>
              <a:latin typeface="Arial Black"/>
              <a:cs typeface="Arial Black"/>
            </a:endParaRPr>
          </a:p>
        </p:txBody>
      </p:sp>
      <p:sp>
        <p:nvSpPr>
          <p:cNvPr id="57" name="Rectangle 56"/>
          <p:cNvSpPr/>
          <p:nvPr/>
        </p:nvSpPr>
        <p:spPr>
          <a:xfrm>
            <a:off x="457200" y="1447800"/>
            <a:ext cx="8160940" cy="830997"/>
          </a:xfrm>
          <a:prstGeom prst="rect">
            <a:avLst/>
          </a:prstGeom>
        </p:spPr>
        <p:txBody>
          <a:bodyPr wrap="square">
            <a:spAutoFit/>
          </a:bodyPr>
          <a:lstStyle/>
          <a:p>
            <a:r>
              <a:rPr lang="en-US" sz="2400" dirty="0" smtClean="0">
                <a:solidFill>
                  <a:srgbClr val="404040"/>
                </a:solidFill>
                <a:latin typeface="Arial"/>
              </a:rPr>
              <a:t>Compare outcome rates of the treated to the rates of the untreated for the </a:t>
            </a:r>
            <a:r>
              <a:rPr lang="en-US" sz="2400" cap="all" dirty="0" smtClean="0">
                <a:solidFill>
                  <a:srgbClr val="404040"/>
                </a:solidFill>
                <a:latin typeface="Arial Black"/>
                <a:cs typeface="Arial Black"/>
              </a:rPr>
              <a:t>same</a:t>
            </a:r>
            <a:r>
              <a:rPr lang="en-US" sz="2400" dirty="0" smtClean="0">
                <a:solidFill>
                  <a:srgbClr val="404040"/>
                </a:solidFill>
                <a:latin typeface="Arial"/>
              </a:rPr>
              <a:t> individuals.</a:t>
            </a:r>
            <a:endParaRPr lang="en-US" sz="2400" dirty="0">
              <a:solidFill>
                <a:srgbClr val="404040"/>
              </a:solidFill>
              <a:latin typeface="Arial"/>
            </a:endParaRPr>
          </a:p>
        </p:txBody>
      </p:sp>
      <p:pic>
        <p:nvPicPr>
          <p:cNvPr id="64" name="Picture 63" descr="drawn_arrow_2.png"/>
          <p:cNvPicPr>
            <a:picLocks noChangeAspect="1"/>
          </p:cNvPicPr>
          <p:nvPr/>
        </p:nvPicPr>
        <p:blipFill>
          <a:blip r:embed="rId13"/>
          <a:stretch>
            <a:fillRect/>
          </a:stretch>
        </p:blipFill>
        <p:spPr>
          <a:xfrm flipH="1">
            <a:off x="2102368" y="3622273"/>
            <a:ext cx="1479032" cy="644926"/>
          </a:xfrm>
          <a:prstGeom prst="rect">
            <a:avLst/>
          </a:prstGeom>
        </p:spPr>
      </p:pic>
      <p:pic>
        <p:nvPicPr>
          <p:cNvPr id="65" name="Picture 64" descr="drawn_arrow_2.png"/>
          <p:cNvPicPr>
            <a:picLocks noChangeAspect="1"/>
          </p:cNvPicPr>
          <p:nvPr/>
        </p:nvPicPr>
        <p:blipFill>
          <a:blip r:embed="rId13"/>
          <a:stretch>
            <a:fillRect/>
          </a:stretch>
        </p:blipFill>
        <p:spPr>
          <a:xfrm flipH="1">
            <a:off x="2102368" y="5257800"/>
            <a:ext cx="1479032" cy="644926"/>
          </a:xfrm>
          <a:prstGeom prst="rect">
            <a:avLst/>
          </a:prstGeom>
        </p:spPr>
      </p:pic>
      <p:pic>
        <p:nvPicPr>
          <p:cNvPr id="66" name="Picture 65" descr="drawn_arrow_2.png"/>
          <p:cNvPicPr>
            <a:picLocks noChangeAspect="1"/>
          </p:cNvPicPr>
          <p:nvPr/>
        </p:nvPicPr>
        <p:blipFill>
          <a:blip r:embed="rId13"/>
          <a:stretch>
            <a:fillRect/>
          </a:stretch>
        </p:blipFill>
        <p:spPr>
          <a:xfrm flipH="1">
            <a:off x="5226568" y="3663146"/>
            <a:ext cx="1479032" cy="644926"/>
          </a:xfrm>
          <a:prstGeom prst="rect">
            <a:avLst/>
          </a:prstGeom>
        </p:spPr>
      </p:pic>
      <p:pic>
        <p:nvPicPr>
          <p:cNvPr id="67" name="Picture 66" descr="drawn_arrow_2.png"/>
          <p:cNvPicPr>
            <a:picLocks noChangeAspect="1"/>
          </p:cNvPicPr>
          <p:nvPr/>
        </p:nvPicPr>
        <p:blipFill>
          <a:blip r:embed="rId13"/>
          <a:stretch>
            <a:fillRect/>
          </a:stretch>
        </p:blipFill>
        <p:spPr>
          <a:xfrm flipH="1">
            <a:off x="5226568" y="5298673"/>
            <a:ext cx="1479032" cy="644926"/>
          </a:xfrm>
          <a:prstGeom prst="rect">
            <a:avLst/>
          </a:prstGeom>
        </p:spPr>
      </p:pic>
      <p:sp>
        <p:nvSpPr>
          <p:cNvPr id="50" name="Slide Number Placeholder 49"/>
          <p:cNvSpPr>
            <a:spLocks noGrp="1"/>
          </p:cNvSpPr>
          <p:nvPr>
            <p:ph type="sldNum" sz="quarter" idx="12"/>
          </p:nvPr>
        </p:nvSpPr>
        <p:spPr/>
        <p:txBody>
          <a:bodyPr/>
          <a:lstStyle/>
          <a:p>
            <a:fld id="{BA3FD5ED-4844-8443-AF17-C10B491EE604}" type="slidenum">
              <a:rPr lang="en-US" smtClean="0"/>
              <a:pPr/>
              <a:t>10</a:t>
            </a:fld>
            <a:endParaRPr lang="en-US"/>
          </a:p>
        </p:txBody>
      </p:sp>
      <p:sp>
        <p:nvSpPr>
          <p:cNvPr id="52" name="Rectangle 51"/>
          <p:cNvSpPr/>
          <p:nvPr/>
        </p:nvSpPr>
        <p:spPr>
          <a:xfrm>
            <a:off x="4005179" y="3581400"/>
            <a:ext cx="947821" cy="646331"/>
          </a:xfrm>
          <a:prstGeom prst="rect">
            <a:avLst/>
          </a:prstGeom>
        </p:spPr>
        <p:txBody>
          <a:bodyPr wrap="none">
            <a:spAutoFit/>
          </a:bodyPr>
          <a:lstStyle/>
          <a:p>
            <a:pPr algn="ctr" defTabSz="457200"/>
            <a:r>
              <a:rPr lang="en-US" b="1" dirty="0" smtClean="0">
                <a:solidFill>
                  <a:srgbClr val="404040"/>
                </a:solidFill>
                <a:latin typeface="Arial"/>
                <a:cs typeface="Arial"/>
              </a:rPr>
              <a:t>TREAT</a:t>
            </a:r>
          </a:p>
          <a:p>
            <a:pPr algn="ctr" defTabSz="457200"/>
            <a:r>
              <a:rPr lang="en-US" b="1" dirty="0" smtClean="0">
                <a:solidFill>
                  <a:srgbClr val="404040"/>
                </a:solidFill>
                <a:latin typeface="Arial"/>
                <a:cs typeface="Arial"/>
              </a:rPr>
              <a:t>(A=1)</a:t>
            </a:r>
            <a:endParaRPr lang="en-US" dirty="0">
              <a:solidFill>
                <a:srgbClr val="404040"/>
              </a:solidFill>
            </a:endParaRPr>
          </a:p>
        </p:txBody>
      </p:sp>
      <p:sp>
        <p:nvSpPr>
          <p:cNvPr id="55" name="Rectangle 54"/>
          <p:cNvSpPr/>
          <p:nvPr/>
        </p:nvSpPr>
        <p:spPr>
          <a:xfrm>
            <a:off x="3603914" y="5181600"/>
            <a:ext cx="1730086" cy="646331"/>
          </a:xfrm>
          <a:prstGeom prst="rect">
            <a:avLst/>
          </a:prstGeom>
        </p:spPr>
        <p:txBody>
          <a:bodyPr wrap="none">
            <a:spAutoFit/>
          </a:bodyPr>
          <a:lstStyle/>
          <a:p>
            <a:pPr algn="ctr" defTabSz="457200"/>
            <a:r>
              <a:rPr lang="en-US" b="1" dirty="0" smtClean="0">
                <a:solidFill>
                  <a:srgbClr val="404040"/>
                </a:solidFill>
                <a:latin typeface="Arial"/>
                <a:cs typeface="Arial"/>
              </a:rPr>
              <a:t>DON’T TREAT</a:t>
            </a:r>
          </a:p>
          <a:p>
            <a:pPr algn="ctr" defTabSz="457200"/>
            <a:r>
              <a:rPr lang="en-US" b="1" dirty="0" smtClean="0">
                <a:solidFill>
                  <a:srgbClr val="404040"/>
                </a:solidFill>
                <a:latin typeface="Arial"/>
                <a:cs typeface="Arial"/>
              </a:rPr>
              <a:t>(A=0)</a:t>
            </a:r>
            <a:endParaRPr lang="en-US" dirty="0">
              <a:solidFill>
                <a:srgbClr val="404040"/>
              </a:solidFill>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blank_background_grid.png"/>
          <p:cNvPicPr>
            <a:picLocks noChangeAspect="1"/>
          </p:cNvPicPr>
          <p:nvPr/>
        </p:nvPicPr>
        <p:blipFill>
          <a:blip r:embed="rId2"/>
          <a:stretch>
            <a:fillRect/>
          </a:stretch>
        </p:blipFill>
        <p:spPr>
          <a:xfrm>
            <a:off x="0" y="0"/>
            <a:ext cx="9144000" cy="6858000"/>
          </a:xfrm>
          <a:prstGeom prst="rect">
            <a:avLst/>
          </a:prstGeom>
          <a:ln>
            <a:solidFill>
              <a:srgbClr val="A0B4C8">
                <a:alpha val="70000"/>
              </a:srgbClr>
            </a:solidFill>
          </a:ln>
        </p:spPr>
      </p:pic>
      <p:sp>
        <p:nvSpPr>
          <p:cNvPr id="2" name="Title 1"/>
          <p:cNvSpPr>
            <a:spLocks noGrp="1"/>
          </p:cNvSpPr>
          <p:nvPr>
            <p:ph type="title"/>
          </p:nvPr>
        </p:nvSpPr>
        <p:spPr/>
        <p:txBody>
          <a:bodyPr>
            <a:normAutofit fontScale="90000"/>
          </a:bodyPr>
          <a:lstStyle/>
          <a:p>
            <a:pPr algn="l">
              <a:defRPr/>
            </a:pPr>
            <a:r>
              <a:rPr lang="en-US" sz="4000" spc="-150" dirty="0" smtClean="0">
                <a:solidFill>
                  <a:srgbClr val="404040"/>
                </a:solidFill>
              </a:rPr>
              <a:t>optimal</a:t>
            </a:r>
            <a:br>
              <a:rPr lang="en-US" sz="4000" spc="-150" dirty="0" smtClean="0">
                <a:solidFill>
                  <a:srgbClr val="404040"/>
                </a:solidFill>
              </a:rPr>
            </a:br>
            <a:r>
              <a:rPr lang="en-US" sz="4000" spc="-150" dirty="0" smtClean="0">
                <a:solidFill>
                  <a:srgbClr val="404040"/>
                </a:solidFill>
              </a:rPr>
              <a:t>experiment</a:t>
            </a:r>
            <a:r>
              <a:rPr lang="en-US" sz="4000" spc="-150" dirty="0" smtClean="0">
                <a:solidFill>
                  <a:srgbClr val="E11932"/>
                </a:solidFill>
              </a:rPr>
              <a:t>:</a:t>
            </a:r>
            <a:endParaRPr lang="en-US" sz="4000" spc="-150" dirty="0">
              <a:solidFill>
                <a:srgbClr val="E11932"/>
              </a:solidFill>
            </a:endParaRPr>
          </a:p>
        </p:txBody>
      </p:sp>
      <p:sp>
        <p:nvSpPr>
          <p:cNvPr id="12" name="TextBox 11"/>
          <p:cNvSpPr txBox="1"/>
          <p:nvPr/>
        </p:nvSpPr>
        <p:spPr>
          <a:xfrm>
            <a:off x="381000" y="4711531"/>
            <a:ext cx="1623401" cy="646331"/>
          </a:xfrm>
          <a:prstGeom prst="rect">
            <a:avLst/>
          </a:prstGeom>
          <a:noFill/>
        </p:spPr>
        <p:txBody>
          <a:bodyPr wrap="square" rtlCol="0">
            <a:spAutoFit/>
          </a:bodyPr>
          <a:lstStyle/>
          <a:p>
            <a:pPr algn="ctr"/>
            <a:r>
              <a:rPr lang="en-US" dirty="0" smtClean="0">
                <a:solidFill>
                  <a:srgbClr val="404040"/>
                </a:solidFill>
                <a:latin typeface="Arial Black"/>
                <a:cs typeface="Arial Black"/>
              </a:rPr>
              <a:t>SUBJECT</a:t>
            </a:r>
          </a:p>
          <a:p>
            <a:pPr algn="ctr"/>
            <a:r>
              <a:rPr lang="en-US" dirty="0" smtClean="0">
                <a:solidFill>
                  <a:srgbClr val="404040"/>
                </a:solidFill>
                <a:latin typeface="Arial Black"/>
                <a:cs typeface="Arial Black"/>
              </a:rPr>
              <a:t>W</a:t>
            </a:r>
            <a:endParaRPr lang="en-US" dirty="0">
              <a:solidFill>
                <a:srgbClr val="404040"/>
              </a:solidFill>
            </a:endParaRPr>
          </a:p>
        </p:txBody>
      </p:sp>
      <p:sp>
        <p:nvSpPr>
          <p:cNvPr id="13" name="TextBox 12"/>
          <p:cNvSpPr txBox="1"/>
          <p:nvPr/>
        </p:nvSpPr>
        <p:spPr>
          <a:xfrm>
            <a:off x="2562051" y="3977332"/>
            <a:ext cx="1623401" cy="646331"/>
          </a:xfrm>
          <a:prstGeom prst="rect">
            <a:avLst/>
          </a:prstGeom>
          <a:noFill/>
        </p:spPr>
        <p:txBody>
          <a:bodyPr wrap="square" rtlCol="0">
            <a:spAutoFit/>
          </a:bodyPr>
          <a:lstStyle/>
          <a:p>
            <a:pPr algn="ctr"/>
            <a:r>
              <a:rPr lang="en-US" dirty="0" smtClean="0">
                <a:solidFill>
                  <a:srgbClr val="404040"/>
                </a:solidFill>
                <a:latin typeface="Arial Black"/>
                <a:cs typeface="Arial Black"/>
              </a:rPr>
              <a:t>TREAT?</a:t>
            </a:r>
          </a:p>
          <a:p>
            <a:pPr algn="ctr"/>
            <a:r>
              <a:rPr lang="en-US" dirty="0" smtClean="0">
                <a:solidFill>
                  <a:srgbClr val="404040"/>
                </a:solidFill>
                <a:latin typeface="Arial Black"/>
                <a:cs typeface="Arial Black"/>
              </a:rPr>
              <a:t>A</a:t>
            </a:r>
            <a:endParaRPr lang="en-US" dirty="0">
              <a:solidFill>
                <a:srgbClr val="404040"/>
              </a:solidFill>
            </a:endParaRPr>
          </a:p>
        </p:txBody>
      </p:sp>
      <p:sp>
        <p:nvSpPr>
          <p:cNvPr id="14" name="TextBox 13"/>
          <p:cNvSpPr txBox="1"/>
          <p:nvPr/>
        </p:nvSpPr>
        <p:spPr>
          <a:xfrm>
            <a:off x="5767999" y="3849469"/>
            <a:ext cx="1623401" cy="923330"/>
          </a:xfrm>
          <a:prstGeom prst="rect">
            <a:avLst/>
          </a:prstGeom>
          <a:noFill/>
        </p:spPr>
        <p:txBody>
          <a:bodyPr wrap="square" rtlCol="0">
            <a:spAutoFit/>
          </a:bodyPr>
          <a:lstStyle/>
          <a:p>
            <a:pPr algn="ctr"/>
            <a:r>
              <a:rPr lang="en-US" dirty="0" smtClean="0">
                <a:solidFill>
                  <a:srgbClr val="404040"/>
                </a:solidFill>
                <a:latin typeface="Arial Black"/>
                <a:cs typeface="Arial Black"/>
              </a:rPr>
              <a:t>OBSERVE</a:t>
            </a:r>
          </a:p>
          <a:p>
            <a:pPr algn="ctr"/>
            <a:r>
              <a:rPr lang="en-US" dirty="0" smtClean="0">
                <a:solidFill>
                  <a:srgbClr val="404040"/>
                </a:solidFill>
                <a:latin typeface="Arial Black"/>
                <a:cs typeface="Arial Black"/>
              </a:rPr>
              <a:t>OUTCOME</a:t>
            </a:r>
          </a:p>
          <a:p>
            <a:pPr algn="ctr"/>
            <a:r>
              <a:rPr lang="en-US" dirty="0" smtClean="0">
                <a:solidFill>
                  <a:srgbClr val="404040"/>
                </a:solidFill>
                <a:latin typeface="Arial Black"/>
                <a:cs typeface="Arial Black"/>
              </a:rPr>
              <a:t>Y</a:t>
            </a:r>
            <a:endParaRPr lang="en-US" dirty="0">
              <a:solidFill>
                <a:srgbClr val="404040"/>
              </a:solidFill>
            </a:endParaRPr>
          </a:p>
        </p:txBody>
      </p:sp>
      <p:grpSp>
        <p:nvGrpSpPr>
          <p:cNvPr id="3" name="Group 24"/>
          <p:cNvGrpSpPr/>
          <p:nvPr/>
        </p:nvGrpSpPr>
        <p:grpSpPr>
          <a:xfrm>
            <a:off x="937601" y="1981200"/>
            <a:ext cx="6901033" cy="4103848"/>
            <a:chOff x="937601" y="1981200"/>
            <a:chExt cx="6901033" cy="4103848"/>
          </a:xfrm>
        </p:grpSpPr>
        <p:pic>
          <p:nvPicPr>
            <p:cNvPr id="5" name="Picture 4"/>
            <p:cNvPicPr>
              <a:picLocks noChangeAspect="1"/>
            </p:cNvPicPr>
            <p:nvPr/>
          </p:nvPicPr>
          <p:blipFill>
            <a:blip r:embed="rId3"/>
            <a:stretch>
              <a:fillRect/>
            </a:stretch>
          </p:blipFill>
          <p:spPr>
            <a:xfrm>
              <a:off x="937601" y="3499713"/>
              <a:ext cx="520700" cy="1200150"/>
            </a:xfrm>
            <a:prstGeom prst="rect">
              <a:avLst/>
            </a:prstGeom>
          </p:spPr>
        </p:pic>
        <p:pic>
          <p:nvPicPr>
            <p:cNvPr id="6" name="Picture 5"/>
            <p:cNvPicPr>
              <a:picLocks noChangeAspect="1"/>
            </p:cNvPicPr>
            <p:nvPr/>
          </p:nvPicPr>
          <p:blipFill>
            <a:blip r:embed="rId4"/>
            <a:stretch>
              <a:fillRect/>
            </a:stretch>
          </p:blipFill>
          <p:spPr>
            <a:xfrm>
              <a:off x="7267134" y="4370548"/>
              <a:ext cx="571500" cy="1714500"/>
            </a:xfrm>
            <a:prstGeom prst="rect">
              <a:avLst/>
            </a:prstGeom>
          </p:spPr>
        </p:pic>
        <p:pic>
          <p:nvPicPr>
            <p:cNvPr id="7" name="Picture 6"/>
            <p:cNvPicPr>
              <a:picLocks noChangeAspect="1"/>
            </p:cNvPicPr>
            <p:nvPr/>
          </p:nvPicPr>
          <p:blipFill>
            <a:blip r:embed="rId5"/>
            <a:stretch>
              <a:fillRect/>
            </a:stretch>
          </p:blipFill>
          <p:spPr>
            <a:xfrm>
              <a:off x="3110100" y="2476500"/>
              <a:ext cx="520700" cy="1200150"/>
            </a:xfrm>
            <a:prstGeom prst="rect">
              <a:avLst/>
            </a:prstGeom>
          </p:spPr>
        </p:pic>
        <p:pic>
          <p:nvPicPr>
            <p:cNvPr id="8" name="Picture 7"/>
            <p:cNvPicPr>
              <a:picLocks noChangeAspect="1"/>
            </p:cNvPicPr>
            <p:nvPr/>
          </p:nvPicPr>
          <p:blipFill>
            <a:blip r:embed="rId6"/>
            <a:stretch>
              <a:fillRect/>
            </a:stretch>
          </p:blipFill>
          <p:spPr>
            <a:xfrm>
              <a:off x="7273484" y="1981200"/>
              <a:ext cx="565150" cy="1695450"/>
            </a:xfrm>
            <a:prstGeom prst="rect">
              <a:avLst/>
            </a:prstGeom>
          </p:spPr>
        </p:pic>
        <p:pic>
          <p:nvPicPr>
            <p:cNvPr id="9" name="Picture 8"/>
            <p:cNvPicPr>
              <a:picLocks noChangeAspect="1"/>
            </p:cNvPicPr>
            <p:nvPr/>
          </p:nvPicPr>
          <p:blipFill>
            <a:blip r:embed="rId3"/>
            <a:stretch>
              <a:fillRect/>
            </a:stretch>
          </p:blipFill>
          <p:spPr>
            <a:xfrm>
              <a:off x="3110100" y="4884898"/>
              <a:ext cx="520700" cy="1200150"/>
            </a:xfrm>
            <a:prstGeom prst="rect">
              <a:avLst/>
            </a:prstGeom>
          </p:spPr>
        </p:pic>
        <p:pic>
          <p:nvPicPr>
            <p:cNvPr id="10" name="Picture 9"/>
            <p:cNvPicPr>
              <a:picLocks noChangeAspect="1"/>
            </p:cNvPicPr>
            <p:nvPr/>
          </p:nvPicPr>
          <p:blipFill>
            <a:blip r:embed="rId5"/>
            <a:stretch>
              <a:fillRect/>
            </a:stretch>
          </p:blipFill>
          <p:spPr>
            <a:xfrm>
              <a:off x="5553184" y="2476500"/>
              <a:ext cx="520700" cy="1200150"/>
            </a:xfrm>
            <a:prstGeom prst="rect">
              <a:avLst/>
            </a:prstGeom>
          </p:spPr>
        </p:pic>
        <p:pic>
          <p:nvPicPr>
            <p:cNvPr id="11" name="Picture 10"/>
            <p:cNvPicPr>
              <a:picLocks noChangeAspect="1"/>
            </p:cNvPicPr>
            <p:nvPr/>
          </p:nvPicPr>
          <p:blipFill>
            <a:blip r:embed="rId3"/>
            <a:stretch>
              <a:fillRect/>
            </a:stretch>
          </p:blipFill>
          <p:spPr>
            <a:xfrm>
              <a:off x="5553184" y="4884898"/>
              <a:ext cx="520700" cy="1200150"/>
            </a:xfrm>
            <a:prstGeom prst="rect">
              <a:avLst/>
            </a:prstGeom>
          </p:spPr>
        </p:pic>
        <p:sp>
          <p:nvSpPr>
            <p:cNvPr id="19" name="Rectangle 18"/>
            <p:cNvSpPr/>
            <p:nvPr/>
          </p:nvSpPr>
          <p:spPr>
            <a:xfrm>
              <a:off x="6416105" y="2873028"/>
              <a:ext cx="530915" cy="369332"/>
            </a:xfrm>
            <a:prstGeom prst="rect">
              <a:avLst/>
            </a:prstGeom>
          </p:spPr>
          <p:txBody>
            <a:bodyPr wrap="none">
              <a:spAutoFit/>
            </a:bodyPr>
            <a:lstStyle/>
            <a:p>
              <a:r>
                <a:rPr lang="en-US" cap="all" spc="-100" dirty="0" smtClean="0">
                  <a:solidFill>
                    <a:srgbClr val="404040"/>
                  </a:solidFill>
                  <a:latin typeface="Arial Black"/>
                  <a:cs typeface="Arial Black"/>
                </a:rPr>
                <a:t>OR</a:t>
              </a:r>
              <a:endParaRPr lang="en-US" dirty="0">
                <a:solidFill>
                  <a:srgbClr val="404040"/>
                </a:solidFill>
              </a:endParaRPr>
            </a:p>
          </p:txBody>
        </p:sp>
        <p:sp>
          <p:nvSpPr>
            <p:cNvPr id="20" name="Rectangle 19"/>
            <p:cNvSpPr/>
            <p:nvPr/>
          </p:nvSpPr>
          <p:spPr>
            <a:xfrm>
              <a:off x="6451874" y="5241240"/>
              <a:ext cx="530915" cy="369332"/>
            </a:xfrm>
            <a:prstGeom prst="rect">
              <a:avLst/>
            </a:prstGeom>
          </p:spPr>
          <p:txBody>
            <a:bodyPr wrap="none">
              <a:spAutoFit/>
            </a:bodyPr>
            <a:lstStyle/>
            <a:p>
              <a:r>
                <a:rPr lang="en-US" cap="all" spc="-100" dirty="0" smtClean="0">
                  <a:solidFill>
                    <a:srgbClr val="404040"/>
                  </a:solidFill>
                  <a:latin typeface="Arial Black"/>
                  <a:cs typeface="Arial Black"/>
                </a:rPr>
                <a:t>OR</a:t>
              </a:r>
              <a:endParaRPr lang="en-US" dirty="0">
                <a:solidFill>
                  <a:srgbClr val="404040"/>
                </a:solidFill>
              </a:endParaRPr>
            </a:p>
          </p:txBody>
        </p:sp>
        <p:pic>
          <p:nvPicPr>
            <p:cNvPr id="21" name="Picture 20" descr="drawn_arrow_2.png"/>
            <p:cNvPicPr>
              <a:picLocks noChangeAspect="1"/>
            </p:cNvPicPr>
            <p:nvPr/>
          </p:nvPicPr>
          <p:blipFill>
            <a:blip r:embed="rId7"/>
            <a:stretch>
              <a:fillRect/>
            </a:stretch>
          </p:blipFill>
          <p:spPr>
            <a:xfrm flipH="1">
              <a:off x="3886200" y="2759536"/>
              <a:ext cx="1479032" cy="644926"/>
            </a:xfrm>
            <a:prstGeom prst="rect">
              <a:avLst/>
            </a:prstGeom>
          </p:spPr>
        </p:pic>
        <p:pic>
          <p:nvPicPr>
            <p:cNvPr id="22" name="Picture 21" descr="drawn_arrow_2.png"/>
            <p:cNvPicPr>
              <a:picLocks noChangeAspect="1"/>
            </p:cNvPicPr>
            <p:nvPr/>
          </p:nvPicPr>
          <p:blipFill>
            <a:blip r:embed="rId7"/>
            <a:stretch>
              <a:fillRect/>
            </a:stretch>
          </p:blipFill>
          <p:spPr>
            <a:xfrm flipH="1">
              <a:off x="3886200" y="5197936"/>
              <a:ext cx="1479032" cy="644926"/>
            </a:xfrm>
            <a:prstGeom prst="rect">
              <a:avLst/>
            </a:prstGeom>
          </p:spPr>
        </p:pic>
        <p:pic>
          <p:nvPicPr>
            <p:cNvPr id="23" name="Picture 22" descr="DRAWN_arrow_1.png"/>
            <p:cNvPicPr>
              <a:picLocks noChangeAspect="1"/>
            </p:cNvPicPr>
            <p:nvPr/>
          </p:nvPicPr>
          <p:blipFill>
            <a:blip r:embed="rId8"/>
            <a:stretch>
              <a:fillRect/>
            </a:stretch>
          </p:blipFill>
          <p:spPr>
            <a:xfrm rot="10800000">
              <a:off x="1785132" y="2892855"/>
              <a:ext cx="1186667" cy="1023215"/>
            </a:xfrm>
            <a:prstGeom prst="rect">
              <a:avLst/>
            </a:prstGeom>
          </p:spPr>
        </p:pic>
        <p:pic>
          <p:nvPicPr>
            <p:cNvPr id="24" name="Picture 23" descr="DRAWN_arrow_1.png"/>
            <p:cNvPicPr>
              <a:picLocks noChangeAspect="1"/>
            </p:cNvPicPr>
            <p:nvPr/>
          </p:nvPicPr>
          <p:blipFill>
            <a:blip r:embed="rId8"/>
            <a:stretch>
              <a:fillRect/>
            </a:stretch>
          </p:blipFill>
          <p:spPr>
            <a:xfrm rot="10800000" flipV="1">
              <a:off x="1752601" y="4514848"/>
              <a:ext cx="1186667" cy="1023215"/>
            </a:xfrm>
            <a:prstGeom prst="rect">
              <a:avLst/>
            </a:prstGeom>
          </p:spPr>
        </p:pic>
      </p:grpSp>
      <p:sp>
        <p:nvSpPr>
          <p:cNvPr id="26" name="Slide Number Placeholder 25"/>
          <p:cNvSpPr>
            <a:spLocks noGrp="1"/>
          </p:cNvSpPr>
          <p:nvPr>
            <p:ph type="sldNum" sz="quarter" idx="12"/>
          </p:nvPr>
        </p:nvSpPr>
        <p:spPr/>
        <p:txBody>
          <a:bodyPr/>
          <a:lstStyle/>
          <a:p>
            <a:fld id="{BA3FD5ED-4844-8443-AF17-C10B491EE604}" type="slidenum">
              <a:rPr lang="en-US" smtClean="0"/>
              <a:pPr/>
              <a:t>11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m6d_grid_template_stripe.png"/>
          <p:cNvPicPr>
            <a:picLocks noChangeAspect="1"/>
          </p:cNvPicPr>
          <p:nvPr/>
        </p:nvPicPr>
        <p:blipFill>
          <a:blip r:embed="rId2">
            <a:alphaModFix/>
          </a:blip>
          <a:srcRect l="25833" r="21667"/>
          <a:stretch>
            <a:fillRect/>
          </a:stretch>
        </p:blipFill>
        <p:spPr>
          <a:xfrm>
            <a:off x="4343400" y="0"/>
            <a:ext cx="4800600" cy="6858000"/>
          </a:xfrm>
          <a:prstGeom prst="rect">
            <a:avLst/>
          </a:prstGeom>
        </p:spPr>
      </p:pic>
      <p:sp>
        <p:nvSpPr>
          <p:cNvPr id="38" name="Title 1"/>
          <p:cNvSpPr>
            <a:spLocks noGrp="1"/>
          </p:cNvSpPr>
          <p:nvPr>
            <p:ph type="title"/>
          </p:nvPr>
        </p:nvSpPr>
        <p:spPr>
          <a:xfrm>
            <a:off x="457200" y="304800"/>
            <a:ext cx="8229600" cy="1143000"/>
          </a:xfrm>
        </p:spPr>
        <p:txBody>
          <a:bodyPr>
            <a:normAutofit/>
          </a:bodyPr>
          <a:lstStyle/>
          <a:p>
            <a:pPr algn="l">
              <a:defRPr/>
            </a:pPr>
            <a:r>
              <a:rPr lang="en-US" sz="4000" spc="-150" dirty="0" smtClean="0">
                <a:solidFill>
                  <a:srgbClr val="404040"/>
                </a:solidFill>
              </a:rPr>
              <a:t>reality</a:t>
            </a:r>
            <a:r>
              <a:rPr lang="en-US" sz="4000" spc="-150" dirty="0" smtClean="0">
                <a:solidFill>
                  <a:srgbClr val="E11932"/>
                </a:solidFill>
              </a:rPr>
              <a:t>:</a:t>
            </a:r>
            <a:endParaRPr lang="en-US" sz="4000" spc="-150" dirty="0">
              <a:solidFill>
                <a:srgbClr val="E11932"/>
              </a:solidFill>
            </a:endParaRPr>
          </a:p>
        </p:txBody>
      </p:sp>
      <p:grpSp>
        <p:nvGrpSpPr>
          <p:cNvPr id="2" name="Group 40"/>
          <p:cNvGrpSpPr/>
          <p:nvPr/>
        </p:nvGrpSpPr>
        <p:grpSpPr>
          <a:xfrm>
            <a:off x="3537817" y="228600"/>
            <a:ext cx="4615583" cy="2744756"/>
            <a:chOff x="937601" y="1981200"/>
            <a:chExt cx="6901033" cy="4103848"/>
          </a:xfrm>
        </p:grpSpPr>
        <p:pic>
          <p:nvPicPr>
            <p:cNvPr id="42" name="Picture 41"/>
            <p:cNvPicPr>
              <a:picLocks noChangeAspect="1"/>
            </p:cNvPicPr>
            <p:nvPr/>
          </p:nvPicPr>
          <p:blipFill>
            <a:blip r:embed="rId3"/>
            <a:stretch>
              <a:fillRect/>
            </a:stretch>
          </p:blipFill>
          <p:spPr>
            <a:xfrm>
              <a:off x="937601" y="3499713"/>
              <a:ext cx="520700" cy="1200150"/>
            </a:xfrm>
            <a:prstGeom prst="rect">
              <a:avLst/>
            </a:prstGeom>
          </p:spPr>
        </p:pic>
        <p:pic>
          <p:nvPicPr>
            <p:cNvPr id="43" name="Picture 42"/>
            <p:cNvPicPr>
              <a:picLocks noChangeAspect="1"/>
            </p:cNvPicPr>
            <p:nvPr/>
          </p:nvPicPr>
          <p:blipFill>
            <a:blip r:embed="rId4"/>
            <a:stretch>
              <a:fillRect/>
            </a:stretch>
          </p:blipFill>
          <p:spPr>
            <a:xfrm>
              <a:off x="7267134" y="4370548"/>
              <a:ext cx="571500" cy="1714500"/>
            </a:xfrm>
            <a:prstGeom prst="rect">
              <a:avLst/>
            </a:prstGeom>
          </p:spPr>
        </p:pic>
        <p:pic>
          <p:nvPicPr>
            <p:cNvPr id="44" name="Picture 43"/>
            <p:cNvPicPr>
              <a:picLocks noChangeAspect="1"/>
            </p:cNvPicPr>
            <p:nvPr/>
          </p:nvPicPr>
          <p:blipFill>
            <a:blip r:embed="rId5"/>
            <a:stretch>
              <a:fillRect/>
            </a:stretch>
          </p:blipFill>
          <p:spPr>
            <a:xfrm>
              <a:off x="3110100" y="2476500"/>
              <a:ext cx="520700" cy="1200150"/>
            </a:xfrm>
            <a:prstGeom prst="rect">
              <a:avLst/>
            </a:prstGeom>
          </p:spPr>
        </p:pic>
        <p:pic>
          <p:nvPicPr>
            <p:cNvPr id="45" name="Picture 44"/>
            <p:cNvPicPr>
              <a:picLocks noChangeAspect="1"/>
            </p:cNvPicPr>
            <p:nvPr/>
          </p:nvPicPr>
          <p:blipFill>
            <a:blip r:embed="rId6"/>
            <a:stretch>
              <a:fillRect/>
            </a:stretch>
          </p:blipFill>
          <p:spPr>
            <a:xfrm>
              <a:off x="7273484" y="1981200"/>
              <a:ext cx="565150" cy="1695450"/>
            </a:xfrm>
            <a:prstGeom prst="rect">
              <a:avLst/>
            </a:prstGeom>
          </p:spPr>
        </p:pic>
        <p:pic>
          <p:nvPicPr>
            <p:cNvPr id="46" name="Picture 45"/>
            <p:cNvPicPr>
              <a:picLocks noChangeAspect="1"/>
            </p:cNvPicPr>
            <p:nvPr/>
          </p:nvPicPr>
          <p:blipFill>
            <a:blip r:embed="rId3"/>
            <a:stretch>
              <a:fillRect/>
            </a:stretch>
          </p:blipFill>
          <p:spPr>
            <a:xfrm>
              <a:off x="3110100" y="4884898"/>
              <a:ext cx="520700" cy="1200150"/>
            </a:xfrm>
            <a:prstGeom prst="rect">
              <a:avLst/>
            </a:prstGeom>
          </p:spPr>
        </p:pic>
        <p:pic>
          <p:nvPicPr>
            <p:cNvPr id="47" name="Picture 46"/>
            <p:cNvPicPr>
              <a:picLocks noChangeAspect="1"/>
            </p:cNvPicPr>
            <p:nvPr/>
          </p:nvPicPr>
          <p:blipFill>
            <a:blip r:embed="rId5"/>
            <a:stretch>
              <a:fillRect/>
            </a:stretch>
          </p:blipFill>
          <p:spPr>
            <a:xfrm>
              <a:off x="5553184" y="2476500"/>
              <a:ext cx="520700" cy="1200150"/>
            </a:xfrm>
            <a:prstGeom prst="rect">
              <a:avLst/>
            </a:prstGeom>
          </p:spPr>
        </p:pic>
        <p:pic>
          <p:nvPicPr>
            <p:cNvPr id="48" name="Picture 47"/>
            <p:cNvPicPr>
              <a:picLocks noChangeAspect="1"/>
            </p:cNvPicPr>
            <p:nvPr/>
          </p:nvPicPr>
          <p:blipFill>
            <a:blip r:embed="rId3"/>
            <a:stretch>
              <a:fillRect/>
            </a:stretch>
          </p:blipFill>
          <p:spPr>
            <a:xfrm>
              <a:off x="5553184" y="4884898"/>
              <a:ext cx="520700" cy="1200150"/>
            </a:xfrm>
            <a:prstGeom prst="rect">
              <a:avLst/>
            </a:prstGeom>
          </p:spPr>
        </p:pic>
        <p:sp>
          <p:nvSpPr>
            <p:cNvPr id="49" name="Rectangle 48"/>
            <p:cNvSpPr/>
            <p:nvPr/>
          </p:nvSpPr>
          <p:spPr>
            <a:xfrm>
              <a:off x="6243598" y="2873028"/>
              <a:ext cx="793803" cy="552210"/>
            </a:xfrm>
            <a:prstGeom prst="rect">
              <a:avLst/>
            </a:prstGeom>
          </p:spPr>
          <p:txBody>
            <a:bodyPr wrap="none">
              <a:spAutoFit/>
            </a:bodyPr>
            <a:lstStyle/>
            <a:p>
              <a:r>
                <a:rPr lang="en-US" cap="all" spc="-100" dirty="0" smtClean="0">
                  <a:solidFill>
                    <a:srgbClr val="404040"/>
                  </a:solidFill>
                  <a:latin typeface="Arial Black"/>
                  <a:cs typeface="Arial Black"/>
                </a:rPr>
                <a:t>OR</a:t>
              </a:r>
              <a:endParaRPr lang="en-US" dirty="0">
                <a:solidFill>
                  <a:srgbClr val="404040"/>
                </a:solidFill>
              </a:endParaRPr>
            </a:p>
          </p:txBody>
        </p:sp>
        <p:sp>
          <p:nvSpPr>
            <p:cNvPr id="50" name="Rectangle 49"/>
            <p:cNvSpPr/>
            <p:nvPr/>
          </p:nvSpPr>
          <p:spPr>
            <a:xfrm>
              <a:off x="6279366" y="5241240"/>
              <a:ext cx="793803" cy="552210"/>
            </a:xfrm>
            <a:prstGeom prst="rect">
              <a:avLst/>
            </a:prstGeom>
          </p:spPr>
          <p:txBody>
            <a:bodyPr wrap="none">
              <a:spAutoFit/>
            </a:bodyPr>
            <a:lstStyle/>
            <a:p>
              <a:r>
                <a:rPr lang="en-US" cap="all" spc="-100" dirty="0" smtClean="0">
                  <a:solidFill>
                    <a:srgbClr val="404040"/>
                  </a:solidFill>
                  <a:latin typeface="Arial Black"/>
                  <a:cs typeface="Arial Black"/>
                </a:rPr>
                <a:t>OR</a:t>
              </a:r>
              <a:endParaRPr lang="en-US" dirty="0">
                <a:solidFill>
                  <a:srgbClr val="404040"/>
                </a:solidFill>
              </a:endParaRPr>
            </a:p>
          </p:txBody>
        </p:sp>
        <p:pic>
          <p:nvPicPr>
            <p:cNvPr id="51" name="Picture 50" descr="drawn_arrow_2.png"/>
            <p:cNvPicPr>
              <a:picLocks noChangeAspect="1"/>
            </p:cNvPicPr>
            <p:nvPr/>
          </p:nvPicPr>
          <p:blipFill>
            <a:blip r:embed="rId7"/>
            <a:stretch>
              <a:fillRect/>
            </a:stretch>
          </p:blipFill>
          <p:spPr>
            <a:xfrm flipH="1">
              <a:off x="3886201" y="2759537"/>
              <a:ext cx="1479031" cy="644925"/>
            </a:xfrm>
            <a:prstGeom prst="rect">
              <a:avLst/>
            </a:prstGeom>
          </p:spPr>
        </p:pic>
        <p:pic>
          <p:nvPicPr>
            <p:cNvPr id="52" name="Picture 51" descr="drawn_arrow_2.png"/>
            <p:cNvPicPr>
              <a:picLocks noChangeAspect="1"/>
            </p:cNvPicPr>
            <p:nvPr/>
          </p:nvPicPr>
          <p:blipFill>
            <a:blip r:embed="rId7"/>
            <a:stretch>
              <a:fillRect/>
            </a:stretch>
          </p:blipFill>
          <p:spPr>
            <a:xfrm flipH="1">
              <a:off x="3886201" y="5197935"/>
              <a:ext cx="1479031" cy="644925"/>
            </a:xfrm>
            <a:prstGeom prst="rect">
              <a:avLst/>
            </a:prstGeom>
          </p:spPr>
        </p:pic>
        <p:pic>
          <p:nvPicPr>
            <p:cNvPr id="53" name="Picture 52" descr="DRAWN_arrow_1.png"/>
            <p:cNvPicPr>
              <a:picLocks noChangeAspect="1"/>
            </p:cNvPicPr>
            <p:nvPr/>
          </p:nvPicPr>
          <p:blipFill>
            <a:blip r:embed="rId8"/>
            <a:stretch>
              <a:fillRect/>
            </a:stretch>
          </p:blipFill>
          <p:spPr>
            <a:xfrm rot="10800000">
              <a:off x="1785132" y="2892856"/>
              <a:ext cx="1186668" cy="1023214"/>
            </a:xfrm>
            <a:prstGeom prst="rect">
              <a:avLst/>
            </a:prstGeom>
          </p:spPr>
        </p:pic>
        <p:pic>
          <p:nvPicPr>
            <p:cNvPr id="54" name="Picture 53" descr="DRAWN_arrow_1.png"/>
            <p:cNvPicPr>
              <a:picLocks noChangeAspect="1"/>
            </p:cNvPicPr>
            <p:nvPr/>
          </p:nvPicPr>
          <p:blipFill>
            <a:blip r:embed="rId8"/>
            <a:stretch>
              <a:fillRect/>
            </a:stretch>
          </p:blipFill>
          <p:spPr>
            <a:xfrm rot="10800000" flipV="1">
              <a:off x="1752601" y="4514848"/>
              <a:ext cx="1186668" cy="1023214"/>
            </a:xfrm>
            <a:prstGeom prst="rect">
              <a:avLst/>
            </a:prstGeom>
          </p:spPr>
        </p:pic>
      </p:grpSp>
      <p:grpSp>
        <p:nvGrpSpPr>
          <p:cNvPr id="3" name="Group 68"/>
          <p:cNvGrpSpPr/>
          <p:nvPr/>
        </p:nvGrpSpPr>
        <p:grpSpPr>
          <a:xfrm>
            <a:off x="3537817" y="3732244"/>
            <a:ext cx="4615583" cy="2744756"/>
            <a:chOff x="937601" y="1981200"/>
            <a:chExt cx="6901033" cy="4103848"/>
          </a:xfrm>
        </p:grpSpPr>
        <p:pic>
          <p:nvPicPr>
            <p:cNvPr id="70" name="Picture 69"/>
            <p:cNvPicPr>
              <a:picLocks noChangeAspect="1"/>
            </p:cNvPicPr>
            <p:nvPr/>
          </p:nvPicPr>
          <p:blipFill>
            <a:blip r:embed="rId3"/>
            <a:stretch>
              <a:fillRect/>
            </a:stretch>
          </p:blipFill>
          <p:spPr>
            <a:xfrm>
              <a:off x="937601" y="3499713"/>
              <a:ext cx="520700" cy="1200150"/>
            </a:xfrm>
            <a:prstGeom prst="rect">
              <a:avLst/>
            </a:prstGeom>
          </p:spPr>
        </p:pic>
        <p:pic>
          <p:nvPicPr>
            <p:cNvPr id="71" name="Picture 70"/>
            <p:cNvPicPr>
              <a:picLocks noChangeAspect="1"/>
            </p:cNvPicPr>
            <p:nvPr/>
          </p:nvPicPr>
          <p:blipFill>
            <a:blip r:embed="rId4"/>
            <a:stretch>
              <a:fillRect/>
            </a:stretch>
          </p:blipFill>
          <p:spPr>
            <a:xfrm>
              <a:off x="7267134" y="4370548"/>
              <a:ext cx="571500" cy="1714500"/>
            </a:xfrm>
            <a:prstGeom prst="rect">
              <a:avLst/>
            </a:prstGeom>
          </p:spPr>
        </p:pic>
        <p:pic>
          <p:nvPicPr>
            <p:cNvPr id="72" name="Picture 71"/>
            <p:cNvPicPr>
              <a:picLocks noChangeAspect="1"/>
            </p:cNvPicPr>
            <p:nvPr/>
          </p:nvPicPr>
          <p:blipFill>
            <a:blip r:embed="rId5"/>
            <a:stretch>
              <a:fillRect/>
            </a:stretch>
          </p:blipFill>
          <p:spPr>
            <a:xfrm>
              <a:off x="3110100" y="2476500"/>
              <a:ext cx="520700" cy="1200150"/>
            </a:xfrm>
            <a:prstGeom prst="rect">
              <a:avLst/>
            </a:prstGeom>
          </p:spPr>
        </p:pic>
        <p:pic>
          <p:nvPicPr>
            <p:cNvPr id="73" name="Picture 72"/>
            <p:cNvPicPr>
              <a:picLocks noChangeAspect="1"/>
            </p:cNvPicPr>
            <p:nvPr/>
          </p:nvPicPr>
          <p:blipFill>
            <a:blip r:embed="rId6"/>
            <a:stretch>
              <a:fillRect/>
            </a:stretch>
          </p:blipFill>
          <p:spPr>
            <a:xfrm>
              <a:off x="7273484" y="1981200"/>
              <a:ext cx="565150" cy="1695450"/>
            </a:xfrm>
            <a:prstGeom prst="rect">
              <a:avLst/>
            </a:prstGeom>
          </p:spPr>
        </p:pic>
        <p:pic>
          <p:nvPicPr>
            <p:cNvPr id="74" name="Picture 73"/>
            <p:cNvPicPr>
              <a:picLocks noChangeAspect="1"/>
            </p:cNvPicPr>
            <p:nvPr/>
          </p:nvPicPr>
          <p:blipFill>
            <a:blip r:embed="rId3"/>
            <a:stretch>
              <a:fillRect/>
            </a:stretch>
          </p:blipFill>
          <p:spPr>
            <a:xfrm>
              <a:off x="3110100" y="4884898"/>
              <a:ext cx="520700" cy="1200150"/>
            </a:xfrm>
            <a:prstGeom prst="rect">
              <a:avLst/>
            </a:prstGeom>
          </p:spPr>
        </p:pic>
        <p:pic>
          <p:nvPicPr>
            <p:cNvPr id="75" name="Picture 74"/>
            <p:cNvPicPr>
              <a:picLocks noChangeAspect="1"/>
            </p:cNvPicPr>
            <p:nvPr/>
          </p:nvPicPr>
          <p:blipFill>
            <a:blip r:embed="rId5"/>
            <a:stretch>
              <a:fillRect/>
            </a:stretch>
          </p:blipFill>
          <p:spPr>
            <a:xfrm>
              <a:off x="5553184" y="2476500"/>
              <a:ext cx="520700" cy="1200150"/>
            </a:xfrm>
            <a:prstGeom prst="rect">
              <a:avLst/>
            </a:prstGeom>
          </p:spPr>
        </p:pic>
        <p:pic>
          <p:nvPicPr>
            <p:cNvPr id="76" name="Picture 75"/>
            <p:cNvPicPr>
              <a:picLocks noChangeAspect="1"/>
            </p:cNvPicPr>
            <p:nvPr/>
          </p:nvPicPr>
          <p:blipFill>
            <a:blip r:embed="rId3"/>
            <a:stretch>
              <a:fillRect/>
            </a:stretch>
          </p:blipFill>
          <p:spPr>
            <a:xfrm>
              <a:off x="5553184" y="4884898"/>
              <a:ext cx="520700" cy="1200150"/>
            </a:xfrm>
            <a:prstGeom prst="rect">
              <a:avLst/>
            </a:prstGeom>
          </p:spPr>
        </p:pic>
        <p:sp>
          <p:nvSpPr>
            <p:cNvPr id="77" name="Rectangle 76"/>
            <p:cNvSpPr/>
            <p:nvPr/>
          </p:nvSpPr>
          <p:spPr>
            <a:xfrm>
              <a:off x="6243598" y="2873028"/>
              <a:ext cx="793803" cy="552210"/>
            </a:xfrm>
            <a:prstGeom prst="rect">
              <a:avLst/>
            </a:prstGeom>
          </p:spPr>
          <p:txBody>
            <a:bodyPr wrap="none">
              <a:spAutoFit/>
            </a:bodyPr>
            <a:lstStyle/>
            <a:p>
              <a:r>
                <a:rPr lang="en-US" cap="all" spc="-100" dirty="0" smtClean="0">
                  <a:solidFill>
                    <a:srgbClr val="404040"/>
                  </a:solidFill>
                  <a:latin typeface="Arial Black"/>
                  <a:cs typeface="Arial Black"/>
                </a:rPr>
                <a:t>OR</a:t>
              </a:r>
              <a:endParaRPr lang="en-US" dirty="0">
                <a:solidFill>
                  <a:srgbClr val="404040"/>
                </a:solidFill>
              </a:endParaRPr>
            </a:p>
          </p:txBody>
        </p:sp>
        <p:sp>
          <p:nvSpPr>
            <p:cNvPr id="78" name="Rectangle 77"/>
            <p:cNvSpPr/>
            <p:nvPr/>
          </p:nvSpPr>
          <p:spPr>
            <a:xfrm>
              <a:off x="6279366" y="5241240"/>
              <a:ext cx="793803" cy="552210"/>
            </a:xfrm>
            <a:prstGeom prst="rect">
              <a:avLst/>
            </a:prstGeom>
          </p:spPr>
          <p:txBody>
            <a:bodyPr wrap="none">
              <a:spAutoFit/>
            </a:bodyPr>
            <a:lstStyle/>
            <a:p>
              <a:r>
                <a:rPr lang="en-US" cap="all" spc="-100" dirty="0" smtClean="0">
                  <a:solidFill>
                    <a:srgbClr val="404040"/>
                  </a:solidFill>
                  <a:latin typeface="Arial Black"/>
                  <a:cs typeface="Arial Black"/>
                </a:rPr>
                <a:t>OR</a:t>
              </a:r>
              <a:endParaRPr lang="en-US" dirty="0">
                <a:solidFill>
                  <a:srgbClr val="404040"/>
                </a:solidFill>
              </a:endParaRPr>
            </a:p>
          </p:txBody>
        </p:sp>
        <p:pic>
          <p:nvPicPr>
            <p:cNvPr id="79" name="Picture 78" descr="drawn_arrow_2.png"/>
            <p:cNvPicPr>
              <a:picLocks noChangeAspect="1"/>
            </p:cNvPicPr>
            <p:nvPr/>
          </p:nvPicPr>
          <p:blipFill>
            <a:blip r:embed="rId7"/>
            <a:stretch>
              <a:fillRect/>
            </a:stretch>
          </p:blipFill>
          <p:spPr>
            <a:xfrm flipH="1">
              <a:off x="3886201" y="2759537"/>
              <a:ext cx="1479031" cy="644925"/>
            </a:xfrm>
            <a:prstGeom prst="rect">
              <a:avLst/>
            </a:prstGeom>
          </p:spPr>
        </p:pic>
        <p:pic>
          <p:nvPicPr>
            <p:cNvPr id="80" name="Picture 79" descr="drawn_arrow_2.png"/>
            <p:cNvPicPr>
              <a:picLocks noChangeAspect="1"/>
            </p:cNvPicPr>
            <p:nvPr/>
          </p:nvPicPr>
          <p:blipFill>
            <a:blip r:embed="rId7"/>
            <a:stretch>
              <a:fillRect/>
            </a:stretch>
          </p:blipFill>
          <p:spPr>
            <a:xfrm flipH="1">
              <a:off x="3886201" y="5197935"/>
              <a:ext cx="1479031" cy="644925"/>
            </a:xfrm>
            <a:prstGeom prst="rect">
              <a:avLst/>
            </a:prstGeom>
          </p:spPr>
        </p:pic>
        <p:pic>
          <p:nvPicPr>
            <p:cNvPr id="81" name="Picture 80" descr="DRAWN_arrow_1.png"/>
            <p:cNvPicPr>
              <a:picLocks noChangeAspect="1"/>
            </p:cNvPicPr>
            <p:nvPr/>
          </p:nvPicPr>
          <p:blipFill>
            <a:blip r:embed="rId8"/>
            <a:stretch>
              <a:fillRect/>
            </a:stretch>
          </p:blipFill>
          <p:spPr>
            <a:xfrm rot="10800000">
              <a:off x="1785132" y="2892856"/>
              <a:ext cx="1186668" cy="1023214"/>
            </a:xfrm>
            <a:prstGeom prst="rect">
              <a:avLst/>
            </a:prstGeom>
          </p:spPr>
        </p:pic>
        <p:pic>
          <p:nvPicPr>
            <p:cNvPr id="82" name="Picture 81" descr="DRAWN_arrow_1.png"/>
            <p:cNvPicPr>
              <a:picLocks noChangeAspect="1"/>
            </p:cNvPicPr>
            <p:nvPr/>
          </p:nvPicPr>
          <p:blipFill>
            <a:blip r:embed="rId8"/>
            <a:stretch>
              <a:fillRect/>
            </a:stretch>
          </p:blipFill>
          <p:spPr>
            <a:xfrm rot="10800000" flipV="1">
              <a:off x="1752601" y="4514848"/>
              <a:ext cx="1186668" cy="1023214"/>
            </a:xfrm>
            <a:prstGeom prst="rect">
              <a:avLst/>
            </a:prstGeom>
          </p:spPr>
        </p:pic>
      </p:grpSp>
      <p:pic>
        <p:nvPicPr>
          <p:cNvPr id="83" name="Picture 82" descr="unexposed_icon.png"/>
          <p:cNvPicPr>
            <a:picLocks noChangeAspect="1"/>
          </p:cNvPicPr>
          <p:nvPr/>
        </p:nvPicPr>
        <p:blipFill>
          <a:blip r:embed="rId9"/>
          <a:srcRect l="7056"/>
          <a:stretch>
            <a:fillRect/>
          </a:stretch>
        </p:blipFill>
        <p:spPr>
          <a:xfrm>
            <a:off x="4800600" y="2209800"/>
            <a:ext cx="788967" cy="762150"/>
          </a:xfrm>
          <a:prstGeom prst="rect">
            <a:avLst/>
          </a:prstGeom>
        </p:spPr>
      </p:pic>
      <p:pic>
        <p:nvPicPr>
          <p:cNvPr id="85" name="Picture 84" descr="unexposed_icon.png"/>
          <p:cNvPicPr>
            <a:picLocks noChangeAspect="1"/>
          </p:cNvPicPr>
          <p:nvPr/>
        </p:nvPicPr>
        <p:blipFill>
          <a:blip r:embed="rId9"/>
          <a:srcRect l="7056"/>
          <a:stretch>
            <a:fillRect/>
          </a:stretch>
        </p:blipFill>
        <p:spPr>
          <a:xfrm>
            <a:off x="6450033" y="2209800"/>
            <a:ext cx="788967" cy="762150"/>
          </a:xfrm>
          <a:prstGeom prst="rect">
            <a:avLst/>
          </a:prstGeom>
        </p:spPr>
      </p:pic>
      <p:pic>
        <p:nvPicPr>
          <p:cNvPr id="86" name="Picture 85" descr="unexposed_icon.png"/>
          <p:cNvPicPr>
            <a:picLocks noChangeAspect="1"/>
          </p:cNvPicPr>
          <p:nvPr/>
        </p:nvPicPr>
        <p:blipFill>
          <a:blip r:embed="rId9"/>
          <a:srcRect l="7056"/>
          <a:stretch>
            <a:fillRect/>
          </a:stretch>
        </p:blipFill>
        <p:spPr>
          <a:xfrm>
            <a:off x="7543800" y="2209650"/>
            <a:ext cx="788967" cy="762150"/>
          </a:xfrm>
          <a:prstGeom prst="rect">
            <a:avLst/>
          </a:prstGeom>
        </p:spPr>
      </p:pic>
      <p:pic>
        <p:nvPicPr>
          <p:cNvPr id="87" name="Picture 86" descr="unexposed_icon.png"/>
          <p:cNvPicPr>
            <a:picLocks noChangeAspect="1"/>
          </p:cNvPicPr>
          <p:nvPr/>
        </p:nvPicPr>
        <p:blipFill>
          <a:blip r:embed="rId9"/>
          <a:srcRect l="7056"/>
          <a:stretch>
            <a:fillRect/>
          </a:stretch>
        </p:blipFill>
        <p:spPr>
          <a:xfrm>
            <a:off x="4800600" y="4114950"/>
            <a:ext cx="788967" cy="762150"/>
          </a:xfrm>
          <a:prstGeom prst="rect">
            <a:avLst/>
          </a:prstGeom>
        </p:spPr>
      </p:pic>
      <p:pic>
        <p:nvPicPr>
          <p:cNvPr id="88" name="Picture 87" descr="unexposed_icon.png"/>
          <p:cNvPicPr>
            <a:picLocks noChangeAspect="1"/>
          </p:cNvPicPr>
          <p:nvPr/>
        </p:nvPicPr>
        <p:blipFill>
          <a:blip r:embed="rId9"/>
          <a:srcRect l="7056"/>
          <a:stretch>
            <a:fillRect/>
          </a:stretch>
        </p:blipFill>
        <p:spPr>
          <a:xfrm>
            <a:off x="6450033" y="4114950"/>
            <a:ext cx="788967" cy="762150"/>
          </a:xfrm>
          <a:prstGeom prst="rect">
            <a:avLst/>
          </a:prstGeom>
        </p:spPr>
      </p:pic>
      <p:pic>
        <p:nvPicPr>
          <p:cNvPr id="89" name="Picture 88" descr="unexposed_icon.png"/>
          <p:cNvPicPr>
            <a:picLocks noChangeAspect="1"/>
          </p:cNvPicPr>
          <p:nvPr/>
        </p:nvPicPr>
        <p:blipFill>
          <a:blip r:embed="rId9"/>
          <a:srcRect l="7056"/>
          <a:stretch>
            <a:fillRect/>
          </a:stretch>
        </p:blipFill>
        <p:spPr>
          <a:xfrm>
            <a:off x="7543800" y="4114800"/>
            <a:ext cx="788967" cy="762150"/>
          </a:xfrm>
          <a:prstGeom prst="rect">
            <a:avLst/>
          </a:prstGeom>
        </p:spPr>
      </p:pic>
      <p:sp>
        <p:nvSpPr>
          <p:cNvPr id="37" name="Slide Number Placeholder 36"/>
          <p:cNvSpPr>
            <a:spLocks noGrp="1"/>
          </p:cNvSpPr>
          <p:nvPr>
            <p:ph type="sldNum" sz="quarter" idx="12"/>
          </p:nvPr>
        </p:nvSpPr>
        <p:spPr/>
        <p:txBody>
          <a:bodyPr/>
          <a:lstStyle/>
          <a:p>
            <a:fld id="{BA3FD5ED-4844-8443-AF17-C10B491EE604}" type="slidenum">
              <a:rPr lang="en-US" smtClean="0"/>
              <a:pPr/>
              <a:t>12</a:t>
            </a:fld>
            <a:endParaRPr lang="en-US"/>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sp>
        <p:nvSpPr>
          <p:cNvPr id="2" name="Title 1"/>
          <p:cNvSpPr>
            <a:spLocks noGrp="1"/>
          </p:cNvSpPr>
          <p:nvPr>
            <p:ph type="title"/>
          </p:nvPr>
        </p:nvSpPr>
        <p:spPr>
          <a:xfrm>
            <a:off x="457200" y="304800"/>
            <a:ext cx="8229600" cy="1143000"/>
          </a:xfrm>
        </p:spPr>
        <p:txBody>
          <a:bodyPr>
            <a:normAutofit/>
          </a:bodyPr>
          <a:lstStyle/>
          <a:p>
            <a:pPr algn="l">
              <a:defRPr/>
            </a:pPr>
            <a:r>
              <a:rPr lang="en-US" sz="4000" spc="-150" dirty="0" smtClean="0">
                <a:solidFill>
                  <a:srgbClr val="404040"/>
                </a:solidFill>
              </a:rPr>
              <a:t>optimal experiment</a:t>
            </a:r>
            <a:r>
              <a:rPr lang="en-US" sz="4000" spc="-150" dirty="0" smtClean="0">
                <a:solidFill>
                  <a:srgbClr val="E11932"/>
                </a:solidFill>
              </a:rPr>
              <a:t>:</a:t>
            </a:r>
            <a:endParaRPr lang="en-US" sz="4000" spc="-150" dirty="0">
              <a:solidFill>
                <a:srgbClr val="E11932"/>
              </a:solidFill>
            </a:endParaRPr>
          </a:p>
        </p:txBody>
      </p:sp>
      <p:pic>
        <p:nvPicPr>
          <p:cNvPr id="39" name="Picture 38"/>
          <p:cNvPicPr>
            <a:picLocks noChangeAspect="1"/>
          </p:cNvPicPr>
          <p:nvPr/>
        </p:nvPicPr>
        <p:blipFill>
          <a:blip r:embed="rId4"/>
          <a:stretch>
            <a:fillRect/>
          </a:stretch>
        </p:blipFill>
        <p:spPr>
          <a:xfrm>
            <a:off x="1015119" y="3397952"/>
            <a:ext cx="340186" cy="630309"/>
          </a:xfrm>
          <a:prstGeom prst="rect">
            <a:avLst/>
          </a:prstGeom>
        </p:spPr>
      </p:pic>
      <p:pic>
        <p:nvPicPr>
          <p:cNvPr id="40" name="Picture 39"/>
          <p:cNvPicPr>
            <a:picLocks noChangeAspect="1"/>
          </p:cNvPicPr>
          <p:nvPr/>
        </p:nvPicPr>
        <p:blipFill>
          <a:blip r:embed="rId5"/>
          <a:stretch>
            <a:fillRect/>
          </a:stretch>
        </p:blipFill>
        <p:spPr>
          <a:xfrm>
            <a:off x="1251902" y="3391352"/>
            <a:ext cx="340186" cy="623709"/>
          </a:xfrm>
          <a:prstGeom prst="rect">
            <a:avLst/>
          </a:prstGeom>
        </p:spPr>
      </p:pic>
      <p:pic>
        <p:nvPicPr>
          <p:cNvPr id="41" name="Picture 40"/>
          <p:cNvPicPr>
            <a:picLocks noChangeAspect="1"/>
          </p:cNvPicPr>
          <p:nvPr/>
        </p:nvPicPr>
        <p:blipFill>
          <a:blip r:embed="rId6"/>
          <a:stretch>
            <a:fillRect/>
          </a:stretch>
        </p:blipFill>
        <p:spPr>
          <a:xfrm>
            <a:off x="1762182" y="3548987"/>
            <a:ext cx="340186" cy="623709"/>
          </a:xfrm>
          <a:prstGeom prst="rect">
            <a:avLst/>
          </a:prstGeom>
        </p:spPr>
      </p:pic>
      <p:pic>
        <p:nvPicPr>
          <p:cNvPr id="42" name="Picture 41"/>
          <p:cNvPicPr>
            <a:picLocks noChangeAspect="1"/>
          </p:cNvPicPr>
          <p:nvPr/>
        </p:nvPicPr>
        <p:blipFill>
          <a:blip r:embed="rId7"/>
          <a:stretch>
            <a:fillRect/>
          </a:stretch>
        </p:blipFill>
        <p:spPr>
          <a:xfrm>
            <a:off x="1795533" y="3867442"/>
            <a:ext cx="273483" cy="623709"/>
          </a:xfrm>
          <a:prstGeom prst="rect">
            <a:avLst/>
          </a:prstGeom>
        </p:spPr>
      </p:pic>
      <p:pic>
        <p:nvPicPr>
          <p:cNvPr id="43" name="Picture 42"/>
          <p:cNvPicPr>
            <a:picLocks noChangeAspect="1"/>
          </p:cNvPicPr>
          <p:nvPr/>
        </p:nvPicPr>
        <p:blipFill>
          <a:blip r:embed="rId8"/>
          <a:stretch>
            <a:fillRect/>
          </a:stretch>
        </p:blipFill>
        <p:spPr>
          <a:xfrm>
            <a:off x="1488699" y="3854241"/>
            <a:ext cx="273483" cy="630309"/>
          </a:xfrm>
          <a:prstGeom prst="rect">
            <a:avLst/>
          </a:prstGeom>
        </p:spPr>
      </p:pic>
      <p:pic>
        <p:nvPicPr>
          <p:cNvPr id="44" name="Picture 43"/>
          <p:cNvPicPr>
            <a:picLocks noChangeAspect="1"/>
          </p:cNvPicPr>
          <p:nvPr/>
        </p:nvPicPr>
        <p:blipFill>
          <a:blip r:embed="rId9"/>
          <a:stretch>
            <a:fillRect/>
          </a:stretch>
        </p:blipFill>
        <p:spPr>
          <a:xfrm>
            <a:off x="1148512" y="3854241"/>
            <a:ext cx="273483" cy="630309"/>
          </a:xfrm>
          <a:prstGeom prst="rect">
            <a:avLst/>
          </a:prstGeom>
        </p:spPr>
      </p:pic>
      <p:pic>
        <p:nvPicPr>
          <p:cNvPr id="45" name="Picture 9"/>
          <p:cNvPicPr>
            <a:picLocks noChangeAspect="1"/>
          </p:cNvPicPr>
          <p:nvPr/>
        </p:nvPicPr>
        <p:blipFill>
          <a:blip r:embed="rId10"/>
          <a:stretch>
            <a:fillRect/>
          </a:stretch>
        </p:blipFill>
        <p:spPr>
          <a:xfrm>
            <a:off x="931872" y="3539087"/>
            <a:ext cx="273483" cy="630309"/>
          </a:xfrm>
          <a:prstGeom prst="rect">
            <a:avLst/>
          </a:prstGeom>
        </p:spPr>
      </p:pic>
      <p:pic>
        <p:nvPicPr>
          <p:cNvPr id="46" name="Picture 10"/>
          <p:cNvPicPr>
            <a:picLocks noChangeAspect="1"/>
          </p:cNvPicPr>
          <p:nvPr/>
        </p:nvPicPr>
        <p:blipFill>
          <a:blip r:embed="rId11"/>
          <a:stretch>
            <a:fillRect/>
          </a:stretch>
        </p:blipFill>
        <p:spPr>
          <a:xfrm>
            <a:off x="1421995" y="3860842"/>
            <a:ext cx="343521" cy="630309"/>
          </a:xfrm>
          <a:prstGeom prst="rect">
            <a:avLst/>
          </a:prstGeom>
        </p:spPr>
      </p:pic>
      <p:pic>
        <p:nvPicPr>
          <p:cNvPr id="47" name="Picture 46"/>
          <p:cNvPicPr>
            <a:picLocks noChangeAspect="1"/>
          </p:cNvPicPr>
          <p:nvPr/>
        </p:nvPicPr>
        <p:blipFill>
          <a:blip r:embed="rId12"/>
          <a:stretch>
            <a:fillRect/>
          </a:stretch>
        </p:blipFill>
        <p:spPr>
          <a:xfrm>
            <a:off x="1488699" y="3401252"/>
            <a:ext cx="336851" cy="630309"/>
          </a:xfrm>
          <a:prstGeom prst="rect">
            <a:avLst/>
          </a:prstGeom>
        </p:spPr>
      </p:pic>
      <p:pic>
        <p:nvPicPr>
          <p:cNvPr id="48" name="Picture 47"/>
          <p:cNvPicPr>
            <a:picLocks noChangeAspect="1"/>
          </p:cNvPicPr>
          <p:nvPr/>
        </p:nvPicPr>
        <p:blipFill>
          <a:blip r:embed="rId6"/>
          <a:stretch>
            <a:fillRect/>
          </a:stretch>
        </p:blipFill>
        <p:spPr>
          <a:xfrm>
            <a:off x="1285254" y="3716407"/>
            <a:ext cx="340186" cy="623709"/>
          </a:xfrm>
          <a:prstGeom prst="rect">
            <a:avLst/>
          </a:prstGeom>
        </p:spPr>
      </p:pic>
      <p:pic>
        <p:nvPicPr>
          <p:cNvPr id="49" name="Picture 48"/>
          <p:cNvPicPr>
            <a:picLocks noChangeAspect="1"/>
          </p:cNvPicPr>
          <p:nvPr/>
        </p:nvPicPr>
        <p:blipFill>
          <a:blip r:embed="rId4"/>
          <a:stretch>
            <a:fillRect/>
          </a:stretch>
        </p:blipFill>
        <p:spPr>
          <a:xfrm>
            <a:off x="1592089" y="3860842"/>
            <a:ext cx="340186" cy="630309"/>
          </a:xfrm>
          <a:prstGeom prst="rect">
            <a:avLst/>
          </a:prstGeom>
        </p:spPr>
      </p:pic>
      <p:pic>
        <p:nvPicPr>
          <p:cNvPr id="28" name="Picture 27"/>
          <p:cNvPicPr>
            <a:picLocks noChangeAspect="1"/>
          </p:cNvPicPr>
          <p:nvPr/>
        </p:nvPicPr>
        <p:blipFill>
          <a:blip r:embed="rId4"/>
          <a:stretch>
            <a:fillRect/>
          </a:stretch>
        </p:blipFill>
        <p:spPr>
          <a:xfrm>
            <a:off x="997647" y="4916858"/>
            <a:ext cx="340186" cy="630309"/>
          </a:xfrm>
          <a:prstGeom prst="rect">
            <a:avLst/>
          </a:prstGeom>
        </p:spPr>
      </p:pic>
      <p:pic>
        <p:nvPicPr>
          <p:cNvPr id="29" name="Picture 28"/>
          <p:cNvPicPr>
            <a:picLocks noChangeAspect="1"/>
          </p:cNvPicPr>
          <p:nvPr/>
        </p:nvPicPr>
        <p:blipFill>
          <a:blip r:embed="rId5"/>
          <a:stretch>
            <a:fillRect/>
          </a:stretch>
        </p:blipFill>
        <p:spPr>
          <a:xfrm>
            <a:off x="1234430" y="4910258"/>
            <a:ext cx="340186" cy="623709"/>
          </a:xfrm>
          <a:prstGeom prst="rect">
            <a:avLst/>
          </a:prstGeom>
        </p:spPr>
      </p:pic>
      <p:pic>
        <p:nvPicPr>
          <p:cNvPr id="30" name="Picture 29"/>
          <p:cNvPicPr>
            <a:picLocks noChangeAspect="1"/>
          </p:cNvPicPr>
          <p:nvPr/>
        </p:nvPicPr>
        <p:blipFill>
          <a:blip r:embed="rId6"/>
          <a:stretch>
            <a:fillRect/>
          </a:stretch>
        </p:blipFill>
        <p:spPr>
          <a:xfrm>
            <a:off x="1744710" y="5067893"/>
            <a:ext cx="340186" cy="623709"/>
          </a:xfrm>
          <a:prstGeom prst="rect">
            <a:avLst/>
          </a:prstGeom>
        </p:spPr>
      </p:pic>
      <p:pic>
        <p:nvPicPr>
          <p:cNvPr id="31" name="Picture 30"/>
          <p:cNvPicPr>
            <a:picLocks noChangeAspect="1"/>
          </p:cNvPicPr>
          <p:nvPr/>
        </p:nvPicPr>
        <p:blipFill>
          <a:blip r:embed="rId7"/>
          <a:stretch>
            <a:fillRect/>
          </a:stretch>
        </p:blipFill>
        <p:spPr>
          <a:xfrm>
            <a:off x="1778061" y="5386348"/>
            <a:ext cx="273483" cy="623709"/>
          </a:xfrm>
          <a:prstGeom prst="rect">
            <a:avLst/>
          </a:prstGeom>
        </p:spPr>
      </p:pic>
      <p:pic>
        <p:nvPicPr>
          <p:cNvPr id="32" name="Picture 31"/>
          <p:cNvPicPr>
            <a:picLocks noChangeAspect="1"/>
          </p:cNvPicPr>
          <p:nvPr/>
        </p:nvPicPr>
        <p:blipFill>
          <a:blip r:embed="rId8"/>
          <a:stretch>
            <a:fillRect/>
          </a:stretch>
        </p:blipFill>
        <p:spPr>
          <a:xfrm>
            <a:off x="1471227" y="5373147"/>
            <a:ext cx="273483" cy="630309"/>
          </a:xfrm>
          <a:prstGeom prst="rect">
            <a:avLst/>
          </a:prstGeom>
        </p:spPr>
      </p:pic>
      <p:pic>
        <p:nvPicPr>
          <p:cNvPr id="33" name="Picture 32"/>
          <p:cNvPicPr>
            <a:picLocks noChangeAspect="1"/>
          </p:cNvPicPr>
          <p:nvPr/>
        </p:nvPicPr>
        <p:blipFill>
          <a:blip r:embed="rId9"/>
          <a:stretch>
            <a:fillRect/>
          </a:stretch>
        </p:blipFill>
        <p:spPr>
          <a:xfrm>
            <a:off x="1131040" y="5373147"/>
            <a:ext cx="273483" cy="630309"/>
          </a:xfrm>
          <a:prstGeom prst="rect">
            <a:avLst/>
          </a:prstGeom>
        </p:spPr>
      </p:pic>
      <p:pic>
        <p:nvPicPr>
          <p:cNvPr id="34" name="Picture 33"/>
          <p:cNvPicPr>
            <a:picLocks noChangeAspect="1"/>
          </p:cNvPicPr>
          <p:nvPr/>
        </p:nvPicPr>
        <p:blipFill>
          <a:blip r:embed="rId10"/>
          <a:stretch>
            <a:fillRect/>
          </a:stretch>
        </p:blipFill>
        <p:spPr>
          <a:xfrm>
            <a:off x="914400" y="5057993"/>
            <a:ext cx="273483" cy="630309"/>
          </a:xfrm>
          <a:prstGeom prst="rect">
            <a:avLst/>
          </a:prstGeom>
        </p:spPr>
      </p:pic>
      <p:pic>
        <p:nvPicPr>
          <p:cNvPr id="35" name="Picture 34"/>
          <p:cNvPicPr>
            <a:picLocks noChangeAspect="1"/>
          </p:cNvPicPr>
          <p:nvPr/>
        </p:nvPicPr>
        <p:blipFill>
          <a:blip r:embed="rId11"/>
          <a:stretch>
            <a:fillRect/>
          </a:stretch>
        </p:blipFill>
        <p:spPr>
          <a:xfrm>
            <a:off x="1404523" y="5379748"/>
            <a:ext cx="343521" cy="630309"/>
          </a:xfrm>
          <a:prstGeom prst="rect">
            <a:avLst/>
          </a:prstGeom>
        </p:spPr>
      </p:pic>
      <p:pic>
        <p:nvPicPr>
          <p:cNvPr id="36" name="Picture 35"/>
          <p:cNvPicPr>
            <a:picLocks noChangeAspect="1"/>
          </p:cNvPicPr>
          <p:nvPr/>
        </p:nvPicPr>
        <p:blipFill>
          <a:blip r:embed="rId12"/>
          <a:stretch>
            <a:fillRect/>
          </a:stretch>
        </p:blipFill>
        <p:spPr>
          <a:xfrm>
            <a:off x="1471227" y="4920158"/>
            <a:ext cx="336851" cy="630309"/>
          </a:xfrm>
          <a:prstGeom prst="rect">
            <a:avLst/>
          </a:prstGeom>
        </p:spPr>
      </p:pic>
      <p:pic>
        <p:nvPicPr>
          <p:cNvPr id="37" name="Picture 36"/>
          <p:cNvPicPr>
            <a:picLocks noChangeAspect="1"/>
          </p:cNvPicPr>
          <p:nvPr/>
        </p:nvPicPr>
        <p:blipFill>
          <a:blip r:embed="rId6"/>
          <a:stretch>
            <a:fillRect/>
          </a:stretch>
        </p:blipFill>
        <p:spPr>
          <a:xfrm>
            <a:off x="1267782" y="5235313"/>
            <a:ext cx="340186" cy="623709"/>
          </a:xfrm>
          <a:prstGeom prst="rect">
            <a:avLst/>
          </a:prstGeom>
        </p:spPr>
      </p:pic>
      <p:pic>
        <p:nvPicPr>
          <p:cNvPr id="38" name="Picture 37"/>
          <p:cNvPicPr>
            <a:picLocks noChangeAspect="1"/>
          </p:cNvPicPr>
          <p:nvPr/>
        </p:nvPicPr>
        <p:blipFill>
          <a:blip r:embed="rId4"/>
          <a:stretch>
            <a:fillRect/>
          </a:stretch>
        </p:blipFill>
        <p:spPr>
          <a:xfrm>
            <a:off x="1574617" y="5379748"/>
            <a:ext cx="340186" cy="630309"/>
          </a:xfrm>
          <a:prstGeom prst="rect">
            <a:avLst/>
          </a:prstGeom>
        </p:spPr>
      </p:pic>
      <p:sp>
        <p:nvSpPr>
          <p:cNvPr id="57" name="Rectangle 56"/>
          <p:cNvSpPr/>
          <p:nvPr/>
        </p:nvSpPr>
        <p:spPr>
          <a:xfrm>
            <a:off x="457200" y="1143000"/>
            <a:ext cx="7391400" cy="830997"/>
          </a:xfrm>
          <a:prstGeom prst="rect">
            <a:avLst/>
          </a:prstGeom>
        </p:spPr>
        <p:txBody>
          <a:bodyPr wrap="square">
            <a:spAutoFit/>
          </a:bodyPr>
          <a:lstStyle/>
          <a:p>
            <a:r>
              <a:rPr lang="en-US" sz="2400" dirty="0" smtClean="0">
                <a:solidFill>
                  <a:srgbClr val="404040"/>
                </a:solidFill>
                <a:latin typeface="Arial"/>
              </a:rPr>
              <a:t>Compare outcome rates of treated to outcome rates of untreated for the </a:t>
            </a:r>
            <a:r>
              <a:rPr lang="en-US" sz="2400" cap="all" dirty="0" smtClean="0">
                <a:solidFill>
                  <a:srgbClr val="404040"/>
                </a:solidFill>
                <a:latin typeface="Arial Black"/>
                <a:cs typeface="Arial Black"/>
              </a:rPr>
              <a:t>same</a:t>
            </a:r>
            <a:r>
              <a:rPr lang="en-US" sz="2400" dirty="0" smtClean="0">
                <a:solidFill>
                  <a:srgbClr val="404040"/>
                </a:solidFill>
                <a:latin typeface="Arial"/>
              </a:rPr>
              <a:t> individuals.</a:t>
            </a:r>
            <a:endParaRPr lang="en-US" sz="2400" dirty="0">
              <a:solidFill>
                <a:srgbClr val="404040"/>
              </a:solidFill>
              <a:latin typeface="Arial"/>
            </a:endParaRPr>
          </a:p>
        </p:txBody>
      </p:sp>
      <p:pic>
        <p:nvPicPr>
          <p:cNvPr id="53" name="Picture 52" descr="IMPOSSIBLE_STAMP.png"/>
          <p:cNvPicPr>
            <a:picLocks noChangeAspect="1"/>
          </p:cNvPicPr>
          <p:nvPr/>
        </p:nvPicPr>
        <p:blipFill>
          <a:blip r:embed="rId13"/>
          <a:stretch>
            <a:fillRect/>
          </a:stretch>
        </p:blipFill>
        <p:spPr>
          <a:xfrm rot="21292014">
            <a:off x="47311" y="164198"/>
            <a:ext cx="2971876" cy="1190786"/>
          </a:xfrm>
          <a:prstGeom prst="rect">
            <a:avLst/>
          </a:prstGeom>
        </p:spPr>
      </p:pic>
      <p:sp>
        <p:nvSpPr>
          <p:cNvPr id="58" name="TextBox 57"/>
          <p:cNvSpPr txBox="1"/>
          <p:nvPr/>
        </p:nvSpPr>
        <p:spPr>
          <a:xfrm>
            <a:off x="6645214" y="3438135"/>
            <a:ext cx="2583243" cy="981465"/>
          </a:xfrm>
          <a:prstGeom prst="rect">
            <a:avLst/>
          </a:prstGeom>
          <a:noFill/>
        </p:spPr>
        <p:txBody>
          <a:bodyPr wrap="square" rtlCol="0">
            <a:spAutoFit/>
          </a:bodyPr>
          <a:lstStyle/>
          <a:p>
            <a:pPr>
              <a:lnSpc>
                <a:spcPts val="3300"/>
              </a:lnSpc>
            </a:pPr>
            <a:r>
              <a:rPr lang="en-US" sz="3500" spc="-150" dirty="0" smtClean="0">
                <a:solidFill>
                  <a:srgbClr val="404040"/>
                </a:solidFill>
                <a:latin typeface="Arial Black"/>
                <a:cs typeface="Arial Black"/>
              </a:rPr>
              <a:t>3.6 per 1,000</a:t>
            </a:r>
            <a:endParaRPr lang="en-US" sz="3500" spc="-150" dirty="0">
              <a:solidFill>
                <a:srgbClr val="404040"/>
              </a:solidFill>
              <a:latin typeface="Arial Black"/>
              <a:cs typeface="Arial Black"/>
            </a:endParaRPr>
          </a:p>
        </p:txBody>
      </p:sp>
      <p:sp>
        <p:nvSpPr>
          <p:cNvPr id="59" name="TextBox 58"/>
          <p:cNvSpPr txBox="1"/>
          <p:nvPr/>
        </p:nvSpPr>
        <p:spPr>
          <a:xfrm>
            <a:off x="6713157" y="5105400"/>
            <a:ext cx="2583243" cy="981465"/>
          </a:xfrm>
          <a:prstGeom prst="rect">
            <a:avLst/>
          </a:prstGeom>
          <a:noFill/>
        </p:spPr>
        <p:txBody>
          <a:bodyPr wrap="square" rtlCol="0">
            <a:spAutoFit/>
          </a:bodyPr>
          <a:lstStyle/>
          <a:p>
            <a:pPr>
              <a:lnSpc>
                <a:spcPts val="3300"/>
              </a:lnSpc>
            </a:pPr>
            <a:r>
              <a:rPr lang="en-US" sz="3500" spc="-150" dirty="0" smtClean="0">
                <a:solidFill>
                  <a:srgbClr val="404040"/>
                </a:solidFill>
                <a:latin typeface="Arial Black"/>
                <a:cs typeface="Arial Black"/>
              </a:rPr>
              <a:t>1.2 per 1,000</a:t>
            </a:r>
            <a:endParaRPr lang="en-US" sz="3500" spc="-150" dirty="0">
              <a:solidFill>
                <a:srgbClr val="404040"/>
              </a:solidFill>
              <a:latin typeface="Arial Black"/>
              <a:cs typeface="Arial Black"/>
            </a:endParaRPr>
          </a:p>
        </p:txBody>
      </p:sp>
      <p:pic>
        <p:nvPicPr>
          <p:cNvPr id="66" name="Picture 65" descr="drawn_arrow_2.png"/>
          <p:cNvPicPr>
            <a:picLocks noChangeAspect="1"/>
          </p:cNvPicPr>
          <p:nvPr/>
        </p:nvPicPr>
        <p:blipFill>
          <a:blip r:embed="rId14"/>
          <a:stretch>
            <a:fillRect/>
          </a:stretch>
        </p:blipFill>
        <p:spPr>
          <a:xfrm flipH="1">
            <a:off x="2102368" y="3622273"/>
            <a:ext cx="1479032" cy="644926"/>
          </a:xfrm>
          <a:prstGeom prst="rect">
            <a:avLst/>
          </a:prstGeom>
        </p:spPr>
      </p:pic>
      <p:pic>
        <p:nvPicPr>
          <p:cNvPr id="67" name="Picture 66" descr="drawn_arrow_2.png"/>
          <p:cNvPicPr>
            <a:picLocks noChangeAspect="1"/>
          </p:cNvPicPr>
          <p:nvPr/>
        </p:nvPicPr>
        <p:blipFill>
          <a:blip r:embed="rId14"/>
          <a:stretch>
            <a:fillRect/>
          </a:stretch>
        </p:blipFill>
        <p:spPr>
          <a:xfrm flipH="1">
            <a:off x="2102368" y="5257800"/>
            <a:ext cx="1479032" cy="644926"/>
          </a:xfrm>
          <a:prstGeom prst="rect">
            <a:avLst/>
          </a:prstGeom>
        </p:spPr>
      </p:pic>
      <p:pic>
        <p:nvPicPr>
          <p:cNvPr id="68" name="Picture 67" descr="drawn_arrow_2.png"/>
          <p:cNvPicPr>
            <a:picLocks noChangeAspect="1"/>
          </p:cNvPicPr>
          <p:nvPr/>
        </p:nvPicPr>
        <p:blipFill>
          <a:blip r:embed="rId14"/>
          <a:stretch>
            <a:fillRect/>
          </a:stretch>
        </p:blipFill>
        <p:spPr>
          <a:xfrm flipH="1">
            <a:off x="5226568" y="3663146"/>
            <a:ext cx="1479032" cy="644926"/>
          </a:xfrm>
          <a:prstGeom prst="rect">
            <a:avLst/>
          </a:prstGeom>
        </p:spPr>
      </p:pic>
      <p:pic>
        <p:nvPicPr>
          <p:cNvPr id="69" name="Picture 68" descr="drawn_arrow_2.png"/>
          <p:cNvPicPr>
            <a:picLocks noChangeAspect="1"/>
          </p:cNvPicPr>
          <p:nvPr/>
        </p:nvPicPr>
        <p:blipFill>
          <a:blip r:embed="rId14"/>
          <a:stretch>
            <a:fillRect/>
          </a:stretch>
        </p:blipFill>
        <p:spPr>
          <a:xfrm flipH="1">
            <a:off x="5226568" y="5298673"/>
            <a:ext cx="1479032" cy="644926"/>
          </a:xfrm>
          <a:prstGeom prst="rect">
            <a:avLst/>
          </a:prstGeom>
        </p:spPr>
      </p:pic>
      <p:sp>
        <p:nvSpPr>
          <p:cNvPr id="50" name="Slide Number Placeholder 49"/>
          <p:cNvSpPr>
            <a:spLocks noGrp="1"/>
          </p:cNvSpPr>
          <p:nvPr>
            <p:ph type="sldNum" sz="quarter" idx="12"/>
          </p:nvPr>
        </p:nvSpPr>
        <p:spPr/>
        <p:txBody>
          <a:bodyPr/>
          <a:lstStyle/>
          <a:p>
            <a:fld id="{BA3FD5ED-4844-8443-AF17-C10B491EE604}" type="slidenum">
              <a:rPr lang="en-US" smtClean="0"/>
              <a:pPr/>
              <a:t>13</a:t>
            </a:fld>
            <a:endParaRPr lang="en-US"/>
          </a:p>
        </p:txBody>
      </p:sp>
      <p:sp>
        <p:nvSpPr>
          <p:cNvPr id="52" name="Rectangle 51"/>
          <p:cNvSpPr/>
          <p:nvPr/>
        </p:nvSpPr>
        <p:spPr>
          <a:xfrm>
            <a:off x="4005179" y="3581400"/>
            <a:ext cx="947821" cy="646331"/>
          </a:xfrm>
          <a:prstGeom prst="rect">
            <a:avLst/>
          </a:prstGeom>
        </p:spPr>
        <p:txBody>
          <a:bodyPr wrap="none">
            <a:spAutoFit/>
          </a:bodyPr>
          <a:lstStyle/>
          <a:p>
            <a:pPr algn="ctr" defTabSz="457200"/>
            <a:r>
              <a:rPr lang="en-US" b="1" dirty="0" smtClean="0">
                <a:solidFill>
                  <a:srgbClr val="404040"/>
                </a:solidFill>
                <a:latin typeface="Arial"/>
                <a:cs typeface="Arial"/>
              </a:rPr>
              <a:t>TREAT</a:t>
            </a:r>
          </a:p>
          <a:p>
            <a:pPr algn="ctr" defTabSz="457200"/>
            <a:r>
              <a:rPr lang="en-US" b="1" dirty="0" smtClean="0">
                <a:solidFill>
                  <a:srgbClr val="404040"/>
                </a:solidFill>
                <a:latin typeface="Arial"/>
                <a:cs typeface="Arial"/>
              </a:rPr>
              <a:t>(A=1)</a:t>
            </a:r>
            <a:endParaRPr lang="en-US" dirty="0">
              <a:solidFill>
                <a:srgbClr val="404040"/>
              </a:solidFill>
            </a:endParaRPr>
          </a:p>
        </p:txBody>
      </p:sp>
      <p:sp>
        <p:nvSpPr>
          <p:cNvPr id="56" name="Rectangle 55"/>
          <p:cNvSpPr/>
          <p:nvPr/>
        </p:nvSpPr>
        <p:spPr>
          <a:xfrm>
            <a:off x="3603914" y="5181600"/>
            <a:ext cx="1730086" cy="646331"/>
          </a:xfrm>
          <a:prstGeom prst="rect">
            <a:avLst/>
          </a:prstGeom>
        </p:spPr>
        <p:txBody>
          <a:bodyPr wrap="none">
            <a:spAutoFit/>
          </a:bodyPr>
          <a:lstStyle/>
          <a:p>
            <a:pPr algn="ctr" defTabSz="457200"/>
            <a:r>
              <a:rPr lang="en-US" b="1" dirty="0" smtClean="0">
                <a:solidFill>
                  <a:srgbClr val="404040"/>
                </a:solidFill>
                <a:latin typeface="Arial"/>
                <a:cs typeface="Arial"/>
              </a:rPr>
              <a:t>DON’T TREAT</a:t>
            </a:r>
          </a:p>
          <a:p>
            <a:pPr algn="ctr" defTabSz="457200"/>
            <a:r>
              <a:rPr lang="en-US" b="1" dirty="0" smtClean="0">
                <a:solidFill>
                  <a:srgbClr val="404040"/>
                </a:solidFill>
                <a:latin typeface="Arial"/>
                <a:cs typeface="Arial"/>
              </a:rPr>
              <a:t>(A=0)</a:t>
            </a:r>
            <a:endParaRPr lang="en-US" dirty="0">
              <a:solidFill>
                <a:srgbClr val="404040"/>
              </a:solidFill>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blank_background_grid.png"/>
          <p:cNvPicPr>
            <a:picLocks noChangeAspect="1"/>
          </p:cNvPicPr>
          <p:nvPr/>
        </p:nvPicPr>
        <p:blipFill>
          <a:blip r:embed="rId2" cstate="print"/>
          <a:stretch>
            <a:fillRect/>
          </a:stretch>
        </p:blipFill>
        <p:spPr>
          <a:xfrm>
            <a:off x="0" y="0"/>
            <a:ext cx="9144000" cy="6858000"/>
          </a:xfrm>
          <a:prstGeom prst="rect">
            <a:avLst/>
          </a:prstGeom>
          <a:ln>
            <a:solidFill>
              <a:srgbClr val="A0B4C8">
                <a:alpha val="70000"/>
              </a:srgbClr>
            </a:solidFill>
          </a:ln>
        </p:spPr>
      </p:pic>
      <p:sp>
        <p:nvSpPr>
          <p:cNvPr id="4" name="Title 1"/>
          <p:cNvSpPr>
            <a:spLocks noGrp="1"/>
          </p:cNvSpPr>
          <p:nvPr>
            <p:ph type="title"/>
          </p:nvPr>
        </p:nvSpPr>
        <p:spPr>
          <a:xfrm>
            <a:off x="457200" y="304800"/>
            <a:ext cx="8229600" cy="1143000"/>
          </a:xfrm>
        </p:spPr>
        <p:txBody>
          <a:bodyPr>
            <a:noAutofit/>
          </a:bodyPr>
          <a:lstStyle/>
          <a:p>
            <a:pPr algn="l">
              <a:defRPr/>
            </a:pPr>
            <a:r>
              <a:rPr lang="en-US" sz="4000" spc="-150" dirty="0" smtClean="0">
                <a:solidFill>
                  <a:srgbClr val="404040"/>
                </a:solidFill>
              </a:rPr>
              <a:t>common approach:</a:t>
            </a:r>
            <a:br>
              <a:rPr lang="en-US" sz="4000" spc="-150" dirty="0" smtClean="0">
                <a:solidFill>
                  <a:srgbClr val="404040"/>
                </a:solidFill>
              </a:rPr>
            </a:br>
            <a:r>
              <a:rPr lang="en-US" sz="4000" spc="-150" dirty="0" smtClean="0">
                <a:solidFill>
                  <a:srgbClr val="404040"/>
                </a:solidFill>
              </a:rPr>
              <a:t>A/B testing</a:t>
            </a:r>
            <a:r>
              <a:rPr lang="en-US" sz="4000" spc="-150" dirty="0" smtClean="0">
                <a:solidFill>
                  <a:srgbClr val="E11932"/>
                </a:solidFill>
              </a:rPr>
              <a:t>.</a:t>
            </a:r>
            <a:endParaRPr lang="en-US" sz="4000" spc="-150" dirty="0">
              <a:solidFill>
                <a:srgbClr val="E11932"/>
              </a:solidFill>
            </a:endParaRPr>
          </a:p>
        </p:txBody>
      </p:sp>
      <p:sp>
        <p:nvSpPr>
          <p:cNvPr id="5" name="Rectangle 4"/>
          <p:cNvSpPr/>
          <p:nvPr/>
        </p:nvSpPr>
        <p:spPr>
          <a:xfrm>
            <a:off x="457200" y="1371600"/>
            <a:ext cx="8686800" cy="1200328"/>
          </a:xfrm>
          <a:prstGeom prst="rect">
            <a:avLst/>
          </a:prstGeom>
        </p:spPr>
        <p:txBody>
          <a:bodyPr wrap="square">
            <a:spAutoFit/>
          </a:bodyPr>
          <a:lstStyle/>
          <a:p>
            <a:pPr defTabSz="457200"/>
            <a:r>
              <a:rPr lang="en-US" sz="2400" dirty="0" smtClean="0">
                <a:solidFill>
                  <a:srgbClr val="404040"/>
                </a:solidFill>
                <a:latin typeface="Arial"/>
              </a:rPr>
              <a:t>Since we can not both treat and not treat the </a:t>
            </a:r>
            <a:r>
              <a:rPr lang="en-US" sz="2400" cap="all" dirty="0" smtClean="0">
                <a:solidFill>
                  <a:srgbClr val="404040"/>
                </a:solidFill>
                <a:latin typeface="Arial Black"/>
                <a:cs typeface="Arial Black"/>
              </a:rPr>
              <a:t>same</a:t>
            </a:r>
            <a:r>
              <a:rPr lang="en-US" sz="2400" dirty="0" smtClean="0">
                <a:solidFill>
                  <a:srgbClr val="404040"/>
                </a:solidFill>
                <a:latin typeface="Arial"/>
              </a:rPr>
              <a:t> individuals. Randomization is used to create </a:t>
            </a:r>
            <a:r>
              <a:rPr lang="en-US" sz="2400" cap="all" dirty="0" smtClean="0">
                <a:solidFill>
                  <a:srgbClr val="404040"/>
                </a:solidFill>
                <a:latin typeface="Arial Black"/>
                <a:cs typeface="Arial Black"/>
              </a:rPr>
              <a:t>“equivalent” </a:t>
            </a:r>
            <a:r>
              <a:rPr lang="en-US" sz="2400" dirty="0" smtClean="0">
                <a:solidFill>
                  <a:srgbClr val="404040"/>
                </a:solidFill>
                <a:latin typeface="Arial"/>
              </a:rPr>
              <a:t>groups to treat and not treat.</a:t>
            </a:r>
            <a:endParaRPr lang="en-US" sz="2400" dirty="0">
              <a:solidFill>
                <a:srgbClr val="404040"/>
              </a:solidFill>
              <a:latin typeface="Arial"/>
            </a:endParaRPr>
          </a:p>
        </p:txBody>
      </p:sp>
      <p:grpSp>
        <p:nvGrpSpPr>
          <p:cNvPr id="2" name="Group 16"/>
          <p:cNvGrpSpPr/>
          <p:nvPr/>
        </p:nvGrpSpPr>
        <p:grpSpPr>
          <a:xfrm>
            <a:off x="952028" y="3429000"/>
            <a:ext cx="1170495" cy="1099796"/>
            <a:chOff x="806726" y="3416325"/>
            <a:chExt cx="2228574" cy="2116248"/>
          </a:xfrm>
        </p:grpSpPr>
        <p:pic>
          <p:nvPicPr>
            <p:cNvPr id="31" name="Picture 30"/>
            <p:cNvPicPr>
              <a:picLocks noChangeAspect="1"/>
            </p:cNvPicPr>
            <p:nvPr/>
          </p:nvPicPr>
          <p:blipFill>
            <a:blip r:embed="rId3" cstate="print"/>
            <a:stretch>
              <a:fillRect/>
            </a:stretch>
          </p:blipFill>
          <p:spPr>
            <a:xfrm>
              <a:off x="965225" y="3429025"/>
              <a:ext cx="647700" cy="1212850"/>
            </a:xfrm>
            <a:prstGeom prst="rect">
              <a:avLst/>
            </a:prstGeom>
          </p:spPr>
        </p:pic>
        <p:pic>
          <p:nvPicPr>
            <p:cNvPr id="32" name="Picture 31"/>
            <p:cNvPicPr>
              <a:picLocks noChangeAspect="1"/>
            </p:cNvPicPr>
            <p:nvPr/>
          </p:nvPicPr>
          <p:blipFill>
            <a:blip r:embed="rId4" cstate="print"/>
            <a:stretch>
              <a:fillRect/>
            </a:stretch>
          </p:blipFill>
          <p:spPr>
            <a:xfrm>
              <a:off x="1416050" y="3416325"/>
              <a:ext cx="647700" cy="1200150"/>
            </a:xfrm>
            <a:prstGeom prst="rect">
              <a:avLst/>
            </a:prstGeom>
          </p:spPr>
        </p:pic>
        <p:pic>
          <p:nvPicPr>
            <p:cNvPr id="33" name="Picture 32"/>
            <p:cNvPicPr>
              <a:picLocks noChangeAspect="1"/>
            </p:cNvPicPr>
            <p:nvPr/>
          </p:nvPicPr>
          <p:blipFill>
            <a:blip r:embed="rId5" cstate="print"/>
            <a:stretch>
              <a:fillRect/>
            </a:stretch>
          </p:blipFill>
          <p:spPr>
            <a:xfrm>
              <a:off x="2387600" y="3719648"/>
              <a:ext cx="647700" cy="1200150"/>
            </a:xfrm>
            <a:prstGeom prst="rect">
              <a:avLst/>
            </a:prstGeom>
          </p:spPr>
        </p:pic>
        <p:pic>
          <p:nvPicPr>
            <p:cNvPr id="34" name="Picture 33"/>
            <p:cNvPicPr>
              <a:picLocks noChangeAspect="1"/>
            </p:cNvPicPr>
            <p:nvPr/>
          </p:nvPicPr>
          <p:blipFill>
            <a:blip r:embed="rId6" cstate="print"/>
            <a:stretch>
              <a:fillRect/>
            </a:stretch>
          </p:blipFill>
          <p:spPr>
            <a:xfrm>
              <a:off x="2451100" y="4332423"/>
              <a:ext cx="520700" cy="1200150"/>
            </a:xfrm>
            <a:prstGeom prst="rect">
              <a:avLst/>
            </a:prstGeom>
          </p:spPr>
        </p:pic>
        <p:pic>
          <p:nvPicPr>
            <p:cNvPr id="35" name="Picture 34"/>
            <p:cNvPicPr>
              <a:picLocks noChangeAspect="1"/>
            </p:cNvPicPr>
            <p:nvPr/>
          </p:nvPicPr>
          <p:blipFill>
            <a:blip r:embed="rId7" cstate="print"/>
            <a:stretch>
              <a:fillRect/>
            </a:stretch>
          </p:blipFill>
          <p:spPr>
            <a:xfrm>
              <a:off x="1866900" y="4307023"/>
              <a:ext cx="520700" cy="1212850"/>
            </a:xfrm>
            <a:prstGeom prst="rect">
              <a:avLst/>
            </a:prstGeom>
          </p:spPr>
        </p:pic>
        <p:pic>
          <p:nvPicPr>
            <p:cNvPr id="36" name="Picture 35"/>
            <p:cNvPicPr>
              <a:picLocks noChangeAspect="1"/>
            </p:cNvPicPr>
            <p:nvPr/>
          </p:nvPicPr>
          <p:blipFill>
            <a:blip r:embed="rId8" cstate="print"/>
            <a:stretch>
              <a:fillRect/>
            </a:stretch>
          </p:blipFill>
          <p:spPr>
            <a:xfrm>
              <a:off x="1219200" y="4307023"/>
              <a:ext cx="520700" cy="1212850"/>
            </a:xfrm>
            <a:prstGeom prst="rect">
              <a:avLst/>
            </a:prstGeom>
          </p:spPr>
        </p:pic>
        <p:pic>
          <p:nvPicPr>
            <p:cNvPr id="37" name="Picture 9"/>
            <p:cNvPicPr>
              <a:picLocks noChangeAspect="1"/>
            </p:cNvPicPr>
            <p:nvPr/>
          </p:nvPicPr>
          <p:blipFill>
            <a:blip r:embed="rId9" cstate="print"/>
            <a:stretch>
              <a:fillRect/>
            </a:stretch>
          </p:blipFill>
          <p:spPr>
            <a:xfrm>
              <a:off x="806726" y="3700598"/>
              <a:ext cx="520700" cy="1212850"/>
            </a:xfrm>
            <a:prstGeom prst="rect">
              <a:avLst/>
            </a:prstGeom>
          </p:spPr>
        </p:pic>
        <p:pic>
          <p:nvPicPr>
            <p:cNvPr id="38" name="Picture 10"/>
            <p:cNvPicPr>
              <a:picLocks noChangeAspect="1"/>
            </p:cNvPicPr>
            <p:nvPr/>
          </p:nvPicPr>
          <p:blipFill>
            <a:blip r:embed="rId10" cstate="print"/>
            <a:stretch>
              <a:fillRect/>
            </a:stretch>
          </p:blipFill>
          <p:spPr>
            <a:xfrm>
              <a:off x="1739900" y="4319723"/>
              <a:ext cx="654050" cy="1212850"/>
            </a:xfrm>
            <a:prstGeom prst="rect">
              <a:avLst/>
            </a:prstGeom>
          </p:spPr>
        </p:pic>
        <p:pic>
          <p:nvPicPr>
            <p:cNvPr id="39" name="Picture 38"/>
            <p:cNvPicPr>
              <a:picLocks noChangeAspect="1"/>
            </p:cNvPicPr>
            <p:nvPr/>
          </p:nvPicPr>
          <p:blipFill>
            <a:blip r:embed="rId11" cstate="print"/>
            <a:stretch>
              <a:fillRect/>
            </a:stretch>
          </p:blipFill>
          <p:spPr>
            <a:xfrm>
              <a:off x="1866900" y="3435375"/>
              <a:ext cx="641350" cy="1212850"/>
            </a:xfrm>
            <a:prstGeom prst="rect">
              <a:avLst/>
            </a:prstGeom>
          </p:spPr>
        </p:pic>
        <p:pic>
          <p:nvPicPr>
            <p:cNvPr id="40" name="Picture 39"/>
            <p:cNvPicPr>
              <a:picLocks noChangeAspect="1"/>
            </p:cNvPicPr>
            <p:nvPr/>
          </p:nvPicPr>
          <p:blipFill>
            <a:blip r:embed="rId5" cstate="print"/>
            <a:stretch>
              <a:fillRect/>
            </a:stretch>
          </p:blipFill>
          <p:spPr>
            <a:xfrm>
              <a:off x="1479550" y="4041800"/>
              <a:ext cx="647700" cy="1200150"/>
            </a:xfrm>
            <a:prstGeom prst="rect">
              <a:avLst/>
            </a:prstGeom>
          </p:spPr>
        </p:pic>
        <p:pic>
          <p:nvPicPr>
            <p:cNvPr id="41" name="Picture 40"/>
            <p:cNvPicPr>
              <a:picLocks noChangeAspect="1"/>
            </p:cNvPicPr>
            <p:nvPr/>
          </p:nvPicPr>
          <p:blipFill>
            <a:blip r:embed="rId3" cstate="print"/>
            <a:stretch>
              <a:fillRect/>
            </a:stretch>
          </p:blipFill>
          <p:spPr>
            <a:xfrm>
              <a:off x="2063750" y="4319723"/>
              <a:ext cx="647700" cy="1212850"/>
            </a:xfrm>
            <a:prstGeom prst="rect">
              <a:avLst/>
            </a:prstGeom>
          </p:spPr>
        </p:pic>
      </p:grpSp>
      <p:pic>
        <p:nvPicPr>
          <p:cNvPr id="9" name="Picture 8"/>
          <p:cNvPicPr>
            <a:picLocks noChangeAspect="1"/>
          </p:cNvPicPr>
          <p:nvPr/>
        </p:nvPicPr>
        <p:blipFill>
          <a:blip r:embed="rId3" cstate="print"/>
          <a:stretch>
            <a:fillRect/>
          </a:stretch>
        </p:blipFill>
        <p:spPr>
          <a:xfrm>
            <a:off x="1017803" y="4954511"/>
            <a:ext cx="340186" cy="630309"/>
          </a:xfrm>
          <a:prstGeom prst="rect">
            <a:avLst/>
          </a:prstGeom>
        </p:spPr>
      </p:pic>
      <p:pic>
        <p:nvPicPr>
          <p:cNvPr id="10" name="Picture 9"/>
          <p:cNvPicPr>
            <a:picLocks noChangeAspect="1"/>
          </p:cNvPicPr>
          <p:nvPr/>
        </p:nvPicPr>
        <p:blipFill>
          <a:blip r:embed="rId4" cstate="print"/>
          <a:stretch>
            <a:fillRect/>
          </a:stretch>
        </p:blipFill>
        <p:spPr>
          <a:xfrm>
            <a:off x="1764866" y="5450038"/>
            <a:ext cx="340186" cy="623709"/>
          </a:xfrm>
          <a:prstGeom prst="rect">
            <a:avLst/>
          </a:prstGeom>
        </p:spPr>
      </p:pic>
      <p:pic>
        <p:nvPicPr>
          <p:cNvPr id="11" name="Picture 10"/>
          <p:cNvPicPr>
            <a:picLocks noChangeAspect="1"/>
          </p:cNvPicPr>
          <p:nvPr/>
        </p:nvPicPr>
        <p:blipFill>
          <a:blip r:embed="rId6" cstate="print"/>
          <a:stretch>
            <a:fillRect/>
          </a:stretch>
        </p:blipFill>
        <p:spPr>
          <a:xfrm>
            <a:off x="1287938" y="4954511"/>
            <a:ext cx="273483" cy="623709"/>
          </a:xfrm>
          <a:prstGeom prst="rect">
            <a:avLst/>
          </a:prstGeom>
        </p:spPr>
      </p:pic>
      <p:pic>
        <p:nvPicPr>
          <p:cNvPr id="12" name="Picture 11"/>
          <p:cNvPicPr>
            <a:picLocks noChangeAspect="1"/>
          </p:cNvPicPr>
          <p:nvPr/>
        </p:nvPicPr>
        <p:blipFill>
          <a:blip r:embed="rId7" cstate="print"/>
          <a:stretch>
            <a:fillRect/>
          </a:stretch>
        </p:blipFill>
        <p:spPr>
          <a:xfrm>
            <a:off x="1491383" y="5410800"/>
            <a:ext cx="273483" cy="630309"/>
          </a:xfrm>
          <a:prstGeom prst="rect">
            <a:avLst/>
          </a:prstGeom>
        </p:spPr>
      </p:pic>
      <p:pic>
        <p:nvPicPr>
          <p:cNvPr id="13" name="Picture 12"/>
          <p:cNvPicPr>
            <a:picLocks noChangeAspect="1"/>
          </p:cNvPicPr>
          <p:nvPr/>
        </p:nvPicPr>
        <p:blipFill>
          <a:blip r:embed="rId8" cstate="print"/>
          <a:stretch>
            <a:fillRect/>
          </a:stretch>
        </p:blipFill>
        <p:spPr>
          <a:xfrm>
            <a:off x="1287937" y="5424001"/>
            <a:ext cx="273483" cy="630309"/>
          </a:xfrm>
          <a:prstGeom prst="rect">
            <a:avLst/>
          </a:prstGeom>
        </p:spPr>
      </p:pic>
      <p:pic>
        <p:nvPicPr>
          <p:cNvPr id="14" name="Picture 13"/>
          <p:cNvPicPr>
            <a:picLocks noChangeAspect="1"/>
          </p:cNvPicPr>
          <p:nvPr/>
        </p:nvPicPr>
        <p:blipFill>
          <a:blip r:embed="rId9" cstate="print"/>
          <a:stretch>
            <a:fillRect/>
          </a:stretch>
        </p:blipFill>
        <p:spPr>
          <a:xfrm>
            <a:off x="934556" y="5095646"/>
            <a:ext cx="273483" cy="630309"/>
          </a:xfrm>
          <a:prstGeom prst="rect">
            <a:avLst/>
          </a:prstGeom>
        </p:spPr>
      </p:pic>
      <p:pic>
        <p:nvPicPr>
          <p:cNvPr id="15" name="Picture 14"/>
          <p:cNvPicPr>
            <a:picLocks noChangeAspect="1"/>
          </p:cNvPicPr>
          <p:nvPr/>
        </p:nvPicPr>
        <p:blipFill>
          <a:blip r:embed="rId10" cstate="print"/>
          <a:stretch>
            <a:fillRect/>
          </a:stretch>
        </p:blipFill>
        <p:spPr>
          <a:xfrm>
            <a:off x="1424679" y="5417401"/>
            <a:ext cx="343521" cy="630309"/>
          </a:xfrm>
          <a:prstGeom prst="rect">
            <a:avLst/>
          </a:prstGeom>
        </p:spPr>
      </p:pic>
      <p:pic>
        <p:nvPicPr>
          <p:cNvPr id="16" name="Picture 15"/>
          <p:cNvPicPr>
            <a:picLocks noChangeAspect="1"/>
          </p:cNvPicPr>
          <p:nvPr/>
        </p:nvPicPr>
        <p:blipFill>
          <a:blip r:embed="rId11" cstate="print"/>
          <a:stretch>
            <a:fillRect/>
          </a:stretch>
        </p:blipFill>
        <p:spPr>
          <a:xfrm>
            <a:off x="1522543" y="4974125"/>
            <a:ext cx="336851" cy="630309"/>
          </a:xfrm>
          <a:prstGeom prst="rect">
            <a:avLst/>
          </a:prstGeom>
        </p:spPr>
      </p:pic>
      <p:pic>
        <p:nvPicPr>
          <p:cNvPr id="17" name="Picture 16"/>
          <p:cNvPicPr>
            <a:picLocks noChangeAspect="1"/>
          </p:cNvPicPr>
          <p:nvPr/>
        </p:nvPicPr>
        <p:blipFill>
          <a:blip r:embed="rId5" cstate="print"/>
          <a:stretch>
            <a:fillRect/>
          </a:stretch>
        </p:blipFill>
        <p:spPr>
          <a:xfrm>
            <a:off x="1287938" y="5272966"/>
            <a:ext cx="340186" cy="623709"/>
          </a:xfrm>
          <a:prstGeom prst="rect">
            <a:avLst/>
          </a:prstGeom>
        </p:spPr>
      </p:pic>
      <p:pic>
        <p:nvPicPr>
          <p:cNvPr id="27" name="Picture 26"/>
          <p:cNvPicPr>
            <a:picLocks noChangeAspect="1"/>
          </p:cNvPicPr>
          <p:nvPr/>
        </p:nvPicPr>
        <p:blipFill>
          <a:blip r:embed="rId11" cstate="print"/>
          <a:stretch>
            <a:fillRect/>
          </a:stretch>
        </p:blipFill>
        <p:spPr>
          <a:xfrm>
            <a:off x="1168668" y="5417401"/>
            <a:ext cx="336851" cy="630309"/>
          </a:xfrm>
          <a:prstGeom prst="rect">
            <a:avLst/>
          </a:prstGeom>
        </p:spPr>
      </p:pic>
      <p:pic>
        <p:nvPicPr>
          <p:cNvPr id="28" name="Picture 27"/>
          <p:cNvPicPr>
            <a:picLocks noChangeAspect="1"/>
          </p:cNvPicPr>
          <p:nvPr/>
        </p:nvPicPr>
        <p:blipFill>
          <a:blip r:embed="rId4" cstate="print"/>
          <a:stretch>
            <a:fillRect/>
          </a:stretch>
        </p:blipFill>
        <p:spPr>
          <a:xfrm>
            <a:off x="1552559" y="5509497"/>
            <a:ext cx="340186" cy="623709"/>
          </a:xfrm>
          <a:prstGeom prst="rect">
            <a:avLst/>
          </a:prstGeom>
        </p:spPr>
      </p:pic>
      <p:pic>
        <p:nvPicPr>
          <p:cNvPr id="29" name="Picture 28"/>
          <p:cNvPicPr>
            <a:picLocks noChangeAspect="1"/>
          </p:cNvPicPr>
          <p:nvPr/>
        </p:nvPicPr>
        <p:blipFill>
          <a:blip r:embed="rId8" cstate="print"/>
          <a:stretch>
            <a:fillRect/>
          </a:stretch>
        </p:blipFill>
        <p:spPr>
          <a:xfrm>
            <a:off x="1722652" y="4954511"/>
            <a:ext cx="273483" cy="630309"/>
          </a:xfrm>
          <a:prstGeom prst="rect">
            <a:avLst/>
          </a:prstGeom>
        </p:spPr>
      </p:pic>
      <p:pic>
        <p:nvPicPr>
          <p:cNvPr id="30" name="Picture 29"/>
          <p:cNvPicPr>
            <a:picLocks noChangeAspect="1"/>
          </p:cNvPicPr>
          <p:nvPr/>
        </p:nvPicPr>
        <p:blipFill>
          <a:blip r:embed="rId4" cstate="print"/>
          <a:stretch>
            <a:fillRect/>
          </a:stretch>
        </p:blipFill>
        <p:spPr>
          <a:xfrm>
            <a:off x="914400" y="5430601"/>
            <a:ext cx="340186" cy="623709"/>
          </a:xfrm>
          <a:prstGeom prst="rect">
            <a:avLst/>
          </a:prstGeom>
        </p:spPr>
      </p:pic>
      <p:sp>
        <p:nvSpPr>
          <p:cNvPr id="48" name="TextBox 47"/>
          <p:cNvSpPr txBox="1"/>
          <p:nvPr/>
        </p:nvSpPr>
        <p:spPr>
          <a:xfrm>
            <a:off x="6645214" y="3514335"/>
            <a:ext cx="2583243" cy="981465"/>
          </a:xfrm>
          <a:prstGeom prst="rect">
            <a:avLst/>
          </a:prstGeom>
          <a:noFill/>
        </p:spPr>
        <p:txBody>
          <a:bodyPr wrap="square" rtlCol="0">
            <a:spAutoFit/>
          </a:bodyPr>
          <a:lstStyle/>
          <a:p>
            <a:pPr defTabSz="457200">
              <a:lnSpc>
                <a:spcPts val="3300"/>
              </a:lnSpc>
            </a:pPr>
            <a:r>
              <a:rPr lang="en-US" sz="3500" spc="-150" dirty="0" smtClean="0">
                <a:solidFill>
                  <a:srgbClr val="404040"/>
                </a:solidFill>
                <a:latin typeface="Arial Black"/>
                <a:cs typeface="Arial Black"/>
              </a:rPr>
              <a:t>3.4 per 1,000</a:t>
            </a:r>
            <a:endParaRPr lang="en-US" sz="3500" spc="-150" dirty="0">
              <a:solidFill>
                <a:srgbClr val="404040"/>
              </a:solidFill>
              <a:latin typeface="Arial Black"/>
              <a:cs typeface="Arial Black"/>
            </a:endParaRPr>
          </a:p>
        </p:txBody>
      </p:sp>
      <p:sp>
        <p:nvSpPr>
          <p:cNvPr id="49" name="TextBox 48"/>
          <p:cNvSpPr txBox="1"/>
          <p:nvPr/>
        </p:nvSpPr>
        <p:spPr>
          <a:xfrm>
            <a:off x="6713157" y="5181600"/>
            <a:ext cx="2583243" cy="981465"/>
          </a:xfrm>
          <a:prstGeom prst="rect">
            <a:avLst/>
          </a:prstGeom>
          <a:noFill/>
        </p:spPr>
        <p:txBody>
          <a:bodyPr wrap="square" rtlCol="0">
            <a:spAutoFit/>
          </a:bodyPr>
          <a:lstStyle/>
          <a:p>
            <a:pPr defTabSz="457200">
              <a:lnSpc>
                <a:spcPts val="3300"/>
              </a:lnSpc>
            </a:pPr>
            <a:r>
              <a:rPr lang="en-US" sz="3500" spc="-150" dirty="0" smtClean="0">
                <a:solidFill>
                  <a:srgbClr val="404040"/>
                </a:solidFill>
                <a:latin typeface="Arial Black"/>
                <a:cs typeface="Arial Black"/>
              </a:rPr>
              <a:t>1.6 per 1,000</a:t>
            </a:r>
            <a:endParaRPr lang="en-US" sz="3500" spc="-150" dirty="0">
              <a:solidFill>
                <a:srgbClr val="404040"/>
              </a:solidFill>
              <a:latin typeface="Arial Black"/>
              <a:cs typeface="Arial Black"/>
            </a:endParaRPr>
          </a:p>
        </p:txBody>
      </p:sp>
      <p:pic>
        <p:nvPicPr>
          <p:cNvPr id="56" name="Picture 55" descr="drawn_arrow_2.png"/>
          <p:cNvPicPr>
            <a:picLocks noChangeAspect="1"/>
          </p:cNvPicPr>
          <p:nvPr/>
        </p:nvPicPr>
        <p:blipFill>
          <a:blip r:embed="rId12" cstate="print"/>
          <a:stretch>
            <a:fillRect/>
          </a:stretch>
        </p:blipFill>
        <p:spPr>
          <a:xfrm flipH="1">
            <a:off x="2102368" y="3698473"/>
            <a:ext cx="1479032" cy="644926"/>
          </a:xfrm>
          <a:prstGeom prst="rect">
            <a:avLst/>
          </a:prstGeom>
        </p:spPr>
      </p:pic>
      <p:pic>
        <p:nvPicPr>
          <p:cNvPr id="57" name="Picture 56" descr="drawn_arrow_2.png"/>
          <p:cNvPicPr>
            <a:picLocks noChangeAspect="1"/>
          </p:cNvPicPr>
          <p:nvPr/>
        </p:nvPicPr>
        <p:blipFill>
          <a:blip r:embed="rId12" cstate="print"/>
          <a:stretch>
            <a:fillRect/>
          </a:stretch>
        </p:blipFill>
        <p:spPr>
          <a:xfrm flipH="1">
            <a:off x="2102368" y="5334000"/>
            <a:ext cx="1479032" cy="644926"/>
          </a:xfrm>
          <a:prstGeom prst="rect">
            <a:avLst/>
          </a:prstGeom>
        </p:spPr>
      </p:pic>
      <p:pic>
        <p:nvPicPr>
          <p:cNvPr id="58" name="Picture 57" descr="drawn_arrow_2.png"/>
          <p:cNvPicPr>
            <a:picLocks noChangeAspect="1"/>
          </p:cNvPicPr>
          <p:nvPr/>
        </p:nvPicPr>
        <p:blipFill>
          <a:blip r:embed="rId12" cstate="print"/>
          <a:stretch>
            <a:fillRect/>
          </a:stretch>
        </p:blipFill>
        <p:spPr>
          <a:xfrm flipH="1">
            <a:off x="5226568" y="3739346"/>
            <a:ext cx="1479032" cy="644926"/>
          </a:xfrm>
          <a:prstGeom prst="rect">
            <a:avLst/>
          </a:prstGeom>
        </p:spPr>
      </p:pic>
      <p:pic>
        <p:nvPicPr>
          <p:cNvPr id="59" name="Picture 58" descr="drawn_arrow_2.png"/>
          <p:cNvPicPr>
            <a:picLocks noChangeAspect="1"/>
          </p:cNvPicPr>
          <p:nvPr/>
        </p:nvPicPr>
        <p:blipFill>
          <a:blip r:embed="rId12" cstate="print"/>
          <a:stretch>
            <a:fillRect/>
          </a:stretch>
        </p:blipFill>
        <p:spPr>
          <a:xfrm flipH="1">
            <a:off x="5226568" y="5374873"/>
            <a:ext cx="1479032" cy="644926"/>
          </a:xfrm>
          <a:prstGeom prst="rect">
            <a:avLst/>
          </a:prstGeom>
        </p:spPr>
      </p:pic>
      <p:sp>
        <p:nvSpPr>
          <p:cNvPr id="42" name="Slide Number Placeholder 41"/>
          <p:cNvSpPr>
            <a:spLocks noGrp="1"/>
          </p:cNvSpPr>
          <p:nvPr>
            <p:ph type="sldNum" sz="quarter" idx="12"/>
          </p:nvPr>
        </p:nvSpPr>
        <p:spPr/>
        <p:txBody>
          <a:bodyPr/>
          <a:lstStyle/>
          <a:p>
            <a:fld id="{BA3FD5ED-4844-8443-AF17-C10B491EE604}" type="slidenum">
              <a:rPr lang="en-US" smtClean="0">
                <a:solidFill>
                  <a:prstClr val="black">
                    <a:tint val="75000"/>
                  </a:prstClr>
                </a:solidFill>
              </a:rPr>
              <a:pPr/>
              <a:t>14</a:t>
            </a:fld>
            <a:endParaRPr lang="en-US">
              <a:solidFill>
                <a:prstClr val="black">
                  <a:tint val="75000"/>
                </a:prstClr>
              </a:solidFill>
            </a:endParaRPr>
          </a:p>
        </p:txBody>
      </p:sp>
      <p:sp>
        <p:nvSpPr>
          <p:cNvPr id="54" name="Rectangle 53"/>
          <p:cNvSpPr/>
          <p:nvPr/>
        </p:nvSpPr>
        <p:spPr>
          <a:xfrm>
            <a:off x="3906465" y="3697069"/>
            <a:ext cx="947821" cy="646331"/>
          </a:xfrm>
          <a:prstGeom prst="rect">
            <a:avLst/>
          </a:prstGeom>
        </p:spPr>
        <p:txBody>
          <a:bodyPr wrap="none">
            <a:spAutoFit/>
          </a:bodyPr>
          <a:lstStyle/>
          <a:p>
            <a:pPr algn="ctr" defTabSz="457200"/>
            <a:r>
              <a:rPr lang="en-US" b="1" dirty="0" smtClean="0">
                <a:solidFill>
                  <a:srgbClr val="404040"/>
                </a:solidFill>
                <a:latin typeface="Arial"/>
                <a:cs typeface="Arial"/>
              </a:rPr>
              <a:t>TREAT</a:t>
            </a:r>
          </a:p>
          <a:p>
            <a:pPr algn="ctr" defTabSz="457200"/>
            <a:r>
              <a:rPr lang="en-US" b="1" dirty="0" smtClean="0">
                <a:solidFill>
                  <a:srgbClr val="404040"/>
                </a:solidFill>
                <a:latin typeface="Arial"/>
                <a:cs typeface="Arial"/>
              </a:rPr>
              <a:t>(A=1)</a:t>
            </a:r>
            <a:endParaRPr lang="en-US" dirty="0">
              <a:solidFill>
                <a:srgbClr val="404040"/>
              </a:solidFill>
            </a:endParaRPr>
          </a:p>
        </p:txBody>
      </p:sp>
      <p:sp>
        <p:nvSpPr>
          <p:cNvPr id="55" name="Rectangle 54"/>
          <p:cNvSpPr/>
          <p:nvPr/>
        </p:nvSpPr>
        <p:spPr>
          <a:xfrm>
            <a:off x="3505200" y="5297269"/>
            <a:ext cx="1730086" cy="646331"/>
          </a:xfrm>
          <a:prstGeom prst="rect">
            <a:avLst/>
          </a:prstGeom>
        </p:spPr>
        <p:txBody>
          <a:bodyPr wrap="none">
            <a:spAutoFit/>
          </a:bodyPr>
          <a:lstStyle/>
          <a:p>
            <a:pPr algn="ctr" defTabSz="457200"/>
            <a:r>
              <a:rPr lang="en-US" b="1" dirty="0" smtClean="0">
                <a:solidFill>
                  <a:srgbClr val="404040"/>
                </a:solidFill>
                <a:latin typeface="Arial"/>
                <a:cs typeface="Arial"/>
              </a:rPr>
              <a:t>DON’T TREAT</a:t>
            </a:r>
          </a:p>
          <a:p>
            <a:pPr algn="ctr" defTabSz="457200"/>
            <a:r>
              <a:rPr lang="en-US" b="1" dirty="0" smtClean="0">
                <a:solidFill>
                  <a:srgbClr val="404040"/>
                </a:solidFill>
                <a:latin typeface="Arial"/>
                <a:cs typeface="Arial"/>
              </a:rPr>
              <a:t>(A=0)</a:t>
            </a:r>
            <a:endParaRPr lang="en-US" dirty="0">
              <a:solidFill>
                <a:srgbClr val="404040"/>
              </a:solidFill>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2" name="Title 1"/>
          <p:cNvSpPr>
            <a:spLocks noGrp="1"/>
          </p:cNvSpPr>
          <p:nvPr>
            <p:ph type="title"/>
          </p:nvPr>
        </p:nvSpPr>
        <p:spPr/>
        <p:txBody>
          <a:bodyPr>
            <a:normAutofit/>
          </a:bodyPr>
          <a:lstStyle/>
          <a:p>
            <a:pPr algn="l">
              <a:defRPr/>
            </a:pPr>
            <a:r>
              <a:rPr lang="en-US" sz="4000" spc="-150" dirty="0" smtClean="0"/>
              <a:t>Observational Analysis</a:t>
            </a:r>
            <a:r>
              <a:rPr lang="en-US" sz="4000" spc="-150" dirty="0" smtClean="0">
                <a:solidFill>
                  <a:srgbClr val="E11932"/>
                </a:solidFill>
              </a:rPr>
              <a:t>.</a:t>
            </a:r>
            <a:endParaRPr lang="en-US" sz="4000" spc="-150" dirty="0">
              <a:solidFill>
                <a:srgbClr val="E11932"/>
              </a:solidFill>
            </a:endParaRPr>
          </a:p>
        </p:txBody>
      </p:sp>
      <p:sp>
        <p:nvSpPr>
          <p:cNvPr id="4" name="Rectangle 3"/>
          <p:cNvSpPr/>
          <p:nvPr/>
        </p:nvSpPr>
        <p:spPr>
          <a:xfrm>
            <a:off x="457200" y="1371600"/>
            <a:ext cx="7296878" cy="830997"/>
          </a:xfrm>
          <a:prstGeom prst="rect">
            <a:avLst/>
          </a:prstGeom>
        </p:spPr>
        <p:txBody>
          <a:bodyPr wrap="square">
            <a:spAutoFit/>
          </a:bodyPr>
          <a:lstStyle/>
          <a:p>
            <a:pPr defTabSz="457200"/>
            <a:r>
              <a:rPr lang="en-US" sz="2400" dirty="0" smtClean="0">
                <a:solidFill>
                  <a:srgbClr val="404040"/>
                </a:solidFill>
                <a:latin typeface="Arial"/>
              </a:rPr>
              <a:t>Estimate The Effects In The Natural Environment (Observed Data)</a:t>
            </a:r>
          </a:p>
        </p:txBody>
      </p:sp>
      <p:sp>
        <p:nvSpPr>
          <p:cNvPr id="76" name="Equal 75"/>
          <p:cNvSpPr/>
          <p:nvPr/>
        </p:nvSpPr>
        <p:spPr>
          <a:xfrm>
            <a:off x="3813195" y="3817706"/>
            <a:ext cx="813875" cy="1050157"/>
          </a:xfrm>
          <a:prstGeom prst="mathEqual">
            <a:avLst/>
          </a:prstGeom>
          <a:solidFill>
            <a:srgbClr val="404040"/>
          </a:solidFill>
          <a:ln>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Body)"/>
              <a:cs typeface="Calibri (Body)"/>
            </a:endParaRPr>
          </a:p>
        </p:txBody>
      </p:sp>
      <p:grpSp>
        <p:nvGrpSpPr>
          <p:cNvPr id="10" name="Group 164"/>
          <p:cNvGrpSpPr/>
          <p:nvPr/>
        </p:nvGrpSpPr>
        <p:grpSpPr>
          <a:xfrm>
            <a:off x="5194081" y="4814217"/>
            <a:ext cx="1663557" cy="1478889"/>
            <a:chOff x="5159801" y="5184809"/>
            <a:chExt cx="1277425" cy="1135621"/>
          </a:xfrm>
        </p:grpSpPr>
        <p:pic>
          <p:nvPicPr>
            <p:cNvPr id="110" name="Picture 109"/>
            <p:cNvPicPr>
              <a:picLocks noChangeAspect="1"/>
            </p:cNvPicPr>
            <p:nvPr/>
          </p:nvPicPr>
          <p:blipFill>
            <a:blip r:embed="rId4" cstate="print"/>
            <a:stretch>
              <a:fillRect/>
            </a:stretch>
          </p:blipFill>
          <p:spPr>
            <a:xfrm>
              <a:off x="5546846" y="5184809"/>
              <a:ext cx="279417" cy="644024"/>
            </a:xfrm>
            <a:prstGeom prst="rect">
              <a:avLst/>
            </a:prstGeom>
          </p:spPr>
        </p:pic>
        <p:pic>
          <p:nvPicPr>
            <p:cNvPr id="111" name="Picture 110"/>
            <p:cNvPicPr>
              <a:picLocks noChangeAspect="1"/>
            </p:cNvPicPr>
            <p:nvPr/>
          </p:nvPicPr>
          <p:blipFill>
            <a:blip r:embed="rId5" cstate="print"/>
            <a:stretch>
              <a:fillRect/>
            </a:stretch>
          </p:blipFill>
          <p:spPr>
            <a:xfrm>
              <a:off x="5756918" y="5655959"/>
              <a:ext cx="279417" cy="650838"/>
            </a:xfrm>
            <a:prstGeom prst="rect">
              <a:avLst/>
            </a:prstGeom>
          </p:spPr>
        </p:pic>
        <p:pic>
          <p:nvPicPr>
            <p:cNvPr id="112" name="Picture 111"/>
            <p:cNvPicPr>
              <a:picLocks noChangeAspect="1"/>
            </p:cNvPicPr>
            <p:nvPr/>
          </p:nvPicPr>
          <p:blipFill>
            <a:blip r:embed="rId6" cstate="print"/>
            <a:stretch>
              <a:fillRect/>
            </a:stretch>
          </p:blipFill>
          <p:spPr>
            <a:xfrm>
              <a:off x="5545359" y="5669590"/>
              <a:ext cx="282390" cy="650838"/>
            </a:xfrm>
            <a:prstGeom prst="rect">
              <a:avLst/>
            </a:prstGeom>
          </p:spPr>
        </p:pic>
        <p:pic>
          <p:nvPicPr>
            <p:cNvPr id="113" name="Picture 112"/>
            <p:cNvPicPr>
              <a:picLocks noChangeAspect="1"/>
            </p:cNvPicPr>
            <p:nvPr/>
          </p:nvPicPr>
          <p:blipFill>
            <a:blip r:embed="rId7" cstate="print"/>
            <a:stretch>
              <a:fillRect/>
            </a:stretch>
          </p:blipFill>
          <p:spPr>
            <a:xfrm>
              <a:off x="5181955" y="5330541"/>
              <a:ext cx="279417" cy="650838"/>
            </a:xfrm>
            <a:prstGeom prst="rect">
              <a:avLst/>
            </a:prstGeom>
          </p:spPr>
        </p:pic>
        <p:pic>
          <p:nvPicPr>
            <p:cNvPr id="114" name="Picture 113"/>
            <p:cNvPicPr>
              <a:picLocks noChangeAspect="1"/>
            </p:cNvPicPr>
            <p:nvPr/>
          </p:nvPicPr>
          <p:blipFill>
            <a:blip r:embed="rId8" cstate="print"/>
            <a:stretch>
              <a:fillRect/>
            </a:stretch>
          </p:blipFill>
          <p:spPr>
            <a:xfrm>
              <a:off x="5927314" y="5647723"/>
              <a:ext cx="347568" cy="650838"/>
            </a:xfrm>
            <a:prstGeom prst="rect">
              <a:avLst/>
            </a:prstGeom>
          </p:spPr>
        </p:pic>
        <p:pic>
          <p:nvPicPr>
            <p:cNvPr id="115" name="Picture 114"/>
            <p:cNvPicPr>
              <a:picLocks noChangeAspect="1"/>
            </p:cNvPicPr>
            <p:nvPr/>
          </p:nvPicPr>
          <p:blipFill>
            <a:blip r:embed="rId9" cstate="print"/>
            <a:stretch>
              <a:fillRect/>
            </a:stretch>
          </p:blipFill>
          <p:spPr>
            <a:xfrm>
              <a:off x="5787734" y="5205062"/>
              <a:ext cx="347568" cy="650838"/>
            </a:xfrm>
            <a:prstGeom prst="rect">
              <a:avLst/>
            </a:prstGeom>
          </p:spPr>
        </p:pic>
        <p:pic>
          <p:nvPicPr>
            <p:cNvPr id="116" name="Picture 115"/>
            <p:cNvPicPr>
              <a:picLocks noChangeAspect="1"/>
            </p:cNvPicPr>
            <p:nvPr/>
          </p:nvPicPr>
          <p:blipFill>
            <a:blip r:embed="rId10" cstate="print"/>
            <a:stretch>
              <a:fillRect/>
            </a:stretch>
          </p:blipFill>
          <p:spPr>
            <a:xfrm>
              <a:off x="5545360" y="5513636"/>
              <a:ext cx="351266" cy="644024"/>
            </a:xfrm>
            <a:prstGeom prst="rect">
              <a:avLst/>
            </a:prstGeom>
          </p:spPr>
        </p:pic>
        <p:pic>
          <p:nvPicPr>
            <p:cNvPr id="117" name="Picture 116"/>
            <p:cNvPicPr>
              <a:picLocks noChangeAspect="1"/>
            </p:cNvPicPr>
            <p:nvPr/>
          </p:nvPicPr>
          <p:blipFill>
            <a:blip r:embed="rId9" cstate="print"/>
            <a:stretch>
              <a:fillRect/>
            </a:stretch>
          </p:blipFill>
          <p:spPr>
            <a:xfrm>
              <a:off x="5422333" y="5662775"/>
              <a:ext cx="347568" cy="650838"/>
            </a:xfrm>
            <a:prstGeom prst="rect">
              <a:avLst/>
            </a:prstGeom>
          </p:spPr>
        </p:pic>
        <p:pic>
          <p:nvPicPr>
            <p:cNvPr id="119" name="Picture 118"/>
            <p:cNvPicPr>
              <a:picLocks noChangeAspect="1"/>
            </p:cNvPicPr>
            <p:nvPr/>
          </p:nvPicPr>
          <p:blipFill>
            <a:blip r:embed="rId6" cstate="print"/>
            <a:stretch>
              <a:fillRect/>
            </a:stretch>
          </p:blipFill>
          <p:spPr>
            <a:xfrm>
              <a:off x="5994233" y="5184809"/>
              <a:ext cx="282390" cy="650838"/>
            </a:xfrm>
            <a:prstGeom prst="rect">
              <a:avLst/>
            </a:prstGeom>
          </p:spPr>
        </p:pic>
        <p:pic>
          <p:nvPicPr>
            <p:cNvPr id="120" name="Picture 119"/>
            <p:cNvPicPr>
              <a:picLocks noChangeAspect="1"/>
            </p:cNvPicPr>
            <p:nvPr/>
          </p:nvPicPr>
          <p:blipFill>
            <a:blip r:embed="rId11" cstate="print"/>
            <a:stretch>
              <a:fillRect/>
            </a:stretch>
          </p:blipFill>
          <p:spPr>
            <a:xfrm>
              <a:off x="5159801" y="5676406"/>
              <a:ext cx="350976" cy="644024"/>
            </a:xfrm>
            <a:prstGeom prst="rect">
              <a:avLst/>
            </a:prstGeom>
          </p:spPr>
        </p:pic>
        <p:pic>
          <p:nvPicPr>
            <p:cNvPr id="121" name="Picture 120"/>
            <p:cNvPicPr>
              <a:picLocks noChangeAspect="1"/>
            </p:cNvPicPr>
            <p:nvPr/>
          </p:nvPicPr>
          <p:blipFill>
            <a:blip r:embed="rId9" cstate="print"/>
            <a:stretch>
              <a:fillRect/>
            </a:stretch>
          </p:blipFill>
          <p:spPr>
            <a:xfrm>
              <a:off x="6089658" y="5362426"/>
              <a:ext cx="347568" cy="650838"/>
            </a:xfrm>
            <a:prstGeom prst="rect">
              <a:avLst/>
            </a:prstGeom>
          </p:spPr>
        </p:pic>
      </p:grpSp>
      <p:grpSp>
        <p:nvGrpSpPr>
          <p:cNvPr id="11" name="Group 162"/>
          <p:cNvGrpSpPr/>
          <p:nvPr/>
        </p:nvGrpSpPr>
        <p:grpSpPr>
          <a:xfrm>
            <a:off x="856207" y="2904637"/>
            <a:ext cx="2040662" cy="2925953"/>
            <a:chOff x="1828800" y="3718465"/>
            <a:chExt cx="1567000" cy="2246804"/>
          </a:xfrm>
        </p:grpSpPr>
        <p:pic>
          <p:nvPicPr>
            <p:cNvPr id="136" name="Picture 135"/>
            <p:cNvPicPr>
              <a:picLocks noChangeAspect="1"/>
            </p:cNvPicPr>
            <p:nvPr/>
          </p:nvPicPr>
          <p:blipFill>
            <a:blip r:embed="rId12" cstate="print"/>
            <a:stretch>
              <a:fillRect/>
            </a:stretch>
          </p:blipFill>
          <p:spPr>
            <a:xfrm>
              <a:off x="2595762" y="3718465"/>
              <a:ext cx="342624" cy="590982"/>
            </a:xfrm>
            <a:prstGeom prst="rect">
              <a:avLst/>
            </a:prstGeom>
          </p:spPr>
        </p:pic>
        <p:pic>
          <p:nvPicPr>
            <p:cNvPr id="137" name="Picture 136"/>
            <p:cNvPicPr>
              <a:picLocks noChangeAspect="1"/>
            </p:cNvPicPr>
            <p:nvPr/>
          </p:nvPicPr>
          <p:blipFill>
            <a:blip r:embed="rId13" cstate="print"/>
            <a:stretch>
              <a:fillRect/>
            </a:stretch>
          </p:blipFill>
          <p:spPr>
            <a:xfrm>
              <a:off x="2788614" y="4092652"/>
              <a:ext cx="275443" cy="597235"/>
            </a:xfrm>
            <a:prstGeom prst="rect">
              <a:avLst/>
            </a:prstGeom>
          </p:spPr>
        </p:pic>
        <p:pic>
          <p:nvPicPr>
            <p:cNvPr id="138" name="Picture 137"/>
            <p:cNvPicPr>
              <a:picLocks noChangeAspect="1"/>
            </p:cNvPicPr>
            <p:nvPr/>
          </p:nvPicPr>
          <p:blipFill>
            <a:blip r:embed="rId14" cstate="print"/>
            <a:stretch>
              <a:fillRect/>
            </a:stretch>
          </p:blipFill>
          <p:spPr>
            <a:xfrm>
              <a:off x="2418558" y="4227639"/>
              <a:ext cx="256405" cy="600363"/>
            </a:xfrm>
            <a:prstGeom prst="rect">
              <a:avLst/>
            </a:prstGeom>
          </p:spPr>
        </p:pic>
        <p:pic>
          <p:nvPicPr>
            <p:cNvPr id="139" name="Picture 138"/>
            <p:cNvPicPr>
              <a:picLocks noChangeAspect="1"/>
            </p:cNvPicPr>
            <p:nvPr/>
          </p:nvPicPr>
          <p:blipFill>
            <a:blip r:embed="rId15" cstate="print"/>
            <a:stretch>
              <a:fillRect/>
            </a:stretch>
          </p:blipFill>
          <p:spPr>
            <a:xfrm>
              <a:off x="2170547" y="3932148"/>
              <a:ext cx="275443" cy="600363"/>
            </a:xfrm>
            <a:prstGeom prst="rect">
              <a:avLst/>
            </a:prstGeom>
          </p:spPr>
        </p:pic>
        <p:pic>
          <p:nvPicPr>
            <p:cNvPr id="140" name="Picture 139"/>
            <p:cNvPicPr>
              <a:picLocks noChangeAspect="1"/>
            </p:cNvPicPr>
            <p:nvPr/>
          </p:nvPicPr>
          <p:blipFill>
            <a:blip r:embed="rId12" cstate="print"/>
            <a:stretch>
              <a:fillRect/>
            </a:stretch>
          </p:blipFill>
          <p:spPr>
            <a:xfrm>
              <a:off x="2617303" y="4237019"/>
              <a:ext cx="342624" cy="590982"/>
            </a:xfrm>
            <a:prstGeom prst="rect">
              <a:avLst/>
            </a:prstGeom>
          </p:spPr>
        </p:pic>
        <p:pic>
          <p:nvPicPr>
            <p:cNvPr id="141" name="Picture 140"/>
            <p:cNvPicPr>
              <a:picLocks noChangeAspect="1"/>
            </p:cNvPicPr>
            <p:nvPr/>
          </p:nvPicPr>
          <p:blipFill>
            <a:blip r:embed="rId14" cstate="print"/>
            <a:stretch>
              <a:fillRect/>
            </a:stretch>
          </p:blipFill>
          <p:spPr>
            <a:xfrm>
              <a:off x="1828800" y="3869588"/>
              <a:ext cx="256405" cy="600363"/>
            </a:xfrm>
            <a:prstGeom prst="rect">
              <a:avLst/>
            </a:prstGeom>
          </p:spPr>
        </p:pic>
        <p:pic>
          <p:nvPicPr>
            <p:cNvPr id="142" name="Picture 141"/>
            <p:cNvPicPr>
              <a:picLocks noChangeAspect="1"/>
            </p:cNvPicPr>
            <p:nvPr/>
          </p:nvPicPr>
          <p:blipFill>
            <a:blip r:embed="rId16" cstate="print"/>
            <a:stretch>
              <a:fillRect/>
            </a:stretch>
          </p:blipFill>
          <p:spPr>
            <a:xfrm>
              <a:off x="2959927" y="4441184"/>
              <a:ext cx="342624" cy="597235"/>
            </a:xfrm>
            <a:prstGeom prst="rect">
              <a:avLst/>
            </a:prstGeom>
          </p:spPr>
        </p:pic>
        <p:pic>
          <p:nvPicPr>
            <p:cNvPr id="143" name="Picture 142"/>
            <p:cNvPicPr>
              <a:picLocks noChangeAspect="1"/>
            </p:cNvPicPr>
            <p:nvPr/>
          </p:nvPicPr>
          <p:blipFill>
            <a:blip r:embed="rId14" cstate="print"/>
            <a:stretch>
              <a:fillRect/>
            </a:stretch>
          </p:blipFill>
          <p:spPr>
            <a:xfrm>
              <a:off x="1904623" y="4642038"/>
              <a:ext cx="256405" cy="600363"/>
            </a:xfrm>
            <a:prstGeom prst="rect">
              <a:avLst/>
            </a:prstGeom>
          </p:spPr>
        </p:pic>
        <p:pic>
          <p:nvPicPr>
            <p:cNvPr id="146" name="Picture 145"/>
            <p:cNvPicPr>
              <a:picLocks noChangeAspect="1"/>
            </p:cNvPicPr>
            <p:nvPr/>
          </p:nvPicPr>
          <p:blipFill>
            <a:blip r:embed="rId4" cstate="print"/>
            <a:stretch>
              <a:fillRect/>
            </a:stretch>
          </p:blipFill>
          <p:spPr>
            <a:xfrm>
              <a:off x="2732401" y="4394396"/>
              <a:ext cx="279417" cy="644023"/>
            </a:xfrm>
            <a:prstGeom prst="rect">
              <a:avLst/>
            </a:prstGeom>
          </p:spPr>
        </p:pic>
        <p:pic>
          <p:nvPicPr>
            <p:cNvPr id="147" name="Picture 146"/>
            <p:cNvPicPr>
              <a:picLocks noChangeAspect="1"/>
            </p:cNvPicPr>
            <p:nvPr/>
          </p:nvPicPr>
          <p:blipFill>
            <a:blip r:embed="rId5" cstate="print"/>
            <a:stretch>
              <a:fillRect/>
            </a:stretch>
          </p:blipFill>
          <p:spPr>
            <a:xfrm>
              <a:off x="2942472" y="4865546"/>
              <a:ext cx="279417" cy="650838"/>
            </a:xfrm>
            <a:prstGeom prst="rect">
              <a:avLst/>
            </a:prstGeom>
          </p:spPr>
        </p:pic>
        <p:pic>
          <p:nvPicPr>
            <p:cNvPr id="148" name="Picture 147"/>
            <p:cNvPicPr>
              <a:picLocks noChangeAspect="1"/>
            </p:cNvPicPr>
            <p:nvPr/>
          </p:nvPicPr>
          <p:blipFill>
            <a:blip r:embed="rId6" cstate="print"/>
            <a:stretch>
              <a:fillRect/>
            </a:stretch>
          </p:blipFill>
          <p:spPr>
            <a:xfrm>
              <a:off x="2543287" y="4858731"/>
              <a:ext cx="282390" cy="650838"/>
            </a:xfrm>
            <a:prstGeom prst="rect">
              <a:avLst/>
            </a:prstGeom>
          </p:spPr>
        </p:pic>
        <p:pic>
          <p:nvPicPr>
            <p:cNvPr id="149" name="Picture 148"/>
            <p:cNvPicPr>
              <a:picLocks noChangeAspect="1"/>
            </p:cNvPicPr>
            <p:nvPr/>
          </p:nvPicPr>
          <p:blipFill>
            <a:blip r:embed="rId7" cstate="print"/>
            <a:stretch>
              <a:fillRect/>
            </a:stretch>
          </p:blipFill>
          <p:spPr>
            <a:xfrm>
              <a:off x="3116383" y="3957227"/>
              <a:ext cx="279417" cy="650838"/>
            </a:xfrm>
            <a:prstGeom prst="rect">
              <a:avLst/>
            </a:prstGeom>
          </p:spPr>
        </p:pic>
        <p:pic>
          <p:nvPicPr>
            <p:cNvPr id="150" name="Picture 149"/>
            <p:cNvPicPr>
              <a:picLocks noChangeAspect="1"/>
            </p:cNvPicPr>
            <p:nvPr/>
          </p:nvPicPr>
          <p:blipFill>
            <a:blip r:embed="rId8" cstate="print"/>
            <a:stretch>
              <a:fillRect/>
            </a:stretch>
          </p:blipFill>
          <p:spPr>
            <a:xfrm>
              <a:off x="2771918" y="4872362"/>
              <a:ext cx="347568" cy="650838"/>
            </a:xfrm>
            <a:prstGeom prst="rect">
              <a:avLst/>
            </a:prstGeom>
          </p:spPr>
        </p:pic>
        <p:pic>
          <p:nvPicPr>
            <p:cNvPr id="151" name="Picture 150"/>
            <p:cNvPicPr>
              <a:picLocks noChangeAspect="1"/>
            </p:cNvPicPr>
            <p:nvPr/>
          </p:nvPicPr>
          <p:blipFill>
            <a:blip r:embed="rId10" cstate="print"/>
            <a:stretch>
              <a:fillRect/>
            </a:stretch>
          </p:blipFill>
          <p:spPr>
            <a:xfrm>
              <a:off x="1994914" y="4267576"/>
              <a:ext cx="351266" cy="644023"/>
            </a:xfrm>
            <a:prstGeom prst="rect">
              <a:avLst/>
            </a:prstGeom>
          </p:spPr>
        </p:pic>
        <p:pic>
          <p:nvPicPr>
            <p:cNvPr id="152" name="Picture 151"/>
            <p:cNvPicPr>
              <a:picLocks noChangeAspect="1"/>
            </p:cNvPicPr>
            <p:nvPr/>
          </p:nvPicPr>
          <p:blipFill>
            <a:blip r:embed="rId9" cstate="print"/>
            <a:stretch>
              <a:fillRect/>
            </a:stretch>
          </p:blipFill>
          <p:spPr>
            <a:xfrm>
              <a:off x="2384530" y="4982246"/>
              <a:ext cx="347568" cy="650838"/>
            </a:xfrm>
            <a:prstGeom prst="rect">
              <a:avLst/>
            </a:prstGeom>
          </p:spPr>
        </p:pic>
        <p:pic>
          <p:nvPicPr>
            <p:cNvPr id="154" name="Picture 153"/>
            <p:cNvPicPr>
              <a:picLocks noChangeAspect="1"/>
            </p:cNvPicPr>
            <p:nvPr/>
          </p:nvPicPr>
          <p:blipFill>
            <a:blip r:embed="rId6" cstate="print"/>
            <a:stretch>
              <a:fillRect/>
            </a:stretch>
          </p:blipFill>
          <p:spPr>
            <a:xfrm>
              <a:off x="2295599" y="3942157"/>
              <a:ext cx="282390" cy="650838"/>
            </a:xfrm>
            <a:prstGeom prst="rect">
              <a:avLst/>
            </a:prstGeom>
          </p:spPr>
        </p:pic>
        <p:pic>
          <p:nvPicPr>
            <p:cNvPr id="155" name="Picture 154"/>
            <p:cNvPicPr>
              <a:picLocks noChangeAspect="1"/>
            </p:cNvPicPr>
            <p:nvPr/>
          </p:nvPicPr>
          <p:blipFill>
            <a:blip r:embed="rId11" cstate="print"/>
            <a:stretch>
              <a:fillRect/>
            </a:stretch>
          </p:blipFill>
          <p:spPr>
            <a:xfrm>
              <a:off x="2094869" y="4865546"/>
              <a:ext cx="350976" cy="644023"/>
            </a:xfrm>
            <a:prstGeom prst="rect">
              <a:avLst/>
            </a:prstGeom>
          </p:spPr>
        </p:pic>
        <p:pic>
          <p:nvPicPr>
            <p:cNvPr id="156" name="Picture 155"/>
            <p:cNvPicPr>
              <a:picLocks noChangeAspect="1"/>
            </p:cNvPicPr>
            <p:nvPr/>
          </p:nvPicPr>
          <p:blipFill>
            <a:blip r:embed="rId9" cstate="print"/>
            <a:stretch>
              <a:fillRect/>
            </a:stretch>
          </p:blipFill>
          <p:spPr>
            <a:xfrm>
              <a:off x="2274804" y="4642038"/>
              <a:ext cx="347568" cy="650838"/>
            </a:xfrm>
            <a:prstGeom prst="rect">
              <a:avLst/>
            </a:prstGeom>
          </p:spPr>
        </p:pic>
        <p:pic>
          <p:nvPicPr>
            <p:cNvPr id="157" name="Picture 156"/>
            <p:cNvPicPr>
              <a:picLocks noChangeAspect="1"/>
            </p:cNvPicPr>
            <p:nvPr/>
          </p:nvPicPr>
          <p:blipFill>
            <a:blip r:embed="rId16" cstate="print"/>
            <a:stretch>
              <a:fillRect/>
            </a:stretch>
          </p:blipFill>
          <p:spPr>
            <a:xfrm>
              <a:off x="2872110" y="5133878"/>
              <a:ext cx="342624" cy="597235"/>
            </a:xfrm>
            <a:prstGeom prst="rect">
              <a:avLst/>
            </a:prstGeom>
          </p:spPr>
        </p:pic>
        <p:pic>
          <p:nvPicPr>
            <p:cNvPr id="158" name="Picture 157"/>
            <p:cNvPicPr>
              <a:picLocks noChangeAspect="1"/>
            </p:cNvPicPr>
            <p:nvPr/>
          </p:nvPicPr>
          <p:blipFill>
            <a:blip r:embed="rId16" cstate="print"/>
            <a:stretch>
              <a:fillRect/>
            </a:stretch>
          </p:blipFill>
          <p:spPr>
            <a:xfrm>
              <a:off x="1970304" y="5195273"/>
              <a:ext cx="342624" cy="597235"/>
            </a:xfrm>
            <a:prstGeom prst="rect">
              <a:avLst/>
            </a:prstGeom>
          </p:spPr>
        </p:pic>
        <p:pic>
          <p:nvPicPr>
            <p:cNvPr id="159" name="Picture 158"/>
            <p:cNvPicPr>
              <a:picLocks noChangeAspect="1"/>
            </p:cNvPicPr>
            <p:nvPr/>
          </p:nvPicPr>
          <p:blipFill>
            <a:blip r:embed="rId17" cstate="print"/>
            <a:stretch>
              <a:fillRect/>
            </a:stretch>
          </p:blipFill>
          <p:spPr>
            <a:xfrm>
              <a:off x="2667453" y="5211098"/>
              <a:ext cx="342624" cy="597235"/>
            </a:xfrm>
            <a:prstGeom prst="rect">
              <a:avLst/>
            </a:prstGeom>
          </p:spPr>
        </p:pic>
        <p:pic>
          <p:nvPicPr>
            <p:cNvPr id="160" name="Picture 159"/>
            <p:cNvPicPr>
              <a:picLocks noChangeAspect="1"/>
            </p:cNvPicPr>
            <p:nvPr/>
          </p:nvPicPr>
          <p:blipFill>
            <a:blip r:embed="rId18" cstate="print"/>
            <a:stretch>
              <a:fillRect/>
            </a:stretch>
          </p:blipFill>
          <p:spPr>
            <a:xfrm>
              <a:off x="2494066" y="5368034"/>
              <a:ext cx="342624" cy="597235"/>
            </a:xfrm>
            <a:prstGeom prst="rect">
              <a:avLst/>
            </a:prstGeom>
          </p:spPr>
        </p:pic>
        <p:pic>
          <p:nvPicPr>
            <p:cNvPr id="161" name="Picture 160"/>
            <p:cNvPicPr>
              <a:picLocks noChangeAspect="1"/>
            </p:cNvPicPr>
            <p:nvPr/>
          </p:nvPicPr>
          <p:blipFill>
            <a:blip r:embed="rId9" cstate="print"/>
            <a:stretch>
              <a:fillRect/>
            </a:stretch>
          </p:blipFill>
          <p:spPr>
            <a:xfrm>
              <a:off x="2767202" y="4608065"/>
              <a:ext cx="347568" cy="650838"/>
            </a:xfrm>
            <a:prstGeom prst="rect">
              <a:avLst/>
            </a:prstGeom>
          </p:spPr>
        </p:pic>
      </p:grpSp>
      <p:grpSp>
        <p:nvGrpSpPr>
          <p:cNvPr id="12" name="Group 163"/>
          <p:cNvGrpSpPr/>
          <p:nvPr/>
        </p:nvGrpSpPr>
        <p:grpSpPr>
          <a:xfrm>
            <a:off x="5193894" y="2470648"/>
            <a:ext cx="1424367" cy="1752314"/>
            <a:chOff x="5159657" y="3385210"/>
            <a:chExt cx="1093754" cy="1345581"/>
          </a:xfrm>
        </p:grpSpPr>
        <p:pic>
          <p:nvPicPr>
            <p:cNvPr id="123" name="Picture 122"/>
            <p:cNvPicPr>
              <a:picLocks noChangeAspect="1"/>
            </p:cNvPicPr>
            <p:nvPr/>
          </p:nvPicPr>
          <p:blipFill>
            <a:blip r:embed="rId12" cstate="print"/>
            <a:stretch>
              <a:fillRect/>
            </a:stretch>
          </p:blipFill>
          <p:spPr>
            <a:xfrm>
              <a:off x="5464031" y="3385210"/>
              <a:ext cx="342624" cy="590982"/>
            </a:xfrm>
            <a:prstGeom prst="rect">
              <a:avLst/>
            </a:prstGeom>
          </p:spPr>
        </p:pic>
        <p:pic>
          <p:nvPicPr>
            <p:cNvPr id="125" name="Picture 124"/>
            <p:cNvPicPr>
              <a:picLocks noChangeAspect="1"/>
            </p:cNvPicPr>
            <p:nvPr/>
          </p:nvPicPr>
          <p:blipFill>
            <a:blip r:embed="rId13" cstate="print"/>
            <a:stretch>
              <a:fillRect/>
            </a:stretch>
          </p:blipFill>
          <p:spPr>
            <a:xfrm>
              <a:off x="5977968" y="3838078"/>
              <a:ext cx="275443" cy="597235"/>
            </a:xfrm>
            <a:prstGeom prst="rect">
              <a:avLst/>
            </a:prstGeom>
          </p:spPr>
        </p:pic>
        <p:pic>
          <p:nvPicPr>
            <p:cNvPr id="126" name="Picture 125"/>
            <p:cNvPicPr>
              <a:picLocks noChangeAspect="1"/>
            </p:cNvPicPr>
            <p:nvPr/>
          </p:nvPicPr>
          <p:blipFill>
            <a:blip r:embed="rId19" cstate="print"/>
            <a:stretch>
              <a:fillRect/>
            </a:stretch>
          </p:blipFill>
          <p:spPr>
            <a:xfrm>
              <a:off x="5922627" y="3542586"/>
              <a:ext cx="318942" cy="597235"/>
            </a:xfrm>
            <a:prstGeom prst="rect">
              <a:avLst/>
            </a:prstGeom>
          </p:spPr>
        </p:pic>
        <p:pic>
          <p:nvPicPr>
            <p:cNvPr id="128" name="Picture 127"/>
            <p:cNvPicPr>
              <a:picLocks noChangeAspect="1"/>
            </p:cNvPicPr>
            <p:nvPr/>
          </p:nvPicPr>
          <p:blipFill>
            <a:blip r:embed="rId15" cstate="print"/>
            <a:stretch>
              <a:fillRect/>
            </a:stretch>
          </p:blipFill>
          <p:spPr>
            <a:xfrm>
              <a:off x="5359900" y="3677574"/>
              <a:ext cx="275443" cy="600363"/>
            </a:xfrm>
            <a:prstGeom prst="rect">
              <a:avLst/>
            </a:prstGeom>
          </p:spPr>
        </p:pic>
        <p:pic>
          <p:nvPicPr>
            <p:cNvPr id="129" name="Picture 128"/>
            <p:cNvPicPr>
              <a:picLocks noChangeAspect="1"/>
            </p:cNvPicPr>
            <p:nvPr/>
          </p:nvPicPr>
          <p:blipFill>
            <a:blip r:embed="rId16" cstate="print"/>
            <a:stretch>
              <a:fillRect/>
            </a:stretch>
          </p:blipFill>
          <p:spPr>
            <a:xfrm>
              <a:off x="5702524" y="3468085"/>
              <a:ext cx="342624" cy="597235"/>
            </a:xfrm>
            <a:prstGeom prst="rect">
              <a:avLst/>
            </a:prstGeom>
          </p:spPr>
        </p:pic>
        <p:pic>
          <p:nvPicPr>
            <p:cNvPr id="130" name="Picture 129"/>
            <p:cNvPicPr>
              <a:picLocks noChangeAspect="1"/>
            </p:cNvPicPr>
            <p:nvPr/>
          </p:nvPicPr>
          <p:blipFill>
            <a:blip r:embed="rId16" cstate="print"/>
            <a:stretch>
              <a:fillRect/>
            </a:stretch>
          </p:blipFill>
          <p:spPr>
            <a:xfrm>
              <a:off x="5359900" y="3841204"/>
              <a:ext cx="342624" cy="597235"/>
            </a:xfrm>
            <a:prstGeom prst="rect">
              <a:avLst/>
            </a:prstGeom>
          </p:spPr>
        </p:pic>
        <p:pic>
          <p:nvPicPr>
            <p:cNvPr id="131" name="Picture 130"/>
            <p:cNvPicPr>
              <a:picLocks noChangeAspect="1"/>
            </p:cNvPicPr>
            <p:nvPr/>
          </p:nvPicPr>
          <p:blipFill>
            <a:blip r:embed="rId12" cstate="print"/>
            <a:stretch>
              <a:fillRect/>
            </a:stretch>
          </p:blipFill>
          <p:spPr>
            <a:xfrm>
              <a:off x="5806656" y="3982445"/>
              <a:ext cx="342624" cy="590982"/>
            </a:xfrm>
            <a:prstGeom prst="rect">
              <a:avLst/>
            </a:prstGeom>
          </p:spPr>
        </p:pic>
        <p:pic>
          <p:nvPicPr>
            <p:cNvPr id="132" name="Picture 131"/>
            <p:cNvPicPr>
              <a:picLocks noChangeAspect="1"/>
            </p:cNvPicPr>
            <p:nvPr/>
          </p:nvPicPr>
          <p:blipFill>
            <a:blip r:embed="rId14" cstate="print"/>
            <a:stretch>
              <a:fillRect/>
            </a:stretch>
          </p:blipFill>
          <p:spPr>
            <a:xfrm>
              <a:off x="5265288" y="3464958"/>
              <a:ext cx="256405" cy="600363"/>
            </a:xfrm>
            <a:prstGeom prst="rect">
              <a:avLst/>
            </a:prstGeom>
          </p:spPr>
        </p:pic>
        <p:pic>
          <p:nvPicPr>
            <p:cNvPr id="133" name="Picture 132"/>
            <p:cNvPicPr>
              <a:picLocks noChangeAspect="1"/>
            </p:cNvPicPr>
            <p:nvPr/>
          </p:nvPicPr>
          <p:blipFill>
            <a:blip r:embed="rId16" cstate="print"/>
            <a:stretch>
              <a:fillRect/>
            </a:stretch>
          </p:blipFill>
          <p:spPr>
            <a:xfrm>
              <a:off x="5159657" y="3874614"/>
              <a:ext cx="342624" cy="597235"/>
            </a:xfrm>
            <a:prstGeom prst="rect">
              <a:avLst/>
            </a:prstGeom>
          </p:spPr>
        </p:pic>
        <p:pic>
          <p:nvPicPr>
            <p:cNvPr id="134" name="Picture 133"/>
            <p:cNvPicPr>
              <a:picLocks noChangeAspect="1"/>
            </p:cNvPicPr>
            <p:nvPr/>
          </p:nvPicPr>
          <p:blipFill>
            <a:blip r:embed="rId14" cstate="print"/>
            <a:stretch>
              <a:fillRect/>
            </a:stretch>
          </p:blipFill>
          <p:spPr>
            <a:xfrm>
              <a:off x="5362067" y="4130428"/>
              <a:ext cx="256405" cy="600363"/>
            </a:xfrm>
            <a:prstGeom prst="rect">
              <a:avLst/>
            </a:prstGeom>
          </p:spPr>
        </p:pic>
        <p:pic>
          <p:nvPicPr>
            <p:cNvPr id="124" name="Picture 123"/>
            <p:cNvPicPr>
              <a:picLocks noChangeAspect="1"/>
            </p:cNvPicPr>
            <p:nvPr/>
          </p:nvPicPr>
          <p:blipFill>
            <a:blip r:embed="rId20" cstate="print"/>
            <a:stretch>
              <a:fillRect/>
            </a:stretch>
          </p:blipFill>
          <p:spPr>
            <a:xfrm>
              <a:off x="5543053" y="3700918"/>
              <a:ext cx="318942" cy="597235"/>
            </a:xfrm>
            <a:prstGeom prst="rect">
              <a:avLst/>
            </a:prstGeom>
          </p:spPr>
        </p:pic>
        <p:pic>
          <p:nvPicPr>
            <p:cNvPr id="127" name="Picture 126"/>
            <p:cNvPicPr>
              <a:picLocks noChangeAspect="1"/>
            </p:cNvPicPr>
            <p:nvPr/>
          </p:nvPicPr>
          <p:blipFill>
            <a:blip r:embed="rId14" cstate="print"/>
            <a:stretch>
              <a:fillRect/>
            </a:stretch>
          </p:blipFill>
          <p:spPr>
            <a:xfrm>
              <a:off x="5607912" y="3973064"/>
              <a:ext cx="256405" cy="600363"/>
            </a:xfrm>
            <a:prstGeom prst="rect">
              <a:avLst/>
            </a:prstGeom>
          </p:spPr>
        </p:pic>
      </p:grpSp>
      <p:sp>
        <p:nvSpPr>
          <p:cNvPr id="167" name="Slide Number Placeholder 166"/>
          <p:cNvSpPr>
            <a:spLocks noGrp="1"/>
          </p:cNvSpPr>
          <p:nvPr>
            <p:ph type="sldNum" sz="quarter" idx="12"/>
          </p:nvPr>
        </p:nvSpPr>
        <p:spPr/>
        <p:txBody>
          <a:bodyPr/>
          <a:lstStyle/>
          <a:p>
            <a:fld id="{BA3FD5ED-4844-8443-AF17-C10B491EE604}" type="slidenum">
              <a:rPr lang="en-US" smtClean="0">
                <a:solidFill>
                  <a:prstClr val="black">
                    <a:tint val="75000"/>
                  </a:prstClr>
                </a:solidFill>
              </a:rPr>
              <a:pPr/>
              <a:t>15</a:t>
            </a:fld>
            <a:endParaRPr lang="en-US">
              <a:solidFill>
                <a:prstClr val="black">
                  <a:tint val="75000"/>
                </a:prstClr>
              </a:solidFill>
            </a:endParaRPr>
          </a:p>
        </p:txBody>
      </p:sp>
      <p:sp>
        <p:nvSpPr>
          <p:cNvPr id="75" name="Rectangle 74"/>
          <p:cNvSpPr/>
          <p:nvPr/>
        </p:nvSpPr>
        <p:spPr>
          <a:xfrm>
            <a:off x="6858000" y="2438400"/>
            <a:ext cx="947821" cy="646331"/>
          </a:xfrm>
          <a:prstGeom prst="rect">
            <a:avLst/>
          </a:prstGeom>
        </p:spPr>
        <p:txBody>
          <a:bodyPr wrap="none">
            <a:spAutoFit/>
          </a:bodyPr>
          <a:lstStyle/>
          <a:p>
            <a:pPr algn="ctr" defTabSz="457200"/>
            <a:r>
              <a:rPr lang="en-US" b="1" dirty="0" smtClean="0">
                <a:solidFill>
                  <a:srgbClr val="404040"/>
                </a:solidFill>
                <a:latin typeface="Arial"/>
                <a:cs typeface="Arial"/>
              </a:rPr>
              <a:t>TREAT</a:t>
            </a:r>
          </a:p>
          <a:p>
            <a:pPr algn="ctr" defTabSz="457200"/>
            <a:r>
              <a:rPr lang="en-US" b="1" dirty="0" smtClean="0">
                <a:solidFill>
                  <a:srgbClr val="404040"/>
                </a:solidFill>
                <a:latin typeface="Arial"/>
                <a:cs typeface="Arial"/>
              </a:rPr>
              <a:t>(A=1)</a:t>
            </a:r>
            <a:endParaRPr lang="en-US" dirty="0">
              <a:solidFill>
                <a:srgbClr val="404040"/>
              </a:solidFill>
            </a:endParaRPr>
          </a:p>
        </p:txBody>
      </p:sp>
      <p:sp>
        <p:nvSpPr>
          <p:cNvPr id="77" name="Rectangle 76"/>
          <p:cNvSpPr/>
          <p:nvPr/>
        </p:nvSpPr>
        <p:spPr>
          <a:xfrm>
            <a:off x="6553200" y="4419600"/>
            <a:ext cx="1730086" cy="646331"/>
          </a:xfrm>
          <a:prstGeom prst="rect">
            <a:avLst/>
          </a:prstGeom>
        </p:spPr>
        <p:txBody>
          <a:bodyPr wrap="none">
            <a:spAutoFit/>
          </a:bodyPr>
          <a:lstStyle/>
          <a:p>
            <a:pPr algn="ctr" defTabSz="457200"/>
            <a:r>
              <a:rPr lang="en-US" b="1" dirty="0" smtClean="0">
                <a:solidFill>
                  <a:srgbClr val="404040"/>
                </a:solidFill>
                <a:latin typeface="Arial"/>
                <a:cs typeface="Arial"/>
              </a:rPr>
              <a:t>DON’T TREAT</a:t>
            </a:r>
          </a:p>
          <a:p>
            <a:pPr algn="ctr" defTabSz="457200"/>
            <a:r>
              <a:rPr lang="en-US" b="1" dirty="0" smtClean="0">
                <a:solidFill>
                  <a:srgbClr val="404040"/>
                </a:solidFill>
                <a:latin typeface="Arial"/>
                <a:cs typeface="Arial"/>
              </a:rPr>
              <a:t>(A=0)</a:t>
            </a:r>
            <a:endParaRPr lang="en-US" dirty="0">
              <a:solidFill>
                <a:srgbClr val="404040"/>
              </a:solidFill>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sp>
        <p:nvSpPr>
          <p:cNvPr id="2" name="Title 1"/>
          <p:cNvSpPr>
            <a:spLocks noGrp="1"/>
          </p:cNvSpPr>
          <p:nvPr>
            <p:ph type="title"/>
          </p:nvPr>
        </p:nvSpPr>
        <p:spPr>
          <a:xfrm>
            <a:off x="457200" y="304800"/>
            <a:ext cx="8229600" cy="1143000"/>
          </a:xfrm>
        </p:spPr>
        <p:txBody>
          <a:bodyPr>
            <a:normAutofit fontScale="90000"/>
          </a:bodyPr>
          <a:lstStyle/>
          <a:p>
            <a:pPr algn="l">
              <a:defRPr/>
            </a:pPr>
            <a:r>
              <a:rPr lang="en-US" sz="4000" spc="-150" dirty="0" smtClean="0"/>
              <a:t>Potential Outcomes And The Full Data</a:t>
            </a:r>
            <a:r>
              <a:rPr lang="en-US" sz="4000" spc="-150" dirty="0" smtClean="0">
                <a:solidFill>
                  <a:srgbClr val="E11932"/>
                </a:solidFill>
              </a:rPr>
              <a:t>:</a:t>
            </a:r>
            <a:endParaRPr lang="en-US" sz="4000" spc="-150" dirty="0">
              <a:solidFill>
                <a:srgbClr val="E11932"/>
              </a:solidFill>
            </a:endParaRPr>
          </a:p>
        </p:txBody>
      </p:sp>
      <p:sp>
        <p:nvSpPr>
          <p:cNvPr id="50" name="Slide Number Placeholder 49"/>
          <p:cNvSpPr>
            <a:spLocks noGrp="1"/>
          </p:cNvSpPr>
          <p:nvPr>
            <p:ph type="sldNum" sz="quarter" idx="12"/>
          </p:nvPr>
        </p:nvSpPr>
        <p:spPr/>
        <p:txBody>
          <a:bodyPr/>
          <a:lstStyle/>
          <a:p>
            <a:fld id="{BA3FD5ED-4844-8443-AF17-C10B491EE604}" type="slidenum">
              <a:rPr lang="en-US" smtClean="0"/>
              <a:pPr/>
              <a:t>16</a:t>
            </a:fld>
            <a:endParaRPr lang="en-US"/>
          </a:p>
        </p:txBody>
      </p:sp>
      <p:sp>
        <p:nvSpPr>
          <p:cNvPr id="55" name="Content Placeholder 2"/>
          <p:cNvSpPr>
            <a:spLocks noGrp="1"/>
          </p:cNvSpPr>
          <p:nvPr>
            <p:ph idx="1"/>
          </p:nvPr>
        </p:nvSpPr>
        <p:spPr>
          <a:xfrm>
            <a:off x="1676400" y="1752600"/>
            <a:ext cx="7086600" cy="3657600"/>
          </a:xfrm>
        </p:spPr>
        <p:txBody>
          <a:bodyPr>
            <a:normAutofit/>
          </a:bodyPr>
          <a:lstStyle/>
          <a:p>
            <a:pPr marL="514350" indent="-514350">
              <a:buNone/>
            </a:pPr>
            <a:r>
              <a:rPr lang="en-US" dirty="0" smtClean="0">
                <a:solidFill>
                  <a:srgbClr val="404040"/>
                </a:solidFill>
                <a:latin typeface="Arial"/>
              </a:rPr>
              <a:t>X = (W,A,Y*(1),Y*(0)) </a:t>
            </a:r>
            <a:endParaRPr lang="en-US" baseline="-25000" dirty="0" smtClean="0">
              <a:solidFill>
                <a:srgbClr val="404040"/>
              </a:solidFill>
              <a:latin typeface="Arial"/>
            </a:endParaRPr>
          </a:p>
          <a:p>
            <a:pPr marL="514350" indent="-514350">
              <a:buNone/>
            </a:pPr>
            <a:r>
              <a:rPr lang="en-US" dirty="0" smtClean="0">
                <a:solidFill>
                  <a:srgbClr val="404040"/>
                </a:solidFill>
                <a:latin typeface="Arial"/>
              </a:rPr>
              <a:t>W – Baseline Variables</a:t>
            </a:r>
          </a:p>
          <a:p>
            <a:pPr marL="514350" indent="-514350">
              <a:buNone/>
            </a:pPr>
            <a:r>
              <a:rPr lang="en-US" dirty="0" smtClean="0">
                <a:solidFill>
                  <a:srgbClr val="404040"/>
                </a:solidFill>
                <a:latin typeface="Arial"/>
              </a:rPr>
              <a:t>A – Binary Treatment </a:t>
            </a:r>
          </a:p>
          <a:p>
            <a:pPr marL="514350" indent="-514350">
              <a:buNone/>
            </a:pPr>
            <a:r>
              <a:rPr lang="en-US" dirty="0" smtClean="0">
                <a:solidFill>
                  <a:srgbClr val="404040"/>
                </a:solidFill>
                <a:latin typeface="Arial"/>
              </a:rPr>
              <a:t>Y*(1) – Binary Outcome If Treated</a:t>
            </a:r>
          </a:p>
          <a:p>
            <a:pPr marL="514350" indent="-514350">
              <a:buNone/>
            </a:pPr>
            <a:r>
              <a:rPr lang="en-US" dirty="0" smtClean="0">
                <a:solidFill>
                  <a:srgbClr val="404040"/>
                </a:solidFill>
                <a:latin typeface="Arial"/>
              </a:rPr>
              <a:t>Y*(0) – Binary Outcome If Untreated</a:t>
            </a:r>
          </a:p>
          <a:p>
            <a:pPr marL="514350" indent="-514350">
              <a:buNone/>
            </a:pPr>
            <a:endParaRPr lang="en-US" dirty="0" smtClean="0">
              <a:solidFill>
                <a:srgbClr val="404040"/>
              </a:solidFill>
              <a:latin typeface="Arial"/>
            </a:endParaRPr>
          </a:p>
        </p:txBody>
      </p:sp>
      <p:sp>
        <p:nvSpPr>
          <p:cNvPr id="60" name="Content Placeholder 2"/>
          <p:cNvSpPr txBox="1">
            <a:spLocks/>
          </p:cNvSpPr>
          <p:nvPr/>
        </p:nvSpPr>
        <p:spPr>
          <a:xfrm>
            <a:off x="457200" y="5257800"/>
            <a:ext cx="8458200" cy="1676400"/>
          </a:xfrm>
          <a:prstGeom prst="rect">
            <a:avLst/>
          </a:prstGeom>
        </p:spPr>
        <p:txBody>
          <a:bodyPr vert="horz" lIns="91440" tIns="45720" rIns="91440" bIns="45720" rtlCol="0">
            <a:normAutofit/>
          </a:bodyPr>
          <a:lstStyle/>
          <a:p>
            <a:pPr marL="0" marR="0" lvl="0" indent="0" algn="l" defTabSz="457200" rtl="0" eaLnBrk="1" fontAlgn="auto" latinLnBrk="0" hangingPunct="1">
              <a:lnSpc>
                <a:spcPts val="2540"/>
              </a:lnSpc>
              <a:spcBef>
                <a:spcPct val="20000"/>
              </a:spcBef>
              <a:spcAft>
                <a:spcPts val="0"/>
              </a:spcAft>
              <a:buClrTx/>
              <a:buSzTx/>
              <a:buFont typeface="Arial"/>
              <a:buNone/>
              <a:tabLst/>
              <a:defRPr/>
            </a:pPr>
            <a:r>
              <a:rPr kumimoji="0" lang="en-US" sz="3200" b="0" i="0" u="none" strike="noStrike" kern="1200" cap="none" spc="-150" normalizeH="0" baseline="0" noProof="0" dirty="0" smtClean="0">
                <a:ln>
                  <a:noFill/>
                </a:ln>
                <a:solidFill>
                  <a:srgbClr val="404040"/>
                </a:solidFill>
                <a:effectLst/>
                <a:uLnTx/>
                <a:uFillTx/>
                <a:latin typeface="Arial Black"/>
                <a:ea typeface="+mn-ea"/>
                <a:cs typeface="Arial Black"/>
              </a:rPr>
              <a:t>If we</a:t>
            </a:r>
            <a:r>
              <a:rPr kumimoji="0" lang="en-US" sz="3200" b="0" i="0" u="none" strike="noStrike" kern="1200" cap="none" spc="-150" normalizeH="0" noProof="0" dirty="0" smtClean="0">
                <a:ln>
                  <a:noFill/>
                </a:ln>
                <a:solidFill>
                  <a:srgbClr val="404040"/>
                </a:solidFill>
                <a:effectLst/>
                <a:uLnTx/>
                <a:uFillTx/>
                <a:latin typeface="Arial Black"/>
                <a:ea typeface="+mn-ea"/>
                <a:cs typeface="Arial Black"/>
              </a:rPr>
              <a:t> </a:t>
            </a:r>
            <a:r>
              <a:rPr lang="en-US" sz="3200" spc="-150" dirty="0" smtClean="0">
                <a:solidFill>
                  <a:srgbClr val="404040"/>
                </a:solidFill>
                <a:latin typeface="Arial Black"/>
                <a:cs typeface="Arial Black"/>
              </a:rPr>
              <a:t>observed this full data structure how would we measure the effect of A on Y?</a:t>
            </a:r>
            <a:endParaRPr kumimoji="0" lang="en-US" sz="3200" b="0" i="0" u="none" strike="noStrike" kern="1200" cap="none" spc="0" normalizeH="0" baseline="0" noProof="0" dirty="0" smtClean="0">
              <a:ln>
                <a:noFill/>
              </a:ln>
              <a:solidFill>
                <a:srgbClr val="404040"/>
              </a:solidFill>
              <a:effectLst/>
              <a:uLnTx/>
              <a:uFillTx/>
              <a:latin typeface="Arial Black"/>
              <a:ea typeface="+mn-ea"/>
              <a:cs typeface="Arial Black"/>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sp>
        <p:nvSpPr>
          <p:cNvPr id="2" name="Title 1"/>
          <p:cNvSpPr>
            <a:spLocks noGrp="1"/>
          </p:cNvSpPr>
          <p:nvPr>
            <p:ph type="title"/>
          </p:nvPr>
        </p:nvSpPr>
        <p:spPr>
          <a:xfrm>
            <a:off x="457200" y="304800"/>
            <a:ext cx="8229600" cy="1143000"/>
          </a:xfrm>
        </p:spPr>
        <p:txBody>
          <a:bodyPr>
            <a:normAutofit fontScale="90000"/>
          </a:bodyPr>
          <a:lstStyle/>
          <a:p>
            <a:pPr algn="l">
              <a:defRPr/>
            </a:pPr>
            <a:r>
              <a:rPr lang="en-US" sz="4000" spc="-150" dirty="0" smtClean="0"/>
              <a:t>Potential Outcomes And The Full Data</a:t>
            </a:r>
            <a:r>
              <a:rPr lang="en-US" sz="4000" spc="-150" dirty="0" smtClean="0">
                <a:solidFill>
                  <a:srgbClr val="E11932"/>
                </a:solidFill>
              </a:rPr>
              <a:t>:</a:t>
            </a:r>
            <a:endParaRPr lang="en-US" sz="4000" spc="-150" dirty="0">
              <a:solidFill>
                <a:srgbClr val="E11932"/>
              </a:solidFill>
            </a:endParaRPr>
          </a:p>
        </p:txBody>
      </p:sp>
      <p:sp>
        <p:nvSpPr>
          <p:cNvPr id="50" name="Slide Number Placeholder 49"/>
          <p:cNvSpPr>
            <a:spLocks noGrp="1"/>
          </p:cNvSpPr>
          <p:nvPr>
            <p:ph type="sldNum" sz="quarter" idx="12"/>
          </p:nvPr>
        </p:nvSpPr>
        <p:spPr/>
        <p:txBody>
          <a:bodyPr/>
          <a:lstStyle/>
          <a:p>
            <a:fld id="{BA3FD5ED-4844-8443-AF17-C10B491EE604}" type="slidenum">
              <a:rPr lang="en-US" smtClean="0"/>
              <a:pPr/>
              <a:t>17</a:t>
            </a:fld>
            <a:endParaRPr lang="en-US"/>
          </a:p>
        </p:txBody>
      </p:sp>
      <p:sp>
        <p:nvSpPr>
          <p:cNvPr id="55" name="Content Placeholder 2"/>
          <p:cNvSpPr>
            <a:spLocks noGrp="1"/>
          </p:cNvSpPr>
          <p:nvPr>
            <p:ph idx="1"/>
          </p:nvPr>
        </p:nvSpPr>
        <p:spPr>
          <a:xfrm>
            <a:off x="2057400" y="5334000"/>
            <a:ext cx="5334000" cy="609600"/>
          </a:xfrm>
        </p:spPr>
        <p:txBody>
          <a:bodyPr>
            <a:noAutofit/>
          </a:bodyPr>
          <a:lstStyle/>
          <a:p>
            <a:pPr marL="514350" indent="-514350">
              <a:buNone/>
            </a:pPr>
            <a:r>
              <a:rPr lang="en-US" sz="4400" dirty="0" smtClean="0">
                <a:solidFill>
                  <a:srgbClr val="404040"/>
                </a:solidFill>
                <a:latin typeface="Arial"/>
              </a:rPr>
              <a:t>E[Y*(1)] – E[Y*(0)]</a:t>
            </a:r>
          </a:p>
        </p:txBody>
      </p:sp>
      <p:sp>
        <p:nvSpPr>
          <p:cNvPr id="7" name="Content Placeholder 2"/>
          <p:cNvSpPr txBox="1">
            <a:spLocks/>
          </p:cNvSpPr>
          <p:nvPr/>
        </p:nvSpPr>
        <p:spPr>
          <a:xfrm>
            <a:off x="1828800" y="1905000"/>
            <a:ext cx="7086600" cy="3657600"/>
          </a:xfrm>
          <a:prstGeom prst="rect">
            <a:avLst/>
          </a:prstGeom>
        </p:spPr>
        <p:txBody>
          <a:bodyPr vert="horz" lIns="91440" tIns="45720" rIns="91440" bIns="45720" rtlCol="0">
            <a:normAutofit/>
          </a:bodyPr>
          <a:lstStyle/>
          <a:p>
            <a:pPr marL="514350" marR="0" lvl="0" indent="-51435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404040"/>
                </a:solidFill>
                <a:effectLst/>
                <a:uLnTx/>
                <a:uFillTx/>
                <a:latin typeface="Arial"/>
                <a:ea typeface="+mn-ea"/>
                <a:cs typeface="+mn-cs"/>
              </a:rPr>
              <a:t>X = (W,A,Y*(1),Y*(0)) </a:t>
            </a:r>
            <a:endParaRPr kumimoji="0" lang="en-US" sz="3200" b="0" i="0" u="none" strike="noStrike" kern="1200" cap="none" spc="0" normalizeH="0" baseline="-25000" noProof="0" dirty="0" smtClean="0">
              <a:ln>
                <a:noFill/>
              </a:ln>
              <a:solidFill>
                <a:srgbClr val="404040"/>
              </a:solidFill>
              <a:effectLst/>
              <a:uLnTx/>
              <a:uFillTx/>
              <a:latin typeface="Arial"/>
              <a:ea typeface="+mn-ea"/>
              <a:cs typeface="+mn-cs"/>
            </a:endParaRPr>
          </a:p>
          <a:p>
            <a:pPr marL="514350" marR="0" lvl="0" indent="-51435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404040"/>
                </a:solidFill>
                <a:effectLst/>
                <a:uLnTx/>
                <a:uFillTx/>
                <a:latin typeface="Arial"/>
                <a:ea typeface="+mn-ea"/>
                <a:cs typeface="+mn-cs"/>
              </a:rPr>
              <a:t>W – Baseline Variables</a:t>
            </a:r>
          </a:p>
          <a:p>
            <a:pPr marL="514350" marR="0" lvl="0" indent="-51435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404040"/>
                </a:solidFill>
                <a:effectLst/>
                <a:uLnTx/>
                <a:uFillTx/>
                <a:latin typeface="Arial"/>
                <a:ea typeface="+mn-ea"/>
                <a:cs typeface="+mn-cs"/>
              </a:rPr>
              <a:t>A – Binary Treatment </a:t>
            </a:r>
          </a:p>
          <a:p>
            <a:pPr marL="514350" marR="0" lvl="0" indent="-51435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404040"/>
                </a:solidFill>
                <a:effectLst/>
                <a:uLnTx/>
                <a:uFillTx/>
                <a:latin typeface="Arial"/>
                <a:ea typeface="+mn-ea"/>
                <a:cs typeface="+mn-cs"/>
              </a:rPr>
              <a:t>Y*(1) – Binary Outcome If Treated</a:t>
            </a:r>
          </a:p>
          <a:p>
            <a:pPr marL="514350" marR="0" lvl="0" indent="-51435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404040"/>
                </a:solidFill>
                <a:effectLst/>
                <a:uLnTx/>
                <a:uFillTx/>
                <a:latin typeface="Arial"/>
                <a:ea typeface="+mn-ea"/>
                <a:cs typeface="+mn-cs"/>
              </a:rPr>
              <a:t>Y*(0) – Binary Outcome If Untreated</a:t>
            </a:r>
          </a:p>
          <a:p>
            <a:pPr marL="514350" marR="0" lvl="0" indent="-514350" algn="l"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smtClean="0">
              <a:ln>
                <a:noFill/>
              </a:ln>
              <a:solidFill>
                <a:srgbClr val="404040"/>
              </a:solidFill>
              <a:effectLst/>
              <a:uLnTx/>
              <a:uFillTx/>
              <a:latin typeface="Arial"/>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13" name="TextBox 12"/>
          <p:cNvSpPr txBox="1"/>
          <p:nvPr/>
        </p:nvSpPr>
        <p:spPr>
          <a:xfrm>
            <a:off x="76200" y="-381000"/>
            <a:ext cx="15240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P</a:t>
            </a:r>
            <a:endParaRPr lang="en-US" sz="15000" b="1" dirty="0">
              <a:solidFill>
                <a:srgbClr val="E11932">
                  <a:alpha val="50000"/>
                </a:srgbClr>
              </a:solidFill>
              <a:latin typeface="Times New Roman"/>
            </a:endParaRPr>
          </a:p>
        </p:txBody>
      </p:sp>
      <p:sp>
        <p:nvSpPr>
          <p:cNvPr id="14" name="Title 1"/>
          <p:cNvSpPr txBox="1">
            <a:spLocks/>
          </p:cNvSpPr>
          <p:nvPr/>
        </p:nvSpPr>
        <p:spPr>
          <a:xfrm>
            <a:off x="304800" y="381000"/>
            <a:ext cx="8534400" cy="1143000"/>
          </a:xfrm>
          <a:prstGeom prst="rect">
            <a:avLst/>
          </a:prstGeom>
        </p:spPr>
        <p:txBody>
          <a:bodyPr vert="horz" lIns="91440" tIns="45720" rIns="91440" bIns="45720" rtlCol="0" anchor="ctr">
            <a:noAutofit/>
          </a:bodyPr>
          <a:lstStyle/>
          <a:p>
            <a:pPr marL="623888" indent="-623888" defTabSz="457200">
              <a:spcBef>
                <a:spcPct val="0"/>
              </a:spcBef>
              <a:defRPr/>
            </a:pPr>
            <a:r>
              <a:rPr lang="en-US" sz="4400" spc="-150" dirty="0" smtClean="0">
                <a:solidFill>
                  <a:srgbClr val="404040"/>
                </a:solidFill>
                <a:latin typeface="Arial Black"/>
                <a:cs typeface="Arial Black"/>
              </a:rPr>
              <a:t>2. </a:t>
            </a:r>
            <a:r>
              <a:rPr lang="en-US" sz="4000" spc="-150" dirty="0" smtClean="0">
                <a:solidFill>
                  <a:srgbClr val="404040"/>
                </a:solidFill>
                <a:latin typeface="Arial Black"/>
                <a:cs typeface="Arial Black"/>
              </a:rPr>
              <a:t>Express causal </a:t>
            </a:r>
          </a:p>
          <a:p>
            <a:pPr marL="623888" indent="-623888" defTabSz="457200">
              <a:spcBef>
                <a:spcPct val="0"/>
              </a:spcBef>
              <a:defRPr/>
            </a:pPr>
            <a:r>
              <a:rPr lang="en-US" sz="4000" spc="-150" dirty="0" smtClean="0">
                <a:solidFill>
                  <a:srgbClr val="404040"/>
                </a:solidFill>
                <a:latin typeface="Arial Black"/>
                <a:cs typeface="Arial Black"/>
              </a:rPr>
              <a:t>process</a:t>
            </a:r>
            <a:r>
              <a:rPr lang="en-US" sz="4000" spc="-150" dirty="0" smtClean="0">
                <a:solidFill>
                  <a:srgbClr val="E11932"/>
                </a:solidFill>
                <a:latin typeface="Arial Black"/>
                <a:cs typeface="Arial Black"/>
              </a:rPr>
              <a:t>.</a:t>
            </a:r>
            <a:endParaRPr lang="en-US" sz="4000" spc="-150" dirty="0">
              <a:solidFill>
                <a:srgbClr val="E11932"/>
              </a:solidFill>
              <a:latin typeface="Arial Black"/>
              <a:cs typeface="Arial Black"/>
            </a:endParaRPr>
          </a:p>
        </p:txBody>
      </p:sp>
      <p:sp>
        <p:nvSpPr>
          <p:cNvPr id="21" name="Content Placeholder 2"/>
          <p:cNvSpPr>
            <a:spLocks noGrp="1"/>
          </p:cNvSpPr>
          <p:nvPr>
            <p:ph idx="1"/>
          </p:nvPr>
        </p:nvSpPr>
        <p:spPr>
          <a:xfrm>
            <a:off x="4114800" y="2743200"/>
            <a:ext cx="5562600" cy="2514600"/>
          </a:xfrm>
        </p:spPr>
        <p:txBody>
          <a:bodyPr>
            <a:normAutofit/>
          </a:bodyPr>
          <a:lstStyle/>
          <a:p>
            <a:pPr marL="514350" indent="-514350">
              <a:buNone/>
            </a:pPr>
            <a:r>
              <a:rPr lang="en-US" dirty="0" smtClean="0">
                <a:solidFill>
                  <a:srgbClr val="404040"/>
                </a:solidFill>
                <a:latin typeface="Arial"/>
              </a:rPr>
              <a:t>O = (W,A,Y) ~ P</a:t>
            </a:r>
            <a:r>
              <a:rPr lang="en-US" baseline="-25000" dirty="0" smtClean="0">
                <a:solidFill>
                  <a:srgbClr val="404040"/>
                </a:solidFill>
                <a:latin typeface="Arial"/>
              </a:rPr>
              <a:t>0</a:t>
            </a:r>
          </a:p>
          <a:p>
            <a:pPr marL="514350" indent="-514350">
              <a:buNone/>
            </a:pPr>
            <a:r>
              <a:rPr lang="en-US" dirty="0" smtClean="0">
                <a:solidFill>
                  <a:srgbClr val="404040"/>
                </a:solidFill>
                <a:latin typeface="Arial"/>
              </a:rPr>
              <a:t>W – Baseline Variables</a:t>
            </a:r>
          </a:p>
          <a:p>
            <a:pPr marL="514350" indent="-514350">
              <a:buNone/>
            </a:pPr>
            <a:r>
              <a:rPr lang="en-US" dirty="0" smtClean="0">
                <a:solidFill>
                  <a:srgbClr val="404040"/>
                </a:solidFill>
                <a:latin typeface="Arial"/>
              </a:rPr>
              <a:t>A – Binary Treatment</a:t>
            </a:r>
          </a:p>
          <a:p>
            <a:pPr marL="514350" indent="-514350">
              <a:buNone/>
            </a:pPr>
            <a:r>
              <a:rPr lang="en-US" dirty="0" smtClean="0">
                <a:solidFill>
                  <a:srgbClr val="404040"/>
                </a:solidFill>
                <a:latin typeface="Arial"/>
              </a:rPr>
              <a:t>Y – Binary Outcome</a:t>
            </a:r>
          </a:p>
        </p:txBody>
      </p:sp>
      <p:pic>
        <p:nvPicPr>
          <p:cNvPr id="15" name="Picture 14" descr="square_frame_large.png"/>
          <p:cNvPicPr>
            <a:picLocks noChangeAspect="1"/>
          </p:cNvPicPr>
          <p:nvPr/>
        </p:nvPicPr>
        <p:blipFill>
          <a:blip r:embed="rId4" cstate="print"/>
          <a:stretch>
            <a:fillRect/>
          </a:stretch>
        </p:blipFill>
        <p:spPr>
          <a:xfrm>
            <a:off x="734021" y="2431177"/>
            <a:ext cx="3380779" cy="3055223"/>
          </a:xfrm>
          <a:prstGeom prst="rect">
            <a:avLst/>
          </a:prstGeom>
        </p:spPr>
      </p:pic>
      <p:pic>
        <p:nvPicPr>
          <p:cNvPr id="17" name="Picture 16"/>
          <p:cNvPicPr>
            <a:picLocks noChangeAspect="1"/>
          </p:cNvPicPr>
          <p:nvPr/>
        </p:nvPicPr>
        <p:blipFill>
          <a:blip r:embed="rId5" cstate="print"/>
          <a:srcRect r="5046" b="4887"/>
          <a:stretch>
            <a:fillRect/>
          </a:stretch>
        </p:blipFill>
        <p:spPr>
          <a:xfrm>
            <a:off x="1112603" y="2812177"/>
            <a:ext cx="2580648" cy="2246769"/>
          </a:xfrm>
          <a:prstGeom prst="rect">
            <a:avLst/>
          </a:prstGeom>
          <a:ln w="12700" cmpd="sng">
            <a:noFill/>
          </a:ln>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13" name="TextBox 12"/>
          <p:cNvSpPr txBox="1"/>
          <p:nvPr/>
        </p:nvSpPr>
        <p:spPr>
          <a:xfrm>
            <a:off x="76200" y="-381000"/>
            <a:ext cx="15240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P</a:t>
            </a:r>
            <a:endParaRPr lang="en-US" sz="15000" b="1" dirty="0">
              <a:solidFill>
                <a:srgbClr val="E11932">
                  <a:alpha val="50000"/>
                </a:srgbClr>
              </a:solidFill>
              <a:latin typeface="Times New Roman"/>
            </a:endParaRPr>
          </a:p>
        </p:txBody>
      </p:sp>
      <p:sp>
        <p:nvSpPr>
          <p:cNvPr id="14" name="Title 1"/>
          <p:cNvSpPr txBox="1">
            <a:spLocks/>
          </p:cNvSpPr>
          <p:nvPr/>
        </p:nvSpPr>
        <p:spPr>
          <a:xfrm>
            <a:off x="304800" y="381000"/>
            <a:ext cx="8534400" cy="1143000"/>
          </a:xfrm>
          <a:prstGeom prst="rect">
            <a:avLst/>
          </a:prstGeom>
        </p:spPr>
        <p:txBody>
          <a:bodyPr vert="horz" lIns="91440" tIns="45720" rIns="91440" bIns="45720" rtlCol="0" anchor="ctr">
            <a:noAutofit/>
          </a:bodyPr>
          <a:lstStyle/>
          <a:p>
            <a:pPr marL="623888" indent="-623888" defTabSz="457200">
              <a:spcBef>
                <a:spcPct val="0"/>
              </a:spcBef>
              <a:defRPr/>
            </a:pPr>
            <a:r>
              <a:rPr lang="en-US" sz="4400" spc="-150" dirty="0" smtClean="0">
                <a:solidFill>
                  <a:srgbClr val="404040"/>
                </a:solidFill>
                <a:latin typeface="Arial Black"/>
                <a:cs typeface="Arial Black"/>
              </a:rPr>
              <a:t>Causal Graph/Structural Equation Model </a:t>
            </a:r>
            <a:endParaRPr lang="en-US" sz="4000" spc="-150" dirty="0">
              <a:solidFill>
                <a:srgbClr val="E11932"/>
              </a:solidFill>
              <a:latin typeface="Arial Black"/>
              <a:cs typeface="Arial Black"/>
            </a:endParaRPr>
          </a:p>
        </p:txBody>
      </p:sp>
      <p:pic>
        <p:nvPicPr>
          <p:cNvPr id="15" name="Picture 14" descr="square_frame_large.png"/>
          <p:cNvPicPr>
            <a:picLocks noChangeAspect="1"/>
          </p:cNvPicPr>
          <p:nvPr/>
        </p:nvPicPr>
        <p:blipFill>
          <a:blip r:embed="rId4" cstate="print"/>
          <a:stretch>
            <a:fillRect/>
          </a:stretch>
        </p:blipFill>
        <p:spPr>
          <a:xfrm>
            <a:off x="886421" y="2362200"/>
            <a:ext cx="3380779" cy="3055223"/>
          </a:xfrm>
          <a:prstGeom prst="rect">
            <a:avLst/>
          </a:prstGeom>
        </p:spPr>
      </p:pic>
      <p:pic>
        <p:nvPicPr>
          <p:cNvPr id="17" name="Picture 16"/>
          <p:cNvPicPr>
            <a:picLocks noChangeAspect="1"/>
          </p:cNvPicPr>
          <p:nvPr/>
        </p:nvPicPr>
        <p:blipFill>
          <a:blip r:embed="rId5" cstate="print"/>
          <a:srcRect r="5046" b="4887"/>
          <a:stretch>
            <a:fillRect/>
          </a:stretch>
        </p:blipFill>
        <p:spPr>
          <a:xfrm>
            <a:off x="1267421" y="2812177"/>
            <a:ext cx="2580648" cy="2246769"/>
          </a:xfrm>
          <a:prstGeom prst="rect">
            <a:avLst/>
          </a:prstGeom>
          <a:ln w="12700" cmpd="sng">
            <a:noFill/>
          </a:ln>
        </p:spPr>
      </p:pic>
      <p:sp>
        <p:nvSpPr>
          <p:cNvPr id="23" name="TextBox 22"/>
          <p:cNvSpPr txBox="1"/>
          <p:nvPr/>
        </p:nvSpPr>
        <p:spPr>
          <a:xfrm>
            <a:off x="5092762" y="2819400"/>
            <a:ext cx="2832038" cy="1384995"/>
          </a:xfrm>
          <a:prstGeom prst="rect">
            <a:avLst/>
          </a:prstGeom>
          <a:noFill/>
        </p:spPr>
        <p:txBody>
          <a:bodyPr wrap="square" rtlCol="0">
            <a:spAutoFit/>
          </a:bodyPr>
          <a:lstStyle/>
          <a:p>
            <a:r>
              <a:rPr lang="en-US" sz="2800" dirty="0" smtClean="0">
                <a:latin typeface="Arial"/>
              </a:rPr>
              <a:t>W = f</a:t>
            </a:r>
            <a:r>
              <a:rPr lang="en-US" sz="2800" baseline="-25000" dirty="0" smtClean="0">
                <a:latin typeface="Arial"/>
              </a:rPr>
              <a:t>1</a:t>
            </a:r>
            <a:r>
              <a:rPr lang="en-US" sz="2800" dirty="0" smtClean="0">
                <a:latin typeface="Arial"/>
              </a:rPr>
              <a:t>(U</a:t>
            </a:r>
            <a:r>
              <a:rPr lang="en-US" sz="2800" baseline="-25000" dirty="0" smtClean="0">
                <a:latin typeface="Arial"/>
              </a:rPr>
              <a:t>W</a:t>
            </a:r>
            <a:r>
              <a:rPr lang="en-US" sz="2800" dirty="0" smtClean="0">
                <a:latin typeface="Arial"/>
              </a:rPr>
              <a:t>)</a:t>
            </a:r>
          </a:p>
          <a:p>
            <a:r>
              <a:rPr lang="en-US" sz="2800" dirty="0" smtClean="0">
                <a:latin typeface="Arial"/>
              </a:rPr>
              <a:t>A = f</a:t>
            </a:r>
            <a:r>
              <a:rPr lang="en-US" sz="2800" baseline="-25000" dirty="0" smtClean="0">
                <a:latin typeface="Arial"/>
              </a:rPr>
              <a:t>2</a:t>
            </a:r>
            <a:r>
              <a:rPr lang="en-US" sz="2800" dirty="0" smtClean="0">
                <a:latin typeface="Arial"/>
              </a:rPr>
              <a:t>(W,U</a:t>
            </a:r>
            <a:r>
              <a:rPr lang="en-US" sz="2800" baseline="-25000" dirty="0" smtClean="0">
                <a:latin typeface="Arial"/>
              </a:rPr>
              <a:t>A</a:t>
            </a:r>
            <a:r>
              <a:rPr lang="en-US" sz="2800" dirty="0" smtClean="0">
                <a:latin typeface="Arial"/>
              </a:rPr>
              <a:t>)</a:t>
            </a:r>
          </a:p>
          <a:p>
            <a:r>
              <a:rPr lang="en-US" sz="2800" dirty="0" smtClean="0">
                <a:latin typeface="Arial"/>
              </a:rPr>
              <a:t>Y=f</a:t>
            </a:r>
            <a:r>
              <a:rPr lang="en-US" sz="2800" baseline="-25000" dirty="0" smtClean="0">
                <a:latin typeface="Arial"/>
              </a:rPr>
              <a:t>3</a:t>
            </a:r>
            <a:r>
              <a:rPr lang="en-US" sz="2800" dirty="0" smtClean="0">
                <a:latin typeface="Arial"/>
              </a:rPr>
              <a:t>(A,W,U</a:t>
            </a:r>
            <a:r>
              <a:rPr lang="en-US" sz="2800" baseline="-25000" dirty="0" smtClean="0">
                <a:latin typeface="Arial"/>
              </a:rPr>
              <a:t>Y</a:t>
            </a:r>
            <a:r>
              <a:rPr lang="en-US" sz="2800" dirty="0" smtClean="0">
                <a:latin typeface="Arial"/>
              </a:rPr>
              <a:t>)</a:t>
            </a:r>
            <a:endParaRPr lang="en-US" sz="2800" dirty="0">
              <a:latin typeface="Arial"/>
            </a:endParaRPr>
          </a:p>
        </p:txBody>
      </p:sp>
      <p:sp>
        <p:nvSpPr>
          <p:cNvPr id="30" name="Content Placeholder 2"/>
          <p:cNvSpPr txBox="1">
            <a:spLocks/>
          </p:cNvSpPr>
          <p:nvPr/>
        </p:nvSpPr>
        <p:spPr>
          <a:xfrm>
            <a:off x="4572000" y="4420541"/>
            <a:ext cx="4113595" cy="380059"/>
          </a:xfrm>
          <a:prstGeom prst="rect">
            <a:avLst/>
          </a:prstGeom>
        </p:spPr>
        <p:txBody>
          <a:bodyPr vert="horz" lIns="91440" tIns="45720" rIns="91440" bIns="45720" rtlCol="0">
            <a:normAutofit fontScale="92500" lnSpcReduction="20000"/>
          </a:bodyPr>
          <a:lstStyle/>
          <a:p>
            <a:pPr marL="514350" marR="0" lvl="0" indent="-51435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smtClean="0">
                <a:ln>
                  <a:noFill/>
                </a:ln>
                <a:solidFill>
                  <a:srgbClr val="404040"/>
                </a:solidFill>
                <a:effectLst/>
                <a:uLnTx/>
                <a:uFillTx/>
                <a:latin typeface="Arial"/>
                <a:ea typeface="+mn-ea"/>
                <a:cs typeface="+mn-cs"/>
              </a:rPr>
              <a:t>U-Exogenous</a:t>
            </a:r>
            <a:r>
              <a:rPr kumimoji="0" lang="en-US" sz="2400" b="0" i="0" u="none" strike="noStrike" kern="1200" cap="none" spc="0" normalizeH="0" noProof="0" dirty="0" smtClean="0">
                <a:ln>
                  <a:noFill/>
                </a:ln>
                <a:solidFill>
                  <a:srgbClr val="404040"/>
                </a:solidFill>
                <a:effectLst/>
                <a:uLnTx/>
                <a:uFillTx/>
                <a:latin typeface="Arial"/>
                <a:ea typeface="+mn-ea"/>
                <a:cs typeface="+mn-cs"/>
              </a:rPr>
              <a:t> Variables</a:t>
            </a:r>
            <a:endParaRPr kumimoji="0" lang="en-US" sz="2400" b="0" i="0" u="none" strike="noStrike" kern="1200" cap="none" spc="0" normalizeH="0" baseline="0" noProof="0" dirty="0" smtClean="0">
              <a:ln>
                <a:noFill/>
              </a:ln>
              <a:solidFill>
                <a:srgbClr val="404040"/>
              </a:solidFill>
              <a:effectLst/>
              <a:uLnTx/>
              <a:uFillTx/>
              <a:latin typeface="Arial"/>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8229600" cy="1143000"/>
          </a:xfrm>
        </p:spPr>
        <p:txBody>
          <a:bodyPr/>
          <a:lstStyle/>
          <a:p>
            <a:r>
              <a:rPr lang="en-US" dirty="0" smtClean="0"/>
              <a:t>An important decision …</a:t>
            </a:r>
            <a:endParaRPr lang="en-US" dirty="0"/>
          </a:p>
        </p:txBody>
      </p:sp>
      <p:pic>
        <p:nvPicPr>
          <p:cNvPr id="1026" name="Picture 2"/>
          <p:cNvPicPr>
            <a:picLocks noChangeAspect="1" noChangeArrowheads="1"/>
          </p:cNvPicPr>
          <p:nvPr/>
        </p:nvPicPr>
        <p:blipFill>
          <a:blip r:embed="rId2" cstate="print"/>
          <a:srcRect l="24667" t="27733" r="36000" b="12800"/>
          <a:stretch>
            <a:fillRect/>
          </a:stretch>
        </p:blipFill>
        <p:spPr bwMode="auto">
          <a:xfrm>
            <a:off x="152400" y="304800"/>
            <a:ext cx="2469462" cy="2333569"/>
          </a:xfrm>
          <a:prstGeom prst="rect">
            <a:avLst/>
          </a:prstGeom>
          <a:noFill/>
          <a:ln w="9525">
            <a:noFill/>
            <a:miter lim="800000"/>
            <a:headEnd/>
            <a:tailEnd/>
          </a:ln>
        </p:spPr>
      </p:pic>
      <p:pic>
        <p:nvPicPr>
          <p:cNvPr id="9" name="Picture 8" descr="man.png"/>
          <p:cNvPicPr>
            <a:picLocks noChangeAspect="1"/>
          </p:cNvPicPr>
          <p:nvPr/>
        </p:nvPicPr>
        <p:blipFill>
          <a:blip r:embed="rId3" cstate="print"/>
          <a:srcRect b="40320"/>
          <a:stretch>
            <a:fillRect/>
          </a:stretch>
        </p:blipFill>
        <p:spPr>
          <a:xfrm>
            <a:off x="762000" y="3810000"/>
            <a:ext cx="1859280" cy="2774055"/>
          </a:xfrm>
          <a:prstGeom prst="rect">
            <a:avLst/>
          </a:prstGeom>
        </p:spPr>
      </p:pic>
      <p:sp>
        <p:nvSpPr>
          <p:cNvPr id="10" name="Cloud Callout 9"/>
          <p:cNvSpPr/>
          <p:nvPr/>
        </p:nvSpPr>
        <p:spPr>
          <a:xfrm>
            <a:off x="2971800" y="3048000"/>
            <a:ext cx="4724400" cy="2590800"/>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think she is hot!</a:t>
            </a:r>
          </a:p>
          <a:p>
            <a:pPr algn="ctr"/>
            <a:endParaRPr lang="en-US" dirty="0" smtClean="0">
              <a:solidFill>
                <a:schemeClr val="tx1"/>
              </a:solidFill>
            </a:endParaRPr>
          </a:p>
          <a:p>
            <a:pPr algn="ctr"/>
            <a:r>
              <a:rPr lang="en-US" dirty="0" smtClean="0">
                <a:solidFill>
                  <a:schemeClr val="tx1"/>
                </a:solidFill>
              </a:rPr>
              <a:t>Hmm – so what should I write to her to get her number?</a:t>
            </a:r>
            <a:endParaRPr lang="en-US" dirty="0">
              <a:solidFill>
                <a:schemeClr val="tx1"/>
              </a:solidFill>
            </a:endParaRPr>
          </a:p>
        </p:txBody>
      </p:sp>
      <p:pic>
        <p:nvPicPr>
          <p:cNvPr id="11" name="Picture 10" descr="napkin.png"/>
          <p:cNvPicPr>
            <a:picLocks noChangeAspect="1"/>
          </p:cNvPicPr>
          <p:nvPr/>
        </p:nvPicPr>
        <p:blipFill>
          <a:blip r:embed="rId4" cstate="print"/>
          <a:stretch>
            <a:fillRect/>
          </a:stretch>
        </p:blipFill>
        <p:spPr>
          <a:xfrm>
            <a:off x="6019800" y="1371600"/>
            <a:ext cx="1040811" cy="1047750"/>
          </a:xfrm>
          <a:prstGeom prst="rect">
            <a:avLst/>
          </a:prstGeom>
        </p:spPr>
      </p:pic>
      <p:pic>
        <p:nvPicPr>
          <p:cNvPr id="12" name="Picture 11"/>
          <p:cNvPicPr>
            <a:picLocks noChangeAspect="1"/>
          </p:cNvPicPr>
          <p:nvPr/>
        </p:nvPicPr>
        <p:blipFill>
          <a:blip r:embed="rId5" cstate="print"/>
          <a:srcRect b="69859"/>
          <a:stretch>
            <a:fillRect/>
          </a:stretch>
        </p:blipFill>
        <p:spPr>
          <a:xfrm>
            <a:off x="2209800" y="228600"/>
            <a:ext cx="571500" cy="512939"/>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blank_background_grid.png"/>
          <p:cNvPicPr>
            <a:picLocks noChangeAspect="1"/>
          </p:cNvPicPr>
          <p:nvPr/>
        </p:nvPicPr>
        <p:blipFill>
          <a:blip r:embed="rId3" cstate="print"/>
          <a:stretch>
            <a:fillRect/>
          </a:stretch>
        </p:blipFill>
        <p:spPr>
          <a:xfrm>
            <a:off x="-3818" y="0"/>
            <a:ext cx="9144000" cy="6858000"/>
          </a:xfrm>
          <a:prstGeom prst="rect">
            <a:avLst/>
          </a:prstGeom>
          <a:ln>
            <a:solidFill>
              <a:srgbClr val="A0B4C8">
                <a:alpha val="70000"/>
              </a:srgbClr>
            </a:solidFill>
          </a:ln>
        </p:spPr>
      </p:pic>
      <p:sp>
        <p:nvSpPr>
          <p:cNvPr id="13" name="TextBox 12"/>
          <p:cNvSpPr txBox="1"/>
          <p:nvPr/>
        </p:nvSpPr>
        <p:spPr>
          <a:xfrm>
            <a:off x="76200" y="-381000"/>
            <a:ext cx="15240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P</a:t>
            </a:r>
            <a:endParaRPr lang="en-US" sz="15000" b="1" dirty="0">
              <a:solidFill>
                <a:srgbClr val="E11932">
                  <a:alpha val="50000"/>
                </a:srgbClr>
              </a:solidFill>
              <a:latin typeface="Times New Roman"/>
            </a:endParaRPr>
          </a:p>
        </p:txBody>
      </p:sp>
      <p:sp>
        <p:nvSpPr>
          <p:cNvPr id="14" name="Title 1"/>
          <p:cNvSpPr txBox="1">
            <a:spLocks/>
          </p:cNvSpPr>
          <p:nvPr/>
        </p:nvSpPr>
        <p:spPr>
          <a:xfrm>
            <a:off x="304800" y="381000"/>
            <a:ext cx="8534400" cy="1143000"/>
          </a:xfrm>
          <a:prstGeom prst="rect">
            <a:avLst/>
          </a:prstGeom>
        </p:spPr>
        <p:txBody>
          <a:bodyPr vert="horz" lIns="91440" tIns="45720" rIns="91440" bIns="45720" rtlCol="0" anchor="ctr">
            <a:noAutofit/>
          </a:bodyPr>
          <a:lstStyle/>
          <a:p>
            <a:pPr marL="623888" indent="-623888" defTabSz="457200">
              <a:spcBef>
                <a:spcPct val="0"/>
              </a:spcBef>
              <a:defRPr/>
            </a:pPr>
            <a:r>
              <a:rPr lang="en-US" sz="4400" spc="-150" dirty="0">
                <a:solidFill>
                  <a:srgbClr val="404040"/>
                </a:solidFill>
                <a:latin typeface="Arial Black"/>
                <a:cs typeface="Arial Black"/>
              </a:rPr>
              <a:t>E</a:t>
            </a:r>
            <a:r>
              <a:rPr lang="en-US" sz="4400" spc="-150" dirty="0" smtClean="0">
                <a:solidFill>
                  <a:srgbClr val="404040"/>
                </a:solidFill>
                <a:latin typeface="Arial Black"/>
                <a:cs typeface="Arial Black"/>
              </a:rPr>
              <a:t>xample </a:t>
            </a:r>
            <a:endParaRPr lang="en-US" sz="4000" spc="-150" dirty="0">
              <a:solidFill>
                <a:srgbClr val="E11932"/>
              </a:solidFill>
              <a:latin typeface="Arial Black"/>
              <a:cs typeface="Arial Black"/>
            </a:endParaRPr>
          </a:p>
        </p:txBody>
      </p:sp>
      <p:pic>
        <p:nvPicPr>
          <p:cNvPr id="15" name="Picture 14" descr="square_frame_large.png"/>
          <p:cNvPicPr>
            <a:picLocks noChangeAspect="1"/>
          </p:cNvPicPr>
          <p:nvPr/>
        </p:nvPicPr>
        <p:blipFill>
          <a:blip r:embed="rId4" cstate="print"/>
          <a:stretch>
            <a:fillRect/>
          </a:stretch>
        </p:blipFill>
        <p:spPr>
          <a:xfrm>
            <a:off x="276821" y="2362200"/>
            <a:ext cx="3380779" cy="3055223"/>
          </a:xfrm>
          <a:prstGeom prst="rect">
            <a:avLst/>
          </a:prstGeom>
        </p:spPr>
      </p:pic>
      <p:pic>
        <p:nvPicPr>
          <p:cNvPr id="17" name="Picture 16"/>
          <p:cNvPicPr>
            <a:picLocks noChangeAspect="1"/>
          </p:cNvPicPr>
          <p:nvPr/>
        </p:nvPicPr>
        <p:blipFill>
          <a:blip r:embed="rId5" cstate="print"/>
          <a:srcRect r="5046" b="4887"/>
          <a:stretch>
            <a:fillRect/>
          </a:stretch>
        </p:blipFill>
        <p:spPr>
          <a:xfrm>
            <a:off x="657821" y="2812177"/>
            <a:ext cx="2580648" cy="2246769"/>
          </a:xfrm>
          <a:prstGeom prst="rect">
            <a:avLst/>
          </a:prstGeom>
          <a:ln w="12700" cmpd="sng">
            <a:noFill/>
          </a:ln>
        </p:spPr>
      </p:pic>
      <p:sp>
        <p:nvSpPr>
          <p:cNvPr id="23" name="TextBox 22"/>
          <p:cNvSpPr txBox="1"/>
          <p:nvPr/>
        </p:nvSpPr>
        <p:spPr>
          <a:xfrm>
            <a:off x="4114800" y="2819400"/>
            <a:ext cx="4800600" cy="1384995"/>
          </a:xfrm>
          <a:prstGeom prst="rect">
            <a:avLst/>
          </a:prstGeom>
          <a:noFill/>
        </p:spPr>
        <p:txBody>
          <a:bodyPr wrap="square" rtlCol="0">
            <a:spAutoFit/>
          </a:bodyPr>
          <a:lstStyle/>
          <a:p>
            <a:r>
              <a:rPr lang="en-US" sz="2800" dirty="0" smtClean="0">
                <a:latin typeface="Arial"/>
              </a:rPr>
              <a:t>W = 2*U</a:t>
            </a:r>
            <a:r>
              <a:rPr lang="en-US" sz="2800" baseline="-25000" dirty="0" smtClean="0">
                <a:latin typeface="Arial"/>
              </a:rPr>
              <a:t>W</a:t>
            </a:r>
            <a:endParaRPr lang="en-US" sz="2800" dirty="0" smtClean="0">
              <a:latin typeface="Arial"/>
            </a:endParaRPr>
          </a:p>
          <a:p>
            <a:r>
              <a:rPr lang="en-US" sz="2800" dirty="0" smtClean="0">
                <a:latin typeface="Arial"/>
              </a:rPr>
              <a:t>A = I(.5*W + 2*U</a:t>
            </a:r>
            <a:r>
              <a:rPr lang="en-US" sz="2800" baseline="-25000" dirty="0" smtClean="0">
                <a:latin typeface="Arial"/>
              </a:rPr>
              <a:t>A </a:t>
            </a:r>
            <a:r>
              <a:rPr lang="en-US" sz="2800" dirty="0" smtClean="0">
                <a:latin typeface="Arial"/>
              </a:rPr>
              <a:t>&gt; 1)</a:t>
            </a:r>
          </a:p>
          <a:p>
            <a:r>
              <a:rPr lang="en-US" sz="2800" dirty="0" smtClean="0">
                <a:latin typeface="Arial"/>
              </a:rPr>
              <a:t>Y=</a:t>
            </a:r>
            <a:r>
              <a:rPr lang="en-US" sz="2800" dirty="0">
                <a:latin typeface="Arial"/>
              </a:rPr>
              <a:t> </a:t>
            </a:r>
            <a:r>
              <a:rPr lang="en-US" sz="2800" dirty="0" smtClean="0">
                <a:latin typeface="Arial"/>
              </a:rPr>
              <a:t>I(.74 * A + W</a:t>
            </a:r>
            <a:r>
              <a:rPr lang="en-US" sz="2800" dirty="0">
                <a:latin typeface="Arial"/>
              </a:rPr>
              <a:t> </a:t>
            </a:r>
            <a:r>
              <a:rPr lang="en-US" sz="2800" dirty="0" smtClean="0">
                <a:latin typeface="Arial"/>
              </a:rPr>
              <a:t>– 3* U</a:t>
            </a:r>
            <a:r>
              <a:rPr lang="en-US" sz="2800" baseline="-25000" dirty="0" smtClean="0">
                <a:latin typeface="Arial"/>
              </a:rPr>
              <a:t>Y </a:t>
            </a:r>
            <a:r>
              <a:rPr lang="en-US" sz="2800" dirty="0" smtClean="0">
                <a:latin typeface="Arial"/>
              </a:rPr>
              <a:t>&gt; 4)</a:t>
            </a:r>
            <a:endParaRPr lang="en-US" sz="2800" dirty="0">
              <a:latin typeface="Arial"/>
            </a:endParaRPr>
          </a:p>
        </p:txBody>
      </p:sp>
      <p:sp>
        <p:nvSpPr>
          <p:cNvPr id="30" name="Content Placeholder 2"/>
          <p:cNvSpPr txBox="1">
            <a:spLocks/>
          </p:cNvSpPr>
          <p:nvPr/>
        </p:nvSpPr>
        <p:spPr>
          <a:xfrm>
            <a:off x="4572000" y="4267200"/>
            <a:ext cx="4113595" cy="380059"/>
          </a:xfrm>
          <a:prstGeom prst="rect">
            <a:avLst/>
          </a:prstGeom>
        </p:spPr>
        <p:txBody>
          <a:bodyPr vert="horz" lIns="91440" tIns="45720" rIns="91440" bIns="45720" rtlCol="0">
            <a:normAutofit fontScale="92500" lnSpcReduction="20000"/>
          </a:bodyPr>
          <a:lstStyle/>
          <a:p>
            <a:pPr marL="514350" marR="0" lvl="0" indent="-51435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smtClean="0">
                <a:ln>
                  <a:noFill/>
                </a:ln>
                <a:solidFill>
                  <a:srgbClr val="404040"/>
                </a:solidFill>
                <a:effectLst/>
                <a:uLnTx/>
                <a:uFillTx/>
                <a:latin typeface="Arial"/>
                <a:ea typeface="+mn-ea"/>
                <a:cs typeface="+mn-cs"/>
              </a:rPr>
              <a:t>U-Exogenous</a:t>
            </a:r>
            <a:r>
              <a:rPr kumimoji="0" lang="en-US" sz="2400" b="0" i="0" u="none" strike="noStrike" kern="1200" cap="none" spc="0" normalizeH="0" noProof="0" dirty="0" smtClean="0">
                <a:ln>
                  <a:noFill/>
                </a:ln>
                <a:solidFill>
                  <a:srgbClr val="404040"/>
                </a:solidFill>
                <a:effectLst/>
                <a:uLnTx/>
                <a:uFillTx/>
                <a:latin typeface="Arial"/>
                <a:ea typeface="+mn-ea"/>
                <a:cs typeface="+mn-cs"/>
              </a:rPr>
              <a:t> Variables</a:t>
            </a:r>
            <a:endParaRPr kumimoji="0" lang="en-US" sz="2400" b="0" i="0" u="none" strike="noStrike" kern="1200" cap="none" spc="0" normalizeH="0" baseline="0" noProof="0" dirty="0" smtClean="0">
              <a:ln>
                <a:noFill/>
              </a:ln>
              <a:solidFill>
                <a:srgbClr val="404040"/>
              </a:solidFill>
              <a:effectLst/>
              <a:uLnTx/>
              <a:uFillTx/>
              <a:latin typeface="Arial"/>
              <a:ea typeface="+mn-ea"/>
              <a:cs typeface="+mn-cs"/>
            </a:endParaRPr>
          </a:p>
        </p:txBody>
      </p:sp>
    </p:spTree>
    <p:extLst>
      <p:ext uri="{BB962C8B-B14F-4D97-AF65-F5344CB8AC3E}">
        <p14:creationId xmlns:p14="http://schemas.microsoft.com/office/powerpoint/2010/main" val="247553982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13" name="TextBox 12"/>
          <p:cNvSpPr txBox="1"/>
          <p:nvPr/>
        </p:nvSpPr>
        <p:spPr>
          <a:xfrm>
            <a:off x="76200" y="-381000"/>
            <a:ext cx="15240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P</a:t>
            </a:r>
            <a:endParaRPr lang="en-US" sz="15000" b="1" dirty="0">
              <a:solidFill>
                <a:srgbClr val="E11932">
                  <a:alpha val="50000"/>
                </a:srgbClr>
              </a:solidFill>
              <a:latin typeface="Times New Roman"/>
            </a:endParaRPr>
          </a:p>
        </p:txBody>
      </p:sp>
      <p:sp>
        <p:nvSpPr>
          <p:cNvPr id="14" name="Title 1"/>
          <p:cNvSpPr txBox="1">
            <a:spLocks/>
          </p:cNvSpPr>
          <p:nvPr/>
        </p:nvSpPr>
        <p:spPr>
          <a:xfrm>
            <a:off x="304800" y="381000"/>
            <a:ext cx="8534400" cy="1143000"/>
          </a:xfrm>
          <a:prstGeom prst="rect">
            <a:avLst/>
          </a:prstGeom>
        </p:spPr>
        <p:txBody>
          <a:bodyPr vert="horz" lIns="91440" tIns="45720" rIns="91440" bIns="45720" rtlCol="0" anchor="ctr">
            <a:noAutofit/>
          </a:bodyPr>
          <a:lstStyle/>
          <a:p>
            <a:pPr marL="623888" indent="-623888" defTabSz="457200">
              <a:spcBef>
                <a:spcPct val="0"/>
              </a:spcBef>
              <a:defRPr/>
            </a:pPr>
            <a:r>
              <a:rPr lang="en-US" sz="4400" spc="-150" dirty="0" smtClean="0">
                <a:solidFill>
                  <a:srgbClr val="404040"/>
                </a:solidFill>
                <a:latin typeface="Arial Black"/>
                <a:cs typeface="Arial Black"/>
              </a:rPr>
              <a:t>Implied factorization of likelihood.</a:t>
            </a:r>
            <a:endParaRPr lang="en-US" sz="4000" spc="-150" dirty="0">
              <a:solidFill>
                <a:srgbClr val="E11932"/>
              </a:solidFill>
              <a:latin typeface="Arial Black"/>
              <a:cs typeface="Arial Black"/>
            </a:endParaRPr>
          </a:p>
        </p:txBody>
      </p:sp>
      <p:pic>
        <p:nvPicPr>
          <p:cNvPr id="9" name="Picture 8" descr="square_frame_large.png"/>
          <p:cNvPicPr>
            <a:picLocks noChangeAspect="1"/>
          </p:cNvPicPr>
          <p:nvPr/>
        </p:nvPicPr>
        <p:blipFill>
          <a:blip r:embed="rId4" cstate="print"/>
          <a:stretch>
            <a:fillRect/>
          </a:stretch>
        </p:blipFill>
        <p:spPr>
          <a:xfrm>
            <a:off x="2895600" y="1752600"/>
            <a:ext cx="3380779" cy="3055223"/>
          </a:xfrm>
          <a:prstGeom prst="rect">
            <a:avLst/>
          </a:prstGeom>
        </p:spPr>
      </p:pic>
      <p:pic>
        <p:nvPicPr>
          <p:cNvPr id="10" name="Picture 9"/>
          <p:cNvPicPr>
            <a:picLocks noChangeAspect="1"/>
          </p:cNvPicPr>
          <p:nvPr/>
        </p:nvPicPr>
        <p:blipFill>
          <a:blip r:embed="rId5" cstate="print"/>
          <a:srcRect r="5046" b="4887"/>
          <a:stretch>
            <a:fillRect/>
          </a:stretch>
        </p:blipFill>
        <p:spPr>
          <a:xfrm>
            <a:off x="3304579" y="2133600"/>
            <a:ext cx="2580648" cy="2246769"/>
          </a:xfrm>
          <a:prstGeom prst="rect">
            <a:avLst/>
          </a:prstGeom>
          <a:ln w="12700" cmpd="sng">
            <a:noFill/>
          </a:ln>
        </p:spPr>
      </p:pic>
      <p:sp>
        <p:nvSpPr>
          <p:cNvPr id="16" name="Content Placeholder 2"/>
          <p:cNvSpPr txBox="1">
            <a:spLocks/>
          </p:cNvSpPr>
          <p:nvPr/>
        </p:nvSpPr>
        <p:spPr>
          <a:xfrm>
            <a:off x="457200" y="5410200"/>
            <a:ext cx="8534400" cy="1066800"/>
          </a:xfrm>
          <a:prstGeom prst="rect">
            <a:avLst/>
          </a:prstGeom>
        </p:spPr>
        <p:txBody>
          <a:bodyPr vert="horz" lIns="91440" tIns="45720" rIns="91440" bIns="45720" rtlCol="0">
            <a:noAutofit/>
          </a:bodyPr>
          <a:lstStyle/>
          <a:p>
            <a:pPr marL="514350" lvl="0" indent="-514350" algn="ctr">
              <a:spcBef>
                <a:spcPct val="20000"/>
              </a:spcBef>
            </a:pPr>
            <a:r>
              <a:rPr kumimoji="0" lang="en-US" sz="4000" b="0" i="0" u="none" strike="noStrike" kern="1200" cap="none" spc="0" normalizeH="0" baseline="0" noProof="0" dirty="0" smtClean="0">
                <a:ln>
                  <a:noFill/>
                </a:ln>
                <a:solidFill>
                  <a:srgbClr val="404040"/>
                </a:solidFill>
                <a:effectLst/>
                <a:uLnTx/>
                <a:uFillTx/>
                <a:latin typeface="Arial"/>
                <a:ea typeface="+mn-ea"/>
                <a:cs typeface="+mn-cs"/>
              </a:rPr>
              <a:t>P</a:t>
            </a:r>
            <a:r>
              <a:rPr kumimoji="0" lang="en-US" sz="4000" b="0" i="0" u="none" strike="noStrike" kern="1200" cap="none" spc="0" normalizeH="0" baseline="-25000" noProof="0" dirty="0" smtClean="0">
                <a:ln>
                  <a:noFill/>
                </a:ln>
                <a:solidFill>
                  <a:srgbClr val="404040"/>
                </a:solidFill>
                <a:effectLst/>
                <a:uLnTx/>
                <a:uFillTx/>
                <a:latin typeface="Arial"/>
                <a:ea typeface="+mn-ea"/>
                <a:cs typeface="+mn-cs"/>
              </a:rPr>
              <a:t>0</a:t>
            </a:r>
            <a:r>
              <a:rPr kumimoji="0" lang="en-US" sz="4000" b="0" i="0" u="none" strike="noStrike" kern="1200" cap="none" spc="0" normalizeH="0" baseline="0" noProof="0" dirty="0" smtClean="0">
                <a:ln>
                  <a:noFill/>
                </a:ln>
                <a:solidFill>
                  <a:srgbClr val="404040"/>
                </a:solidFill>
                <a:effectLst/>
                <a:uLnTx/>
                <a:uFillTx/>
                <a:latin typeface="Arial"/>
                <a:ea typeface="+mn-ea"/>
                <a:cs typeface="+mn-cs"/>
              </a:rPr>
              <a:t>(O)</a:t>
            </a:r>
            <a:r>
              <a:rPr kumimoji="0" lang="en-US" sz="4000" b="0" i="0" u="none" strike="noStrike" kern="1200" cap="none" spc="0" normalizeH="0" noProof="0" dirty="0" smtClean="0">
                <a:ln>
                  <a:noFill/>
                </a:ln>
                <a:solidFill>
                  <a:srgbClr val="404040"/>
                </a:solidFill>
                <a:effectLst/>
                <a:uLnTx/>
                <a:uFillTx/>
                <a:latin typeface="Arial"/>
                <a:ea typeface="+mn-ea"/>
                <a:cs typeface="+mn-cs"/>
              </a:rPr>
              <a:t> = </a:t>
            </a:r>
            <a:r>
              <a:rPr kumimoji="0" lang="en-US" sz="4000" b="0" i="0" u="none" strike="noStrike" kern="1200" cap="none" spc="0" normalizeH="0" baseline="0" noProof="0" dirty="0" smtClean="0">
                <a:ln>
                  <a:noFill/>
                </a:ln>
                <a:solidFill>
                  <a:srgbClr val="404040"/>
                </a:solidFill>
                <a:effectLst/>
                <a:uLnTx/>
                <a:uFillTx/>
                <a:latin typeface="Arial"/>
                <a:ea typeface="+mn-ea"/>
                <a:cs typeface="+mn-cs"/>
              </a:rPr>
              <a:t>P(W)P(A|W)P(Y|A,W)</a:t>
            </a:r>
          </a:p>
        </p:txBody>
      </p:sp>
      <p:sp>
        <p:nvSpPr>
          <p:cNvPr id="19" name="Title 1"/>
          <p:cNvSpPr txBox="1">
            <a:spLocks/>
          </p:cNvSpPr>
          <p:nvPr/>
        </p:nvSpPr>
        <p:spPr>
          <a:xfrm>
            <a:off x="533400" y="4724400"/>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000" i="0" u="none" strike="noStrike" kern="1200" cap="none" spc="-150" normalizeH="0" baseline="0" noProof="0" dirty="0" smtClean="0">
                <a:ln>
                  <a:noFill/>
                </a:ln>
                <a:solidFill>
                  <a:srgbClr val="404040"/>
                </a:solidFill>
                <a:effectLst/>
                <a:uLnTx/>
                <a:uFillTx/>
                <a:latin typeface="Arial Black"/>
                <a:ea typeface="+mj-ea"/>
                <a:cs typeface="Arial Black"/>
              </a:rPr>
              <a:t>LIKELIHOOD</a:t>
            </a:r>
            <a:endParaRPr kumimoji="0" lang="en-US" sz="3000" i="0" u="none" strike="noStrike" kern="1200" cap="none" spc="-150" normalizeH="0" baseline="0" noProof="0" dirty="0">
              <a:ln>
                <a:noFill/>
              </a:ln>
              <a:solidFill>
                <a:srgbClr val="404040"/>
              </a:solidFill>
              <a:effectLst/>
              <a:uLnTx/>
              <a:uFillTx/>
              <a:latin typeface="Arial Black"/>
              <a:ea typeface="+mj-ea"/>
              <a:cs typeface="Arial Black"/>
            </a:endParaRPr>
          </a:p>
        </p:txBody>
      </p:sp>
    </p:spTree>
    <p:extLst>
      <p:ext uri="{BB962C8B-B14F-4D97-AF65-F5344CB8AC3E}">
        <p14:creationId xmlns:p14="http://schemas.microsoft.com/office/powerpoint/2010/main" val="37321839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13" name="TextBox 12"/>
          <p:cNvSpPr txBox="1"/>
          <p:nvPr/>
        </p:nvSpPr>
        <p:spPr>
          <a:xfrm>
            <a:off x="76200" y="-381000"/>
            <a:ext cx="15240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P</a:t>
            </a:r>
            <a:endParaRPr lang="en-US" sz="15000" b="1" dirty="0">
              <a:solidFill>
                <a:srgbClr val="E11932">
                  <a:alpha val="50000"/>
                </a:srgbClr>
              </a:solidFill>
              <a:latin typeface="Times New Roman"/>
            </a:endParaRPr>
          </a:p>
        </p:txBody>
      </p:sp>
      <p:sp>
        <p:nvSpPr>
          <p:cNvPr id="14" name="Title 1"/>
          <p:cNvSpPr txBox="1">
            <a:spLocks/>
          </p:cNvSpPr>
          <p:nvPr/>
        </p:nvSpPr>
        <p:spPr>
          <a:xfrm>
            <a:off x="304800" y="381000"/>
            <a:ext cx="8534400" cy="1143000"/>
          </a:xfrm>
          <a:prstGeom prst="rect">
            <a:avLst/>
          </a:prstGeom>
        </p:spPr>
        <p:txBody>
          <a:bodyPr vert="horz" lIns="91440" tIns="45720" rIns="91440" bIns="45720" rtlCol="0" anchor="ctr">
            <a:noAutofit/>
          </a:bodyPr>
          <a:lstStyle/>
          <a:p>
            <a:pPr marL="623888" indent="-623888" defTabSz="457200">
              <a:spcBef>
                <a:spcPct val="0"/>
              </a:spcBef>
              <a:defRPr/>
            </a:pPr>
            <a:r>
              <a:rPr lang="en-US" sz="4400" spc="-150" dirty="0" smtClean="0">
                <a:solidFill>
                  <a:srgbClr val="404040"/>
                </a:solidFill>
                <a:latin typeface="Arial Black"/>
                <a:cs typeface="Arial Black"/>
              </a:rPr>
              <a:t>Intervene On The Causal Graph/Likelihood</a:t>
            </a:r>
            <a:endParaRPr lang="en-US" sz="4000" spc="-150" dirty="0">
              <a:solidFill>
                <a:srgbClr val="E11932"/>
              </a:solidFill>
              <a:latin typeface="Arial Black"/>
              <a:cs typeface="Arial Black"/>
            </a:endParaRPr>
          </a:p>
        </p:txBody>
      </p:sp>
      <p:sp>
        <p:nvSpPr>
          <p:cNvPr id="23" name="TextBox 22"/>
          <p:cNvSpPr txBox="1"/>
          <p:nvPr/>
        </p:nvSpPr>
        <p:spPr>
          <a:xfrm>
            <a:off x="5092762" y="1828800"/>
            <a:ext cx="2832038" cy="1384995"/>
          </a:xfrm>
          <a:prstGeom prst="rect">
            <a:avLst/>
          </a:prstGeom>
          <a:noFill/>
        </p:spPr>
        <p:txBody>
          <a:bodyPr wrap="square" rtlCol="0">
            <a:spAutoFit/>
          </a:bodyPr>
          <a:lstStyle/>
          <a:p>
            <a:r>
              <a:rPr lang="en-US" sz="2800" dirty="0" smtClean="0">
                <a:latin typeface="Arial"/>
              </a:rPr>
              <a:t>W = f</a:t>
            </a:r>
            <a:r>
              <a:rPr lang="en-US" sz="2800" baseline="-25000" dirty="0" smtClean="0">
                <a:latin typeface="Arial"/>
              </a:rPr>
              <a:t>1</a:t>
            </a:r>
            <a:r>
              <a:rPr lang="en-US" sz="2800" dirty="0" smtClean="0">
                <a:latin typeface="Arial"/>
              </a:rPr>
              <a:t>(U</a:t>
            </a:r>
            <a:r>
              <a:rPr lang="en-US" sz="2800" baseline="-25000" dirty="0" smtClean="0">
                <a:latin typeface="Arial"/>
              </a:rPr>
              <a:t>W</a:t>
            </a:r>
            <a:r>
              <a:rPr lang="en-US" sz="2800" dirty="0" smtClean="0">
                <a:latin typeface="Arial"/>
              </a:rPr>
              <a:t>)</a:t>
            </a:r>
          </a:p>
          <a:p>
            <a:r>
              <a:rPr lang="en-US" sz="2800" dirty="0" smtClean="0">
                <a:latin typeface="Arial"/>
              </a:rPr>
              <a:t>A = 1</a:t>
            </a:r>
          </a:p>
          <a:p>
            <a:r>
              <a:rPr lang="en-US" sz="2800" dirty="0" smtClean="0">
                <a:latin typeface="Arial"/>
              </a:rPr>
              <a:t>Y=f</a:t>
            </a:r>
            <a:r>
              <a:rPr lang="en-US" sz="2800" baseline="-25000" dirty="0" smtClean="0">
                <a:latin typeface="Arial"/>
              </a:rPr>
              <a:t>3</a:t>
            </a:r>
            <a:r>
              <a:rPr lang="en-US" sz="2800" dirty="0" smtClean="0">
                <a:latin typeface="Arial"/>
              </a:rPr>
              <a:t>(A=1,W,U</a:t>
            </a:r>
            <a:r>
              <a:rPr lang="en-US" sz="2800" baseline="-25000" dirty="0" smtClean="0">
                <a:latin typeface="Arial"/>
              </a:rPr>
              <a:t>Y</a:t>
            </a:r>
            <a:r>
              <a:rPr lang="en-US" sz="2800" dirty="0" smtClean="0">
                <a:latin typeface="Arial"/>
              </a:rPr>
              <a:t>)</a:t>
            </a:r>
            <a:endParaRPr lang="en-US" sz="2800" dirty="0">
              <a:latin typeface="Arial"/>
            </a:endParaRPr>
          </a:p>
        </p:txBody>
      </p:sp>
      <p:pic>
        <p:nvPicPr>
          <p:cNvPr id="9" name="Picture 8" descr="square_frame_large.png"/>
          <p:cNvPicPr>
            <a:picLocks noChangeAspect="1"/>
          </p:cNvPicPr>
          <p:nvPr/>
        </p:nvPicPr>
        <p:blipFill>
          <a:blip r:embed="rId4" cstate="print"/>
          <a:stretch>
            <a:fillRect/>
          </a:stretch>
        </p:blipFill>
        <p:spPr>
          <a:xfrm>
            <a:off x="886421" y="1600200"/>
            <a:ext cx="3380779" cy="3055223"/>
          </a:xfrm>
          <a:prstGeom prst="rect">
            <a:avLst/>
          </a:prstGeom>
        </p:spPr>
      </p:pic>
      <p:pic>
        <p:nvPicPr>
          <p:cNvPr id="10" name="Picture 9"/>
          <p:cNvPicPr>
            <a:picLocks noChangeAspect="1"/>
          </p:cNvPicPr>
          <p:nvPr/>
        </p:nvPicPr>
        <p:blipFill>
          <a:blip r:embed="rId5" cstate="print"/>
          <a:srcRect r="5046" b="4887"/>
          <a:stretch>
            <a:fillRect/>
          </a:stretch>
        </p:blipFill>
        <p:spPr>
          <a:xfrm>
            <a:off x="1267421" y="2050177"/>
            <a:ext cx="2580648" cy="2246769"/>
          </a:xfrm>
          <a:prstGeom prst="rect">
            <a:avLst/>
          </a:prstGeom>
          <a:ln w="12700" cmpd="sng">
            <a:noFill/>
          </a:ln>
        </p:spPr>
      </p:pic>
      <p:sp>
        <p:nvSpPr>
          <p:cNvPr id="11" name="TextBox 10"/>
          <p:cNvSpPr txBox="1"/>
          <p:nvPr/>
        </p:nvSpPr>
        <p:spPr>
          <a:xfrm>
            <a:off x="5105400" y="3429000"/>
            <a:ext cx="2832038" cy="1384995"/>
          </a:xfrm>
          <a:prstGeom prst="rect">
            <a:avLst/>
          </a:prstGeom>
          <a:noFill/>
        </p:spPr>
        <p:txBody>
          <a:bodyPr wrap="square" rtlCol="0">
            <a:spAutoFit/>
          </a:bodyPr>
          <a:lstStyle/>
          <a:p>
            <a:r>
              <a:rPr lang="en-US" sz="2800" dirty="0" smtClean="0">
                <a:latin typeface="Arial"/>
              </a:rPr>
              <a:t>W = f</a:t>
            </a:r>
            <a:r>
              <a:rPr lang="en-US" sz="2800" baseline="-25000" dirty="0" smtClean="0">
                <a:latin typeface="Arial"/>
              </a:rPr>
              <a:t>1</a:t>
            </a:r>
            <a:r>
              <a:rPr lang="en-US" sz="2800" dirty="0" smtClean="0">
                <a:latin typeface="Arial"/>
              </a:rPr>
              <a:t>(U</a:t>
            </a:r>
            <a:r>
              <a:rPr lang="en-US" sz="2800" baseline="-25000" dirty="0" smtClean="0">
                <a:latin typeface="Arial"/>
              </a:rPr>
              <a:t>W</a:t>
            </a:r>
            <a:r>
              <a:rPr lang="en-US" sz="2800" dirty="0" smtClean="0">
                <a:latin typeface="Arial"/>
              </a:rPr>
              <a:t>)</a:t>
            </a:r>
          </a:p>
          <a:p>
            <a:r>
              <a:rPr lang="en-US" sz="2800" dirty="0" smtClean="0">
                <a:latin typeface="Arial"/>
              </a:rPr>
              <a:t>A = 0</a:t>
            </a:r>
          </a:p>
          <a:p>
            <a:r>
              <a:rPr lang="en-US" sz="2800" dirty="0" smtClean="0">
                <a:latin typeface="Arial"/>
              </a:rPr>
              <a:t>Y=f</a:t>
            </a:r>
            <a:r>
              <a:rPr lang="en-US" sz="2800" baseline="-25000" dirty="0" smtClean="0">
                <a:latin typeface="Arial"/>
              </a:rPr>
              <a:t>3</a:t>
            </a:r>
            <a:r>
              <a:rPr lang="en-US" sz="2800" dirty="0" smtClean="0">
                <a:latin typeface="Arial"/>
              </a:rPr>
              <a:t>(A=0,W,U</a:t>
            </a:r>
            <a:r>
              <a:rPr lang="en-US" sz="2800" baseline="-25000" dirty="0" smtClean="0">
                <a:latin typeface="Arial"/>
              </a:rPr>
              <a:t>Y</a:t>
            </a:r>
            <a:r>
              <a:rPr lang="en-US" sz="2800" dirty="0" smtClean="0">
                <a:latin typeface="Arial"/>
              </a:rPr>
              <a:t>)</a:t>
            </a:r>
            <a:endParaRPr lang="en-US" sz="2800" dirty="0">
              <a:latin typeface="Arial"/>
            </a:endParaRPr>
          </a:p>
        </p:txBody>
      </p:sp>
      <p:sp>
        <p:nvSpPr>
          <p:cNvPr id="16" name="Content Placeholder 2"/>
          <p:cNvSpPr txBox="1">
            <a:spLocks/>
          </p:cNvSpPr>
          <p:nvPr/>
        </p:nvSpPr>
        <p:spPr>
          <a:xfrm>
            <a:off x="457200" y="5410200"/>
            <a:ext cx="8534400" cy="1066800"/>
          </a:xfrm>
          <a:prstGeom prst="rect">
            <a:avLst/>
          </a:prstGeom>
        </p:spPr>
        <p:txBody>
          <a:bodyPr vert="horz" lIns="91440" tIns="45720" rIns="91440" bIns="45720" rtlCol="0">
            <a:noAutofit/>
          </a:bodyPr>
          <a:lstStyle/>
          <a:p>
            <a:pPr marL="514350" lvl="0" indent="-514350" algn="ctr">
              <a:spcBef>
                <a:spcPct val="20000"/>
              </a:spcBef>
            </a:pPr>
            <a:r>
              <a:rPr kumimoji="0" lang="en-US" sz="4000" b="0" i="0" u="none" strike="noStrike" kern="1200" cap="none" spc="0" normalizeH="0" baseline="0" noProof="0" dirty="0" smtClean="0">
                <a:ln>
                  <a:noFill/>
                </a:ln>
                <a:solidFill>
                  <a:srgbClr val="404040"/>
                </a:solidFill>
                <a:effectLst/>
                <a:uLnTx/>
                <a:uFillTx/>
                <a:latin typeface="Arial"/>
                <a:ea typeface="+mn-ea"/>
                <a:cs typeface="+mn-cs"/>
              </a:rPr>
              <a:t>P</a:t>
            </a:r>
            <a:r>
              <a:rPr kumimoji="0" lang="en-US" sz="4000" b="0" i="0" u="none" strike="noStrike" kern="1200" cap="none" spc="0" normalizeH="0" baseline="-25000" noProof="0" dirty="0" smtClean="0">
                <a:ln>
                  <a:noFill/>
                </a:ln>
                <a:solidFill>
                  <a:srgbClr val="404040"/>
                </a:solidFill>
                <a:effectLst/>
                <a:uLnTx/>
                <a:uFillTx/>
                <a:latin typeface="Arial"/>
                <a:ea typeface="+mn-ea"/>
                <a:cs typeface="+mn-cs"/>
              </a:rPr>
              <a:t>0,a</a:t>
            </a:r>
            <a:r>
              <a:rPr kumimoji="0" lang="en-US" sz="4000" b="0" i="0" u="none" strike="noStrike" kern="1200" cap="none" spc="0" normalizeH="0" baseline="0" noProof="0" dirty="0" smtClean="0">
                <a:ln>
                  <a:noFill/>
                </a:ln>
                <a:solidFill>
                  <a:srgbClr val="404040"/>
                </a:solidFill>
                <a:effectLst/>
                <a:uLnTx/>
                <a:uFillTx/>
                <a:latin typeface="Arial"/>
                <a:ea typeface="+mn-ea"/>
                <a:cs typeface="+mn-cs"/>
              </a:rPr>
              <a:t>(O)</a:t>
            </a:r>
            <a:r>
              <a:rPr kumimoji="0" lang="en-US" sz="4000" b="0" i="0" u="none" strike="noStrike" kern="1200" cap="none" spc="0" normalizeH="0" noProof="0" dirty="0" smtClean="0">
                <a:ln>
                  <a:noFill/>
                </a:ln>
                <a:solidFill>
                  <a:srgbClr val="404040"/>
                </a:solidFill>
                <a:effectLst/>
                <a:uLnTx/>
                <a:uFillTx/>
                <a:latin typeface="Arial"/>
                <a:ea typeface="+mn-ea"/>
                <a:cs typeface="+mn-cs"/>
              </a:rPr>
              <a:t> = </a:t>
            </a:r>
            <a:r>
              <a:rPr kumimoji="0" lang="en-US" sz="4000" b="0" i="0" u="none" strike="noStrike" kern="1200" cap="none" spc="0" normalizeH="0" baseline="0" noProof="0" dirty="0" smtClean="0">
                <a:ln>
                  <a:noFill/>
                </a:ln>
                <a:solidFill>
                  <a:srgbClr val="404040"/>
                </a:solidFill>
                <a:effectLst/>
                <a:uLnTx/>
                <a:uFillTx/>
                <a:latin typeface="Arial"/>
                <a:ea typeface="+mn-ea"/>
                <a:cs typeface="+mn-cs"/>
              </a:rPr>
              <a:t>P(W)P(Y|A=</a:t>
            </a:r>
            <a:r>
              <a:rPr kumimoji="0" lang="en-US" sz="4000" b="0" i="0" u="none" strike="noStrike" kern="1200" cap="none" spc="0" normalizeH="0" baseline="0" noProof="0" dirty="0" err="1" smtClean="0">
                <a:ln>
                  <a:noFill/>
                </a:ln>
                <a:solidFill>
                  <a:srgbClr val="404040"/>
                </a:solidFill>
                <a:effectLst/>
                <a:uLnTx/>
                <a:uFillTx/>
                <a:latin typeface="Arial"/>
                <a:ea typeface="+mn-ea"/>
                <a:cs typeface="+mn-cs"/>
              </a:rPr>
              <a:t>a,W</a:t>
            </a:r>
            <a:r>
              <a:rPr kumimoji="0" lang="en-US" sz="4000" b="0" i="0" u="none" strike="noStrike" kern="1200" cap="none" spc="0" normalizeH="0" baseline="0" noProof="0" dirty="0" smtClean="0">
                <a:ln>
                  <a:noFill/>
                </a:ln>
                <a:solidFill>
                  <a:srgbClr val="404040"/>
                </a:solidFill>
                <a:effectLst/>
                <a:uLnTx/>
                <a:uFillTx/>
                <a:latin typeface="Arial"/>
                <a:ea typeface="+mn-ea"/>
                <a:cs typeface="+mn-cs"/>
              </a:rPr>
              <a:t>)</a:t>
            </a:r>
          </a:p>
        </p:txBody>
      </p:sp>
      <p:sp>
        <p:nvSpPr>
          <p:cNvPr id="19" name="Title 1"/>
          <p:cNvSpPr txBox="1">
            <a:spLocks/>
          </p:cNvSpPr>
          <p:nvPr/>
        </p:nvSpPr>
        <p:spPr>
          <a:xfrm>
            <a:off x="533400" y="4724400"/>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000" i="0" u="none" strike="noStrike" kern="1200" cap="none" spc="-150" normalizeH="0" baseline="0" noProof="0" dirty="0" smtClean="0">
                <a:ln>
                  <a:noFill/>
                </a:ln>
                <a:solidFill>
                  <a:srgbClr val="404040"/>
                </a:solidFill>
                <a:effectLst/>
                <a:uLnTx/>
                <a:uFillTx/>
                <a:latin typeface="Arial Black"/>
                <a:ea typeface="+mj-ea"/>
                <a:cs typeface="Arial Black"/>
              </a:rPr>
              <a:t>LIKELIHOOD</a:t>
            </a:r>
            <a:endParaRPr kumimoji="0" lang="en-US" sz="3000" i="0" u="none" strike="noStrike" kern="1200" cap="none" spc="-150" normalizeH="0" baseline="0" noProof="0" dirty="0">
              <a:ln>
                <a:noFill/>
              </a:ln>
              <a:solidFill>
                <a:srgbClr val="404040"/>
              </a:solidFill>
              <a:effectLst/>
              <a:uLnTx/>
              <a:uFillTx/>
              <a:latin typeface="Arial Black"/>
              <a:ea typeface="+mj-ea"/>
              <a:cs typeface="Arial Black"/>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13" name="TextBox 12"/>
          <p:cNvSpPr txBox="1"/>
          <p:nvPr/>
        </p:nvSpPr>
        <p:spPr>
          <a:xfrm>
            <a:off x="76200" y="-381000"/>
            <a:ext cx="15240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P</a:t>
            </a:r>
            <a:endParaRPr lang="en-US" sz="15000" b="1" dirty="0">
              <a:solidFill>
                <a:srgbClr val="E11932">
                  <a:alpha val="50000"/>
                </a:srgbClr>
              </a:solidFill>
              <a:latin typeface="Times New Roman"/>
            </a:endParaRPr>
          </a:p>
        </p:txBody>
      </p:sp>
      <p:sp>
        <p:nvSpPr>
          <p:cNvPr id="14" name="Title 1"/>
          <p:cNvSpPr txBox="1">
            <a:spLocks/>
          </p:cNvSpPr>
          <p:nvPr/>
        </p:nvSpPr>
        <p:spPr>
          <a:xfrm>
            <a:off x="304800" y="381000"/>
            <a:ext cx="8534400" cy="1143000"/>
          </a:xfrm>
          <a:prstGeom prst="rect">
            <a:avLst/>
          </a:prstGeom>
        </p:spPr>
        <p:txBody>
          <a:bodyPr vert="horz" lIns="91440" tIns="45720" rIns="91440" bIns="45720" rtlCol="0" anchor="ctr">
            <a:noAutofit/>
          </a:bodyPr>
          <a:lstStyle/>
          <a:p>
            <a:pPr marL="623888" indent="-623888" defTabSz="457200">
              <a:spcBef>
                <a:spcPct val="0"/>
              </a:spcBef>
              <a:defRPr/>
            </a:pPr>
            <a:r>
              <a:rPr lang="en-US" sz="4400" spc="-150" dirty="0" smtClean="0">
                <a:solidFill>
                  <a:srgbClr val="404040"/>
                </a:solidFill>
                <a:latin typeface="Arial Black"/>
                <a:cs typeface="Arial Black"/>
              </a:rPr>
              <a:t>Causal Assumptions</a:t>
            </a:r>
            <a:br>
              <a:rPr lang="en-US" sz="4400" spc="-150" dirty="0" smtClean="0">
                <a:solidFill>
                  <a:srgbClr val="404040"/>
                </a:solidFill>
                <a:latin typeface="Arial Black"/>
                <a:cs typeface="Arial Black"/>
              </a:rPr>
            </a:br>
            <a:r>
              <a:rPr lang="en-US" sz="4400" spc="-150" dirty="0" smtClean="0">
                <a:solidFill>
                  <a:srgbClr val="404040"/>
                </a:solidFill>
                <a:latin typeface="Arial Black"/>
                <a:cs typeface="Arial Black"/>
              </a:rPr>
              <a:t>(</a:t>
            </a:r>
            <a:r>
              <a:rPr lang="en-US" sz="4400" spc="-150" dirty="0" err="1" smtClean="0">
                <a:solidFill>
                  <a:srgbClr val="404040"/>
                </a:solidFill>
                <a:latin typeface="Arial Black"/>
                <a:cs typeface="Arial Black"/>
              </a:rPr>
              <a:t>Untestable</a:t>
            </a:r>
            <a:r>
              <a:rPr lang="en-US" sz="4400" spc="-150" dirty="0" smtClean="0">
                <a:solidFill>
                  <a:srgbClr val="404040"/>
                </a:solidFill>
                <a:latin typeface="Arial Black"/>
                <a:cs typeface="Arial Black"/>
              </a:rPr>
              <a:t>)</a:t>
            </a:r>
            <a:endParaRPr lang="en-US" sz="4000" spc="-150" dirty="0">
              <a:solidFill>
                <a:srgbClr val="E11932"/>
              </a:solidFill>
              <a:latin typeface="Arial Black"/>
              <a:cs typeface="Arial Black"/>
            </a:endParaRPr>
          </a:p>
        </p:txBody>
      </p:sp>
      <p:pic>
        <p:nvPicPr>
          <p:cNvPr id="9" name="Picture 8" descr="square_frame_large.png"/>
          <p:cNvPicPr>
            <a:picLocks noChangeAspect="1"/>
          </p:cNvPicPr>
          <p:nvPr/>
        </p:nvPicPr>
        <p:blipFill>
          <a:blip r:embed="rId4" cstate="print"/>
          <a:stretch>
            <a:fillRect/>
          </a:stretch>
        </p:blipFill>
        <p:spPr>
          <a:xfrm>
            <a:off x="6296621" y="304800"/>
            <a:ext cx="2618779" cy="2366601"/>
          </a:xfrm>
          <a:prstGeom prst="rect">
            <a:avLst/>
          </a:prstGeom>
        </p:spPr>
      </p:pic>
      <p:pic>
        <p:nvPicPr>
          <p:cNvPr id="10" name="Picture 9"/>
          <p:cNvPicPr>
            <a:picLocks noChangeAspect="1"/>
          </p:cNvPicPr>
          <p:nvPr/>
        </p:nvPicPr>
        <p:blipFill>
          <a:blip r:embed="rId5" cstate="print"/>
          <a:srcRect r="5046" b="4887"/>
          <a:stretch>
            <a:fillRect/>
          </a:stretch>
        </p:blipFill>
        <p:spPr>
          <a:xfrm>
            <a:off x="6601421" y="609600"/>
            <a:ext cx="1998991" cy="1740366"/>
          </a:xfrm>
          <a:prstGeom prst="rect">
            <a:avLst/>
          </a:prstGeom>
          <a:ln w="12700" cmpd="sng">
            <a:noFill/>
          </a:ln>
        </p:spPr>
      </p:pic>
      <p:sp>
        <p:nvSpPr>
          <p:cNvPr id="12" name="Title 1"/>
          <p:cNvSpPr txBox="1">
            <a:spLocks/>
          </p:cNvSpPr>
          <p:nvPr/>
        </p:nvSpPr>
        <p:spPr>
          <a:xfrm>
            <a:off x="228600" y="2057400"/>
            <a:ext cx="8229600" cy="2971800"/>
          </a:xfrm>
          <a:prstGeom prst="rect">
            <a:avLst/>
          </a:prstGeom>
        </p:spPr>
        <p:txBody>
          <a:bodyPr vert="horz" lIns="91440" tIns="45720" rIns="91440" bIns="45720" rtlCol="0" anchor="ctr">
            <a:normAutofit fontScale="77500" lnSpcReduction="20000"/>
          </a:bodyPr>
          <a:lstStyle/>
          <a:p>
            <a:pPr marL="514350" indent="-514350" defTabSz="457200">
              <a:lnSpc>
                <a:spcPct val="150000"/>
              </a:lnSpc>
              <a:spcBef>
                <a:spcPct val="0"/>
              </a:spcBef>
              <a:buAutoNum type="arabicPeriod"/>
              <a:defRPr/>
            </a:pPr>
            <a:r>
              <a:rPr lang="en-US" sz="3500" b="1" spc="-150" dirty="0" smtClean="0">
                <a:solidFill>
                  <a:srgbClr val="404040"/>
                </a:solidFill>
                <a:latin typeface="Arial"/>
                <a:cs typeface="Arial"/>
              </a:rPr>
              <a:t>Consistency Assumption / SUTVA</a:t>
            </a:r>
          </a:p>
          <a:p>
            <a:pPr marL="514350" indent="-514350" defTabSz="457200">
              <a:lnSpc>
                <a:spcPct val="150000"/>
              </a:lnSpc>
              <a:spcBef>
                <a:spcPct val="0"/>
              </a:spcBef>
              <a:defRPr/>
            </a:pPr>
            <a:endParaRPr lang="en-US" sz="3500" b="1" spc="-150" dirty="0" smtClean="0">
              <a:solidFill>
                <a:srgbClr val="404040"/>
              </a:solidFill>
              <a:latin typeface="Arial"/>
              <a:cs typeface="Arial"/>
            </a:endParaRPr>
          </a:p>
          <a:p>
            <a:pPr marL="514350" indent="-514350" defTabSz="457200">
              <a:lnSpc>
                <a:spcPct val="150000"/>
              </a:lnSpc>
              <a:spcBef>
                <a:spcPct val="0"/>
              </a:spcBef>
              <a:defRPr/>
            </a:pPr>
            <a:endParaRPr lang="en-US" sz="3500" b="1" spc="-150" dirty="0" smtClean="0">
              <a:solidFill>
                <a:srgbClr val="404040"/>
              </a:solidFill>
              <a:latin typeface="Arial"/>
              <a:cs typeface="Arial"/>
            </a:endParaRPr>
          </a:p>
          <a:p>
            <a:pPr marL="514350" indent="-514350" defTabSz="457200">
              <a:lnSpc>
                <a:spcPct val="150000"/>
              </a:lnSpc>
              <a:spcBef>
                <a:spcPct val="0"/>
              </a:spcBef>
              <a:buAutoNum type="arabicPeriod"/>
              <a:defRPr/>
            </a:pPr>
            <a:endParaRPr lang="en-US" sz="3500" b="1" spc="-150" dirty="0" smtClean="0">
              <a:solidFill>
                <a:srgbClr val="404040"/>
              </a:solidFill>
              <a:latin typeface="Arial"/>
              <a:cs typeface="Arial"/>
            </a:endParaRPr>
          </a:p>
          <a:p>
            <a:pPr marL="514350" indent="-514350" defTabSz="457200">
              <a:lnSpc>
                <a:spcPct val="150000"/>
              </a:lnSpc>
              <a:spcBef>
                <a:spcPct val="0"/>
              </a:spcBef>
              <a:buAutoNum type="arabicPeriod"/>
              <a:defRPr/>
            </a:pPr>
            <a:r>
              <a:rPr lang="en-US" sz="3459" b="1" spc="-150" dirty="0" smtClean="0">
                <a:solidFill>
                  <a:srgbClr val="404040"/>
                </a:solidFill>
                <a:latin typeface="Arial"/>
                <a:cs typeface="Arial"/>
              </a:rPr>
              <a:t>No Unmeasured Confounders</a:t>
            </a:r>
            <a:endParaRPr lang="en-US" sz="3459" b="1" spc="-150" dirty="0">
              <a:solidFill>
                <a:srgbClr val="404040"/>
              </a:solidFill>
              <a:latin typeface="Arial"/>
              <a:cs typeface="Arial"/>
            </a:endParaRPr>
          </a:p>
        </p:txBody>
      </p:sp>
      <p:pic>
        <p:nvPicPr>
          <p:cNvPr id="15" name="Picture 14"/>
          <p:cNvPicPr>
            <a:picLocks noChangeAspect="1"/>
          </p:cNvPicPr>
          <p:nvPr/>
        </p:nvPicPr>
        <p:blipFill>
          <a:blip r:embed="rId6"/>
          <a:stretch>
            <a:fillRect/>
          </a:stretch>
        </p:blipFill>
        <p:spPr>
          <a:xfrm>
            <a:off x="2133600" y="3175000"/>
            <a:ext cx="4826000" cy="558800"/>
          </a:xfrm>
          <a:prstGeom prst="rect">
            <a:avLst/>
          </a:prstGeom>
        </p:spPr>
      </p:pic>
      <p:pic>
        <p:nvPicPr>
          <p:cNvPr id="16" name="Picture 15"/>
          <p:cNvPicPr>
            <a:picLocks noChangeAspect="1"/>
          </p:cNvPicPr>
          <p:nvPr/>
        </p:nvPicPr>
        <p:blipFill>
          <a:blip r:embed="rId7"/>
          <a:stretch>
            <a:fillRect/>
          </a:stretch>
        </p:blipFill>
        <p:spPr>
          <a:xfrm>
            <a:off x="2819400" y="5003800"/>
            <a:ext cx="3479800" cy="558800"/>
          </a:xfrm>
          <a:prstGeom prst="rect">
            <a:avLst/>
          </a:prstGeom>
        </p:spPr>
      </p:pic>
      <p:pic>
        <p:nvPicPr>
          <p:cNvPr id="17" name="Picture 16"/>
          <p:cNvPicPr>
            <a:picLocks noChangeAspect="1"/>
          </p:cNvPicPr>
          <p:nvPr/>
        </p:nvPicPr>
        <p:blipFill>
          <a:blip r:embed="rId8"/>
          <a:stretch>
            <a:fillRect/>
          </a:stretch>
        </p:blipFill>
        <p:spPr>
          <a:xfrm>
            <a:off x="2209800" y="5715000"/>
            <a:ext cx="4876800" cy="5207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sp>
        <p:nvSpPr>
          <p:cNvPr id="46" name="Title 1"/>
          <p:cNvSpPr>
            <a:spLocks noGrp="1"/>
          </p:cNvSpPr>
          <p:nvPr>
            <p:ph type="title"/>
          </p:nvPr>
        </p:nvSpPr>
        <p:spPr>
          <a:xfrm>
            <a:off x="451818" y="533400"/>
            <a:ext cx="8229600" cy="1143000"/>
          </a:xfrm>
        </p:spPr>
        <p:txBody>
          <a:bodyPr>
            <a:normAutofit fontScale="90000"/>
          </a:bodyPr>
          <a:lstStyle/>
          <a:p>
            <a:pPr algn="l">
              <a:defRPr/>
            </a:pPr>
            <a:r>
              <a:rPr lang="en-US" sz="4000" spc="-150" dirty="0" smtClean="0"/>
              <a:t>One additional assumption, Positivity</a:t>
            </a:r>
            <a:r>
              <a:rPr lang="en-US" sz="4000" spc="-150" dirty="0" smtClean="0">
                <a:solidFill>
                  <a:srgbClr val="E11932"/>
                </a:solidFill>
              </a:rPr>
              <a:t>.</a:t>
            </a:r>
            <a:r>
              <a:rPr lang="en-US" sz="4000" spc="-150" dirty="0" smtClean="0">
                <a:solidFill>
                  <a:srgbClr val="404040"/>
                </a:solidFill>
              </a:rPr>
              <a:t/>
            </a:r>
            <a:br>
              <a:rPr lang="en-US" sz="4000" spc="-150" dirty="0" smtClean="0">
                <a:solidFill>
                  <a:srgbClr val="404040"/>
                </a:solidFill>
              </a:rPr>
            </a:br>
            <a:endParaRPr lang="en-US" sz="4000" cap="none" spc="-150" baseline="-25000" dirty="0">
              <a:solidFill>
                <a:srgbClr val="404040"/>
              </a:solidFill>
            </a:endParaRPr>
          </a:p>
        </p:txBody>
      </p:sp>
      <p:sp>
        <p:nvSpPr>
          <p:cNvPr id="20" name="Slide Number Placeholder 19"/>
          <p:cNvSpPr>
            <a:spLocks noGrp="1"/>
          </p:cNvSpPr>
          <p:nvPr>
            <p:ph type="sldNum" sz="quarter" idx="12"/>
          </p:nvPr>
        </p:nvSpPr>
        <p:spPr/>
        <p:txBody>
          <a:bodyPr/>
          <a:lstStyle/>
          <a:p>
            <a:fld id="{BA3FD5ED-4844-8443-AF17-C10B491EE604}" type="slidenum">
              <a:rPr lang="en-US" smtClean="0"/>
              <a:pPr/>
              <a:t>24</a:t>
            </a:fld>
            <a:endParaRPr lang="en-US"/>
          </a:p>
        </p:txBody>
      </p:sp>
      <p:pic>
        <p:nvPicPr>
          <p:cNvPr id="26" name="Picture 25"/>
          <p:cNvPicPr>
            <a:picLocks noChangeAspect="1"/>
          </p:cNvPicPr>
          <p:nvPr/>
        </p:nvPicPr>
        <p:blipFill>
          <a:blip r:embed="rId4"/>
          <a:stretch>
            <a:fillRect/>
          </a:stretch>
        </p:blipFill>
        <p:spPr>
          <a:xfrm>
            <a:off x="2743200" y="1981200"/>
            <a:ext cx="3708400" cy="596900"/>
          </a:xfrm>
          <a:prstGeom prst="rect">
            <a:avLst/>
          </a:prstGeom>
        </p:spPr>
      </p:pic>
      <p:sp>
        <p:nvSpPr>
          <p:cNvPr id="27" name="Content Placeholder 2"/>
          <p:cNvSpPr>
            <a:spLocks noGrp="1"/>
          </p:cNvSpPr>
          <p:nvPr>
            <p:ph idx="1"/>
          </p:nvPr>
        </p:nvSpPr>
        <p:spPr>
          <a:xfrm>
            <a:off x="838201" y="3124200"/>
            <a:ext cx="7696200" cy="2743200"/>
          </a:xfrm>
        </p:spPr>
        <p:txBody>
          <a:bodyPr>
            <a:normAutofit/>
          </a:bodyPr>
          <a:lstStyle/>
          <a:p>
            <a:pPr marL="514350" indent="-514350">
              <a:buFont typeface="+mj-lt"/>
              <a:buAutoNum type="arabicPeriod"/>
            </a:pPr>
            <a:r>
              <a:rPr lang="en-US" sz="2000" dirty="0" smtClean="0">
                <a:solidFill>
                  <a:srgbClr val="404040"/>
                </a:solidFill>
                <a:latin typeface="Arial"/>
              </a:rPr>
              <a:t>For each W there is a positive probability of each treatment.</a:t>
            </a:r>
          </a:p>
          <a:p>
            <a:pPr marL="514350" indent="-514350">
              <a:buFont typeface="+mj-lt"/>
              <a:buAutoNum type="arabicPeriod"/>
            </a:pPr>
            <a:r>
              <a:rPr lang="en-US" sz="2000" dirty="0" smtClean="0">
                <a:solidFill>
                  <a:srgbClr val="404040"/>
                </a:solidFill>
                <a:latin typeface="Arial"/>
              </a:rPr>
              <a:t>Observational experimentation. Also known as the Experimental Treatment Assumption (ETA).</a:t>
            </a:r>
          </a:p>
          <a:p>
            <a:pPr marL="514350" indent="-514350">
              <a:buFont typeface="+mj-lt"/>
              <a:buAutoNum type="arabicPeriod"/>
            </a:pPr>
            <a:r>
              <a:rPr lang="en-US" sz="2000" dirty="0" smtClean="0">
                <a:solidFill>
                  <a:srgbClr val="404040"/>
                </a:solidFill>
                <a:latin typeface="Arial"/>
              </a:rPr>
              <a:t>If assumption is not valid may consider alternative parameters of interest.</a:t>
            </a:r>
          </a:p>
        </p:txBody>
      </p:sp>
    </p:spTree>
    <p:extLst>
      <p:ext uri="{BB962C8B-B14F-4D97-AF65-F5344CB8AC3E}">
        <p14:creationId xmlns:p14="http://schemas.microsoft.com/office/powerpoint/2010/main" val="7150758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4" name="TextBox 3"/>
          <p:cNvSpPr txBox="1"/>
          <p:nvPr/>
        </p:nvSpPr>
        <p:spPr>
          <a:xfrm>
            <a:off x="0" y="-304800"/>
            <a:ext cx="41148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Ψ(P)</a:t>
            </a:r>
            <a:endParaRPr lang="en-US" sz="15000" b="1" dirty="0">
              <a:solidFill>
                <a:srgbClr val="E11932">
                  <a:alpha val="50000"/>
                </a:srgbClr>
              </a:solidFill>
              <a:latin typeface="Times New Roman"/>
            </a:endParaRPr>
          </a:p>
        </p:txBody>
      </p:sp>
      <p:sp>
        <p:nvSpPr>
          <p:cNvPr id="5" name="Title 1"/>
          <p:cNvSpPr txBox="1">
            <a:spLocks/>
          </p:cNvSpPr>
          <p:nvPr/>
        </p:nvSpPr>
        <p:spPr>
          <a:xfrm>
            <a:off x="304800" y="343614"/>
            <a:ext cx="8229600" cy="1143000"/>
          </a:xfrm>
          <a:prstGeom prst="rect">
            <a:avLst/>
          </a:prstGeom>
        </p:spPr>
        <p:txBody>
          <a:bodyPr vert="horz" lIns="91440" tIns="45720" rIns="91440" bIns="45720" rtlCol="0" anchor="ctr">
            <a:normAutofit fontScale="92500"/>
          </a:bodyPr>
          <a:lstStyle/>
          <a:p>
            <a:pPr defTabSz="457200">
              <a:spcBef>
                <a:spcPct val="0"/>
              </a:spcBef>
              <a:defRPr/>
            </a:pPr>
            <a:r>
              <a:rPr lang="en-US" sz="4000" spc="-150" dirty="0" smtClean="0">
                <a:solidFill>
                  <a:srgbClr val="404040"/>
                </a:solidFill>
                <a:latin typeface="Arial Black"/>
                <a:cs typeface="Arial Black"/>
              </a:rPr>
              <a:t>3. define parameter of interest</a:t>
            </a:r>
            <a:r>
              <a:rPr lang="en-US" sz="4000" spc="-150" dirty="0" smtClean="0">
                <a:solidFill>
                  <a:srgbClr val="E11932"/>
                </a:solidFill>
                <a:latin typeface="Arial Black"/>
                <a:cs typeface="Arial Black"/>
              </a:rPr>
              <a:t>.</a:t>
            </a:r>
            <a:endParaRPr lang="en-US" sz="4000" spc="-150" dirty="0">
              <a:solidFill>
                <a:srgbClr val="E11932"/>
              </a:solidFill>
              <a:latin typeface="Arial Black"/>
              <a:cs typeface="Arial Black"/>
            </a:endParaRPr>
          </a:p>
        </p:txBody>
      </p:sp>
      <p:pic>
        <p:nvPicPr>
          <p:cNvPr id="10" name="Picture 9"/>
          <p:cNvPicPr>
            <a:picLocks noChangeAspect="1"/>
          </p:cNvPicPr>
          <p:nvPr/>
        </p:nvPicPr>
        <p:blipFill>
          <a:blip r:embed="rId4"/>
          <a:stretch>
            <a:fillRect/>
          </a:stretch>
        </p:blipFill>
        <p:spPr>
          <a:xfrm>
            <a:off x="1219200" y="3135177"/>
            <a:ext cx="6699250" cy="181782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4" name="TextBox 3"/>
          <p:cNvSpPr txBox="1"/>
          <p:nvPr/>
        </p:nvSpPr>
        <p:spPr>
          <a:xfrm>
            <a:off x="0" y="-304800"/>
            <a:ext cx="41148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Ψ(P)</a:t>
            </a:r>
            <a:endParaRPr lang="en-US" sz="15000" b="1" dirty="0">
              <a:solidFill>
                <a:srgbClr val="E11932">
                  <a:alpha val="50000"/>
                </a:srgbClr>
              </a:solidFill>
              <a:latin typeface="Times New Roman"/>
            </a:endParaRPr>
          </a:p>
        </p:txBody>
      </p:sp>
      <p:sp>
        <p:nvSpPr>
          <p:cNvPr id="5" name="Title 1"/>
          <p:cNvSpPr txBox="1">
            <a:spLocks/>
          </p:cNvSpPr>
          <p:nvPr/>
        </p:nvSpPr>
        <p:spPr>
          <a:xfrm>
            <a:off x="304800" y="343614"/>
            <a:ext cx="8229600" cy="1143000"/>
          </a:xfrm>
          <a:prstGeom prst="rect">
            <a:avLst/>
          </a:prstGeom>
        </p:spPr>
        <p:txBody>
          <a:bodyPr vert="horz" lIns="91440" tIns="45720" rIns="91440" bIns="45720" rtlCol="0" anchor="ctr">
            <a:normAutofit fontScale="85000" lnSpcReduction="10000"/>
          </a:bodyPr>
          <a:lstStyle/>
          <a:p>
            <a:pPr defTabSz="457200">
              <a:spcBef>
                <a:spcPct val="0"/>
              </a:spcBef>
              <a:defRPr/>
            </a:pPr>
            <a:r>
              <a:rPr lang="en-US" sz="4000" spc="-150" dirty="0" smtClean="0">
                <a:solidFill>
                  <a:srgbClr val="404040"/>
                </a:solidFill>
                <a:latin typeface="Arial Black"/>
                <a:cs typeface="Arial Black"/>
              </a:rPr>
              <a:t>These parameters are functions of the distribution under intervention</a:t>
            </a:r>
            <a:r>
              <a:rPr lang="en-US" sz="4000" spc="-150" dirty="0" smtClean="0">
                <a:solidFill>
                  <a:srgbClr val="E11932"/>
                </a:solidFill>
                <a:latin typeface="Arial Black"/>
                <a:cs typeface="Arial Black"/>
              </a:rPr>
              <a:t>.</a:t>
            </a:r>
            <a:endParaRPr lang="en-US" sz="4000" spc="-150" dirty="0">
              <a:solidFill>
                <a:srgbClr val="E11932"/>
              </a:solidFill>
              <a:latin typeface="Arial Black"/>
              <a:cs typeface="Arial Black"/>
            </a:endParaRPr>
          </a:p>
        </p:txBody>
      </p:sp>
      <p:pic>
        <p:nvPicPr>
          <p:cNvPr id="13" name="Picture 12"/>
          <p:cNvPicPr>
            <a:picLocks noChangeAspect="1"/>
          </p:cNvPicPr>
          <p:nvPr/>
        </p:nvPicPr>
        <p:blipFill>
          <a:blip r:embed="rId4"/>
          <a:stretch>
            <a:fillRect/>
          </a:stretch>
        </p:blipFill>
        <p:spPr>
          <a:xfrm>
            <a:off x="304800" y="3048000"/>
            <a:ext cx="8674100" cy="596900"/>
          </a:xfrm>
          <a:prstGeom prst="rect">
            <a:avLst/>
          </a:prstGeom>
        </p:spPr>
      </p:pic>
      <p:pic>
        <p:nvPicPr>
          <p:cNvPr id="15" name="Picture 14"/>
          <p:cNvPicPr>
            <a:picLocks noChangeAspect="1"/>
          </p:cNvPicPr>
          <p:nvPr/>
        </p:nvPicPr>
        <p:blipFill>
          <a:blip r:embed="rId5"/>
          <a:stretch>
            <a:fillRect/>
          </a:stretch>
        </p:blipFill>
        <p:spPr>
          <a:xfrm>
            <a:off x="2590800" y="4572000"/>
            <a:ext cx="4038600" cy="8255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A3FD5ED-4844-8443-AF17-C10B491EE604}" type="slidenum">
              <a:rPr lang="en-US" smtClean="0">
                <a:solidFill>
                  <a:prstClr val="black">
                    <a:tint val="75000"/>
                  </a:prstClr>
                </a:solidFill>
              </a:rPr>
              <a:pPr/>
              <a:t>27</a:t>
            </a:fld>
            <a:endParaRPr lang="en-US">
              <a:solidFill>
                <a:prstClr val="black">
                  <a:tint val="75000"/>
                </a:prstClr>
              </a:solidFill>
            </a:endParaRPr>
          </a:p>
        </p:txBody>
      </p:sp>
      <p:sp>
        <p:nvSpPr>
          <p:cNvPr id="5" name="TextBox 4"/>
          <p:cNvSpPr txBox="1"/>
          <p:nvPr/>
        </p:nvSpPr>
        <p:spPr>
          <a:xfrm>
            <a:off x="0" y="-304800"/>
            <a:ext cx="41148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Ψ(P)</a:t>
            </a:r>
            <a:endParaRPr lang="en-US" sz="15000" b="1" dirty="0">
              <a:solidFill>
                <a:srgbClr val="E11932">
                  <a:alpha val="50000"/>
                </a:srgbClr>
              </a:solidFill>
              <a:latin typeface="Times New Roman"/>
            </a:endParaRPr>
          </a:p>
        </p:txBody>
      </p:sp>
      <p:sp>
        <p:nvSpPr>
          <p:cNvPr id="6" name="Title 1"/>
          <p:cNvSpPr txBox="1">
            <a:spLocks/>
          </p:cNvSpPr>
          <p:nvPr/>
        </p:nvSpPr>
        <p:spPr>
          <a:xfrm>
            <a:off x="304800" y="343614"/>
            <a:ext cx="8229600" cy="1143000"/>
          </a:xfrm>
          <a:prstGeom prst="rect">
            <a:avLst/>
          </a:prstGeom>
        </p:spPr>
        <p:txBody>
          <a:bodyPr vert="horz" lIns="91440" tIns="45720" rIns="91440" bIns="45720" rtlCol="0" anchor="ctr">
            <a:normAutofit/>
          </a:bodyPr>
          <a:lstStyle/>
          <a:p>
            <a:pPr defTabSz="457200">
              <a:spcBef>
                <a:spcPct val="0"/>
              </a:spcBef>
              <a:defRPr/>
            </a:pPr>
            <a:r>
              <a:rPr lang="en-US" sz="4000" spc="-150" dirty="0" smtClean="0">
                <a:solidFill>
                  <a:srgbClr val="404040"/>
                </a:solidFill>
                <a:latin typeface="Arial Black"/>
                <a:cs typeface="Arial Black"/>
              </a:rPr>
              <a:t>A very popular parameter</a:t>
            </a:r>
            <a:r>
              <a:rPr lang="en-US" sz="4000" spc="-150" dirty="0" smtClean="0">
                <a:solidFill>
                  <a:srgbClr val="E11932"/>
                </a:solidFill>
                <a:latin typeface="Arial Black"/>
                <a:cs typeface="Arial Black"/>
              </a:rPr>
              <a:t>.</a:t>
            </a:r>
            <a:endParaRPr lang="en-US" sz="4000" spc="-150" dirty="0">
              <a:solidFill>
                <a:srgbClr val="E11932"/>
              </a:solidFill>
              <a:latin typeface="Arial Black"/>
              <a:cs typeface="Arial Black"/>
            </a:endParaRPr>
          </a:p>
        </p:txBody>
      </p:sp>
      <p:pic>
        <p:nvPicPr>
          <p:cNvPr id="11" name="Picture 10"/>
          <p:cNvPicPr>
            <a:picLocks noChangeAspect="1"/>
          </p:cNvPicPr>
          <p:nvPr/>
        </p:nvPicPr>
        <p:blipFill>
          <a:blip r:embed="rId2"/>
          <a:stretch>
            <a:fillRect/>
          </a:stretch>
        </p:blipFill>
        <p:spPr>
          <a:xfrm>
            <a:off x="1143000" y="2832100"/>
            <a:ext cx="6477000" cy="25019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A3FD5ED-4844-8443-AF17-C10B491EE604}" type="slidenum">
              <a:rPr lang="en-US" smtClean="0">
                <a:solidFill>
                  <a:prstClr val="black">
                    <a:tint val="75000"/>
                  </a:prstClr>
                </a:solidFill>
              </a:rPr>
              <a:pPr/>
              <a:t>28</a:t>
            </a:fld>
            <a:endParaRPr lang="en-US">
              <a:solidFill>
                <a:prstClr val="black">
                  <a:tint val="75000"/>
                </a:prstClr>
              </a:solidFill>
            </a:endParaRPr>
          </a:p>
        </p:txBody>
      </p:sp>
      <p:sp>
        <p:nvSpPr>
          <p:cNvPr id="5" name="TextBox 4"/>
          <p:cNvSpPr txBox="1"/>
          <p:nvPr/>
        </p:nvSpPr>
        <p:spPr>
          <a:xfrm>
            <a:off x="0" y="-304800"/>
            <a:ext cx="41148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Ψ(P)</a:t>
            </a:r>
            <a:endParaRPr lang="en-US" sz="15000" b="1" dirty="0">
              <a:solidFill>
                <a:srgbClr val="E11932">
                  <a:alpha val="50000"/>
                </a:srgbClr>
              </a:solidFill>
              <a:latin typeface="Times New Roman"/>
            </a:endParaRPr>
          </a:p>
        </p:txBody>
      </p:sp>
      <p:sp>
        <p:nvSpPr>
          <p:cNvPr id="6" name="Title 1"/>
          <p:cNvSpPr txBox="1">
            <a:spLocks/>
          </p:cNvSpPr>
          <p:nvPr/>
        </p:nvSpPr>
        <p:spPr>
          <a:xfrm>
            <a:off x="304800" y="343614"/>
            <a:ext cx="8229600" cy="1143000"/>
          </a:xfrm>
          <a:prstGeom prst="rect">
            <a:avLst/>
          </a:prstGeom>
        </p:spPr>
        <p:txBody>
          <a:bodyPr vert="horz" lIns="91440" tIns="45720" rIns="91440" bIns="45720" rtlCol="0" anchor="ctr">
            <a:normAutofit/>
          </a:bodyPr>
          <a:lstStyle/>
          <a:p>
            <a:pPr defTabSz="457200">
              <a:spcBef>
                <a:spcPct val="0"/>
              </a:spcBef>
              <a:defRPr/>
            </a:pPr>
            <a:r>
              <a:rPr lang="en-US" sz="4000" spc="-150" dirty="0" smtClean="0">
                <a:solidFill>
                  <a:srgbClr val="404040"/>
                </a:solidFill>
                <a:latin typeface="Arial Black"/>
                <a:cs typeface="Arial Black"/>
              </a:rPr>
              <a:t>A very popular parameter</a:t>
            </a:r>
            <a:r>
              <a:rPr lang="en-US" sz="4000" spc="-150" dirty="0" smtClean="0">
                <a:solidFill>
                  <a:srgbClr val="E11932"/>
                </a:solidFill>
                <a:latin typeface="Arial Black"/>
                <a:cs typeface="Arial Black"/>
              </a:rPr>
              <a:t>.</a:t>
            </a:r>
            <a:endParaRPr lang="en-US" sz="4000" spc="-150" dirty="0">
              <a:solidFill>
                <a:srgbClr val="E11932"/>
              </a:solidFill>
              <a:latin typeface="Arial Black"/>
              <a:cs typeface="Arial Black"/>
            </a:endParaRPr>
          </a:p>
        </p:txBody>
      </p:sp>
      <p:pic>
        <p:nvPicPr>
          <p:cNvPr id="7" name="Picture 6"/>
          <p:cNvPicPr>
            <a:picLocks noChangeAspect="1"/>
          </p:cNvPicPr>
          <p:nvPr/>
        </p:nvPicPr>
        <p:blipFill>
          <a:blip r:embed="rId2"/>
          <a:stretch>
            <a:fillRect/>
          </a:stretch>
        </p:blipFill>
        <p:spPr>
          <a:xfrm>
            <a:off x="1905000" y="3048000"/>
            <a:ext cx="4648200" cy="220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sp>
        <p:nvSpPr>
          <p:cNvPr id="4" name="TextBox 3"/>
          <p:cNvSpPr txBox="1"/>
          <p:nvPr/>
        </p:nvSpPr>
        <p:spPr>
          <a:xfrm>
            <a:off x="0" y="-343257"/>
            <a:ext cx="5105400" cy="2400657"/>
          </a:xfrm>
          <a:prstGeom prst="rect">
            <a:avLst/>
          </a:prstGeom>
          <a:noFill/>
        </p:spPr>
        <p:txBody>
          <a:bodyPr wrap="square" rtlCol="0">
            <a:spAutoFit/>
          </a:bodyPr>
          <a:lstStyle/>
          <a:p>
            <a:r>
              <a:rPr lang="en-US" sz="15000" b="1" dirty="0" err="1" smtClean="0">
                <a:solidFill>
                  <a:srgbClr val="E11932">
                    <a:alpha val="50000"/>
                  </a:srgbClr>
                </a:solidFill>
                <a:latin typeface="Times New Roman"/>
              </a:rPr>
              <a:t>Ψ(P</a:t>
            </a:r>
            <a:r>
              <a:rPr lang="en-US" sz="9000" b="1" baseline="-25000" dirty="0" err="1" smtClean="0">
                <a:solidFill>
                  <a:srgbClr val="E11932">
                    <a:alpha val="50000"/>
                  </a:srgbClr>
                </a:solidFill>
                <a:latin typeface="Times New Roman"/>
              </a:rPr>
              <a:t>n</a:t>
            </a:r>
            <a:r>
              <a:rPr lang="en-US" sz="15000" b="1" dirty="0" smtClean="0">
                <a:solidFill>
                  <a:srgbClr val="E11932">
                    <a:alpha val="50000"/>
                  </a:srgbClr>
                </a:solidFill>
                <a:latin typeface="Times New Roman"/>
              </a:rPr>
              <a:t>)</a:t>
            </a:r>
            <a:endParaRPr lang="en-US" sz="15000" b="1" baseline="-25000" dirty="0">
              <a:solidFill>
                <a:srgbClr val="E11932">
                  <a:alpha val="50000"/>
                </a:srgbClr>
              </a:solidFill>
              <a:latin typeface="Times New Roman"/>
            </a:endParaRPr>
          </a:p>
        </p:txBody>
      </p:sp>
      <p:sp>
        <p:nvSpPr>
          <p:cNvPr id="5" name="Title 1"/>
          <p:cNvSpPr txBox="1">
            <a:spLocks/>
          </p:cNvSpPr>
          <p:nvPr/>
        </p:nvSpPr>
        <p:spPr>
          <a:xfrm>
            <a:off x="381000" y="381000"/>
            <a:ext cx="8229600" cy="1143000"/>
          </a:xfrm>
          <a:prstGeom prst="rect">
            <a:avLst/>
          </a:prstGeom>
        </p:spPr>
        <p:txBody>
          <a:bodyPr vert="horz" lIns="91440" tIns="45720" rIns="91440" bIns="45720" rtlCol="0" anchor="ctr">
            <a:normAutofit/>
          </a:bodyPr>
          <a:lstStyle/>
          <a:p>
            <a:pPr marR="0" lvl="0" indent="0" fontAlgn="auto">
              <a:lnSpc>
                <a:spcPct val="100000"/>
              </a:lnSpc>
              <a:spcBef>
                <a:spcPct val="0"/>
              </a:spcBef>
              <a:spcAft>
                <a:spcPts val="0"/>
              </a:spcAft>
              <a:buClrTx/>
              <a:buSzTx/>
              <a:buFontTx/>
              <a:buNone/>
              <a:tabLst/>
              <a:defRPr/>
            </a:pPr>
            <a:r>
              <a:rPr lang="en-US" sz="4000" spc="-150" dirty="0" smtClean="0">
                <a:solidFill>
                  <a:srgbClr val="404040"/>
                </a:solidFill>
                <a:latin typeface="Arial Black"/>
                <a:ea typeface="+mj-ea"/>
                <a:cs typeface="Arial Black"/>
              </a:rPr>
              <a:t>4. estimate parameter</a:t>
            </a:r>
            <a:r>
              <a:rPr lang="en-US" sz="4000" spc="-150" dirty="0" smtClean="0">
                <a:solidFill>
                  <a:srgbClr val="E11932"/>
                </a:solidFill>
                <a:latin typeface="Arial Black"/>
                <a:ea typeface="+mj-ea"/>
                <a:cs typeface="Arial Black"/>
              </a:rPr>
              <a:t>.</a:t>
            </a:r>
            <a:endParaRPr lang="en-US" sz="4000" spc="-150" dirty="0">
              <a:solidFill>
                <a:srgbClr val="E11932"/>
              </a:solidFill>
              <a:latin typeface="Arial Black"/>
              <a:ea typeface="+mj-ea"/>
              <a:cs typeface="Arial Black"/>
            </a:endParaRPr>
          </a:p>
        </p:txBody>
      </p:sp>
      <p:sp>
        <p:nvSpPr>
          <p:cNvPr id="6" name="Content Placeholder 2"/>
          <p:cNvSpPr>
            <a:spLocks noGrp="1"/>
          </p:cNvSpPr>
          <p:nvPr>
            <p:ph idx="1"/>
          </p:nvPr>
        </p:nvSpPr>
        <p:spPr>
          <a:xfrm>
            <a:off x="609600" y="1905000"/>
            <a:ext cx="8229600" cy="4525963"/>
          </a:xfrm>
        </p:spPr>
        <p:txBody>
          <a:bodyPr>
            <a:normAutofit/>
          </a:bodyPr>
          <a:lstStyle/>
          <a:p>
            <a:pPr marL="514350" indent="-514350">
              <a:lnSpc>
                <a:spcPts val="4760"/>
              </a:lnSpc>
              <a:buFont typeface="+mj-lt"/>
              <a:buAutoNum type="arabicPeriod"/>
            </a:pPr>
            <a:r>
              <a:rPr lang="en-US" sz="2800" b="1" spc="-150" dirty="0" smtClean="0">
                <a:solidFill>
                  <a:srgbClr val="404040"/>
                </a:solidFill>
                <a:latin typeface="Arial"/>
                <a:cs typeface="Arial"/>
              </a:rPr>
              <a:t>Optimal Experiment</a:t>
            </a:r>
          </a:p>
          <a:p>
            <a:pPr marL="514350" indent="-514350">
              <a:lnSpc>
                <a:spcPts val="4760"/>
              </a:lnSpc>
              <a:buFont typeface="+mj-lt"/>
              <a:buAutoNum type="arabicPeriod"/>
            </a:pPr>
            <a:r>
              <a:rPr lang="en-US" sz="2800" b="1" spc="-150" dirty="0" smtClean="0">
                <a:solidFill>
                  <a:srgbClr val="404040"/>
                </a:solidFill>
                <a:latin typeface="Arial"/>
                <a:cs typeface="Arial"/>
              </a:rPr>
              <a:t>A/B Testing</a:t>
            </a:r>
          </a:p>
          <a:p>
            <a:pPr marL="514350" indent="-514350">
              <a:lnSpc>
                <a:spcPts val="4760"/>
              </a:lnSpc>
              <a:buFont typeface="+mj-lt"/>
              <a:buAutoNum type="arabicPeriod"/>
            </a:pPr>
            <a:r>
              <a:rPr lang="en-US" sz="2800" b="1" dirty="0" smtClean="0">
                <a:solidFill>
                  <a:srgbClr val="404040"/>
                </a:solidFill>
                <a:latin typeface="Arial"/>
                <a:cs typeface="Arial"/>
              </a:rPr>
              <a:t>MLE</a:t>
            </a:r>
            <a:r>
              <a:rPr lang="en-US" sz="2800" b="1" spc="-150" dirty="0" smtClean="0">
                <a:solidFill>
                  <a:srgbClr val="404040"/>
                </a:solidFill>
                <a:latin typeface="Arial"/>
                <a:cs typeface="Arial"/>
              </a:rPr>
              <a:t> Based Substitution Estimator (</a:t>
            </a:r>
            <a:r>
              <a:rPr lang="en-US" sz="2800" b="1" dirty="0" smtClean="0">
                <a:solidFill>
                  <a:srgbClr val="404040"/>
                </a:solidFill>
                <a:latin typeface="Arial"/>
                <a:cs typeface="Arial"/>
              </a:rPr>
              <a:t>MLE</a:t>
            </a:r>
            <a:r>
              <a:rPr lang="en-US" sz="2800" b="1" spc="-150" dirty="0" smtClean="0">
                <a:solidFill>
                  <a:srgbClr val="404040"/>
                </a:solidFill>
                <a:latin typeface="Arial"/>
                <a:cs typeface="Arial"/>
              </a:rPr>
              <a:t>)</a:t>
            </a:r>
          </a:p>
          <a:p>
            <a:pPr marL="514350" indent="-514350">
              <a:lnSpc>
                <a:spcPts val="4760"/>
              </a:lnSpc>
              <a:buFont typeface="+mj-lt"/>
              <a:buAutoNum type="arabicPeriod"/>
            </a:pPr>
            <a:r>
              <a:rPr lang="en-US" sz="2800" b="1" spc="-150" dirty="0" smtClean="0">
                <a:solidFill>
                  <a:srgbClr val="404040"/>
                </a:solidFill>
                <a:latin typeface="Arial"/>
                <a:cs typeface="Arial"/>
              </a:rPr>
              <a:t>Inverse Probability Estimators (IPTW)</a:t>
            </a:r>
          </a:p>
          <a:p>
            <a:pPr marL="514350" indent="-514350">
              <a:lnSpc>
                <a:spcPts val="4760"/>
              </a:lnSpc>
              <a:buFont typeface="+mj-lt"/>
              <a:buAutoNum type="arabicPeriod"/>
            </a:pPr>
            <a:r>
              <a:rPr lang="en-US" sz="2800" b="1" spc="-150" dirty="0" smtClean="0">
                <a:solidFill>
                  <a:srgbClr val="404040"/>
                </a:solidFill>
                <a:latin typeface="Arial"/>
                <a:cs typeface="Arial"/>
              </a:rPr>
              <a:t>Double Robust Estimating Equations (A-IPTW)</a:t>
            </a:r>
          </a:p>
          <a:p>
            <a:pPr marL="514350" indent="-514350">
              <a:lnSpc>
                <a:spcPts val="4760"/>
              </a:lnSpc>
              <a:buFont typeface="+mj-lt"/>
              <a:buAutoNum type="arabicPeriod"/>
            </a:pPr>
            <a:r>
              <a:rPr lang="en-US" sz="2800" b="1" spc="-150" dirty="0" smtClean="0">
                <a:solidFill>
                  <a:srgbClr val="404040"/>
                </a:solidFill>
                <a:effectLst>
                  <a:glow rad="317500">
                    <a:srgbClr val="A0B4C8">
                      <a:alpha val="55000"/>
                    </a:srgbClr>
                  </a:glow>
                </a:effectLst>
                <a:latin typeface="Arial"/>
                <a:cs typeface="Arial"/>
              </a:rPr>
              <a:t>Targeted Maximum Likelihood Estimation (TMLE)</a:t>
            </a:r>
            <a:endParaRPr lang="en-US" sz="2800" b="1" spc="-150" dirty="0">
              <a:solidFill>
                <a:srgbClr val="404040"/>
              </a:solidFill>
              <a:effectLst>
                <a:glow rad="317500">
                  <a:srgbClr val="A0B4C8">
                    <a:alpha val="55000"/>
                  </a:srgbClr>
                </a:glow>
              </a:effectLst>
              <a:latin typeface="Arial"/>
              <a:cs typeface="Arial"/>
            </a:endParaRPr>
          </a:p>
        </p:txBody>
      </p:sp>
      <p:sp>
        <p:nvSpPr>
          <p:cNvPr id="11" name="Slide Number Placeholder 10"/>
          <p:cNvSpPr>
            <a:spLocks noGrp="1"/>
          </p:cNvSpPr>
          <p:nvPr>
            <p:ph type="sldNum" sz="quarter" idx="12"/>
          </p:nvPr>
        </p:nvSpPr>
        <p:spPr/>
        <p:txBody>
          <a:bodyPr/>
          <a:lstStyle/>
          <a:p>
            <a:fld id="{BA3FD5ED-4844-8443-AF17-C10B491EE604}" type="slidenum">
              <a:rPr lang="en-US" smtClean="0"/>
              <a:pPr/>
              <a:t>29</a:t>
            </a:fld>
            <a:endParaRPr lang="en-US"/>
          </a:p>
        </p:txBody>
      </p:sp>
      <p:pic>
        <p:nvPicPr>
          <p:cNvPr id="9" name="Picture 8" descr="red_circle_drawn.png"/>
          <p:cNvPicPr>
            <a:picLocks noChangeAspect="1"/>
          </p:cNvPicPr>
          <p:nvPr/>
        </p:nvPicPr>
        <p:blipFill>
          <a:blip r:embed="rId4"/>
          <a:stretch>
            <a:fillRect/>
          </a:stretch>
        </p:blipFill>
        <p:spPr>
          <a:xfrm rot="5400000">
            <a:off x="-1028700" y="4610100"/>
            <a:ext cx="3657600" cy="838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2600" y="1600200"/>
            <a:ext cx="3124200" cy="4525963"/>
          </a:xfrm>
        </p:spPr>
        <p:txBody>
          <a:bodyPr>
            <a:normAutofit/>
          </a:bodyPr>
          <a:lstStyle/>
          <a:p>
            <a:endParaRPr lang="en-US" dirty="0" smtClean="0"/>
          </a:p>
        </p:txBody>
      </p:sp>
      <p:pic>
        <p:nvPicPr>
          <p:cNvPr id="4" name="Picture 2"/>
          <p:cNvPicPr>
            <a:picLocks noChangeAspect="1" noChangeArrowheads="1"/>
          </p:cNvPicPr>
          <p:nvPr/>
        </p:nvPicPr>
        <p:blipFill>
          <a:blip r:embed="rId2" cstate="print"/>
          <a:srcRect l="18667" t="8533" r="44000" b="11733"/>
          <a:stretch>
            <a:fillRect/>
          </a:stretch>
        </p:blipFill>
        <p:spPr bwMode="auto">
          <a:xfrm>
            <a:off x="0" y="0"/>
            <a:ext cx="5318453" cy="6835198"/>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l="18667" t="8533" r="66000" b="81067"/>
          <a:stretch>
            <a:fillRect/>
          </a:stretch>
        </p:blipFill>
        <p:spPr bwMode="auto">
          <a:xfrm>
            <a:off x="6019800" y="533400"/>
            <a:ext cx="2103001" cy="89151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13" name="TextBox 12"/>
          <p:cNvSpPr txBox="1"/>
          <p:nvPr/>
        </p:nvSpPr>
        <p:spPr>
          <a:xfrm>
            <a:off x="76200" y="-381000"/>
            <a:ext cx="15240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P</a:t>
            </a:r>
            <a:endParaRPr lang="en-US" sz="15000" b="1" dirty="0">
              <a:solidFill>
                <a:srgbClr val="E11932">
                  <a:alpha val="50000"/>
                </a:srgbClr>
              </a:solidFill>
              <a:latin typeface="Times New Roman"/>
            </a:endParaRPr>
          </a:p>
        </p:txBody>
      </p:sp>
      <p:sp>
        <p:nvSpPr>
          <p:cNvPr id="14" name="Title 1"/>
          <p:cNvSpPr txBox="1">
            <a:spLocks/>
          </p:cNvSpPr>
          <p:nvPr/>
        </p:nvSpPr>
        <p:spPr>
          <a:xfrm>
            <a:off x="304800" y="381000"/>
            <a:ext cx="8534400" cy="1143000"/>
          </a:xfrm>
          <a:prstGeom prst="rect">
            <a:avLst/>
          </a:prstGeom>
        </p:spPr>
        <p:txBody>
          <a:bodyPr vert="horz" lIns="91440" tIns="45720" rIns="91440" bIns="45720" rtlCol="0" anchor="ctr">
            <a:noAutofit/>
          </a:bodyPr>
          <a:lstStyle/>
          <a:p>
            <a:pPr marL="623888" indent="-623888" defTabSz="457200">
              <a:spcBef>
                <a:spcPct val="0"/>
              </a:spcBef>
              <a:defRPr/>
            </a:pPr>
            <a:r>
              <a:rPr lang="en-US" sz="4400" spc="-150" dirty="0" smtClean="0">
                <a:solidFill>
                  <a:srgbClr val="404040"/>
                </a:solidFill>
                <a:latin typeface="Arial Black"/>
                <a:cs typeface="Arial Black"/>
              </a:rPr>
              <a:t>Recall the Likelihood</a:t>
            </a:r>
            <a:endParaRPr lang="en-US" sz="4000" spc="-150" dirty="0">
              <a:solidFill>
                <a:srgbClr val="E11932"/>
              </a:solidFill>
              <a:latin typeface="Arial Black"/>
              <a:cs typeface="Arial Black"/>
            </a:endParaRPr>
          </a:p>
        </p:txBody>
      </p:sp>
      <p:sp>
        <p:nvSpPr>
          <p:cNvPr id="16" name="Content Placeholder 2"/>
          <p:cNvSpPr txBox="1">
            <a:spLocks/>
          </p:cNvSpPr>
          <p:nvPr/>
        </p:nvSpPr>
        <p:spPr>
          <a:xfrm>
            <a:off x="457200" y="3657600"/>
            <a:ext cx="8534400" cy="1066800"/>
          </a:xfrm>
          <a:prstGeom prst="rect">
            <a:avLst/>
          </a:prstGeom>
        </p:spPr>
        <p:txBody>
          <a:bodyPr vert="horz" lIns="91440" tIns="45720" rIns="91440" bIns="45720" rtlCol="0">
            <a:noAutofit/>
          </a:bodyPr>
          <a:lstStyle/>
          <a:p>
            <a:pPr marL="514350" lvl="0" indent="-514350" algn="ctr">
              <a:spcBef>
                <a:spcPct val="20000"/>
              </a:spcBef>
            </a:pPr>
            <a:r>
              <a:rPr kumimoji="0" lang="en-US" sz="4000" b="0" i="0" u="none" strike="noStrike" kern="1200" cap="none" spc="0" normalizeH="0" baseline="0" noProof="0" dirty="0" smtClean="0">
                <a:ln>
                  <a:noFill/>
                </a:ln>
                <a:solidFill>
                  <a:srgbClr val="404040"/>
                </a:solidFill>
                <a:effectLst/>
                <a:uLnTx/>
                <a:uFillTx/>
                <a:latin typeface="Arial"/>
                <a:ea typeface="+mn-ea"/>
                <a:cs typeface="+mn-cs"/>
              </a:rPr>
              <a:t>P</a:t>
            </a:r>
            <a:r>
              <a:rPr kumimoji="0" lang="en-US" sz="4000" b="0" i="0" u="none" strike="noStrike" kern="1200" cap="none" spc="0" normalizeH="0" baseline="-25000" noProof="0" dirty="0" smtClean="0">
                <a:ln>
                  <a:noFill/>
                </a:ln>
                <a:solidFill>
                  <a:srgbClr val="404040"/>
                </a:solidFill>
                <a:effectLst/>
                <a:uLnTx/>
                <a:uFillTx/>
                <a:latin typeface="Arial"/>
                <a:ea typeface="+mn-ea"/>
                <a:cs typeface="+mn-cs"/>
              </a:rPr>
              <a:t>0</a:t>
            </a:r>
            <a:r>
              <a:rPr kumimoji="0" lang="en-US" sz="4000" b="0" i="0" u="none" strike="noStrike" kern="1200" cap="none" spc="0" normalizeH="0" baseline="0" noProof="0" dirty="0" smtClean="0">
                <a:ln>
                  <a:noFill/>
                </a:ln>
                <a:solidFill>
                  <a:srgbClr val="404040"/>
                </a:solidFill>
                <a:effectLst/>
                <a:uLnTx/>
                <a:uFillTx/>
                <a:latin typeface="Arial"/>
                <a:ea typeface="+mn-ea"/>
                <a:cs typeface="+mn-cs"/>
              </a:rPr>
              <a:t>(O)</a:t>
            </a:r>
            <a:r>
              <a:rPr kumimoji="0" lang="en-US" sz="4000" b="0" i="0" u="none" strike="noStrike" kern="1200" cap="none" spc="0" normalizeH="0" noProof="0" dirty="0" smtClean="0">
                <a:ln>
                  <a:noFill/>
                </a:ln>
                <a:solidFill>
                  <a:srgbClr val="404040"/>
                </a:solidFill>
                <a:effectLst/>
                <a:uLnTx/>
                <a:uFillTx/>
                <a:latin typeface="Arial"/>
                <a:ea typeface="+mn-ea"/>
                <a:cs typeface="+mn-cs"/>
              </a:rPr>
              <a:t> = </a:t>
            </a:r>
            <a:r>
              <a:rPr kumimoji="0" lang="en-US" sz="4000" b="0" i="0" u="none" strike="noStrike" kern="1200" cap="none" spc="0" normalizeH="0" baseline="0" noProof="0" dirty="0" smtClean="0">
                <a:ln>
                  <a:noFill/>
                </a:ln>
                <a:solidFill>
                  <a:srgbClr val="404040"/>
                </a:solidFill>
                <a:effectLst/>
                <a:uLnTx/>
                <a:uFillTx/>
                <a:latin typeface="Arial"/>
                <a:ea typeface="+mn-ea"/>
                <a:cs typeface="+mn-cs"/>
              </a:rPr>
              <a:t>P(W)P(A|W)P(Y|A,W)</a:t>
            </a:r>
          </a:p>
        </p:txBody>
      </p:sp>
      <p:sp>
        <p:nvSpPr>
          <p:cNvPr id="19" name="Title 1"/>
          <p:cNvSpPr txBox="1">
            <a:spLocks/>
          </p:cNvSpPr>
          <p:nvPr/>
        </p:nvSpPr>
        <p:spPr>
          <a:xfrm>
            <a:off x="609600" y="2286000"/>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000" i="0" u="none" strike="noStrike" kern="1200" cap="none" spc="-150" normalizeH="0" baseline="0" noProof="0" dirty="0" smtClean="0">
                <a:ln>
                  <a:noFill/>
                </a:ln>
                <a:solidFill>
                  <a:srgbClr val="404040"/>
                </a:solidFill>
                <a:effectLst/>
                <a:uLnTx/>
                <a:uFillTx/>
                <a:latin typeface="Arial Black"/>
                <a:ea typeface="+mj-ea"/>
                <a:cs typeface="Arial Black"/>
              </a:rPr>
              <a:t>LIKELIHOOD</a:t>
            </a:r>
            <a:endParaRPr kumimoji="0" lang="en-US" sz="3000" i="0" u="none" strike="noStrike" kern="1200" cap="none" spc="-150" normalizeH="0" baseline="0" noProof="0" dirty="0">
              <a:ln>
                <a:noFill/>
              </a:ln>
              <a:solidFill>
                <a:srgbClr val="404040"/>
              </a:solidFill>
              <a:effectLst/>
              <a:uLnTx/>
              <a:uFillTx/>
              <a:latin typeface="Arial Black"/>
              <a:ea typeface="+mj-ea"/>
              <a:cs typeface="Arial Black"/>
            </a:endParaRPr>
          </a:p>
        </p:txBody>
      </p:sp>
      <p:sp>
        <p:nvSpPr>
          <p:cNvPr id="2" name="Right Brace 1"/>
          <p:cNvSpPr/>
          <p:nvPr/>
        </p:nvSpPr>
        <p:spPr>
          <a:xfrm rot="5400000">
            <a:off x="3657600" y="3962400"/>
            <a:ext cx="228600" cy="114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rot="5400000">
            <a:off x="6934200" y="3505200"/>
            <a:ext cx="228600" cy="2057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16200000" flipV="1">
            <a:off x="5029200" y="2819400"/>
            <a:ext cx="228600" cy="1600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6781800" y="4648200"/>
            <a:ext cx="659155" cy="553998"/>
          </a:xfrm>
          <a:prstGeom prst="rect">
            <a:avLst/>
          </a:prstGeom>
          <a:noFill/>
        </p:spPr>
        <p:txBody>
          <a:bodyPr wrap="none" rtlCol="0">
            <a:spAutoFit/>
          </a:bodyPr>
          <a:lstStyle/>
          <a:p>
            <a:r>
              <a:rPr lang="en-US" sz="3000" b="1" dirty="0" smtClean="0">
                <a:latin typeface="Arial"/>
              </a:rPr>
              <a:t>Q</a:t>
            </a:r>
            <a:r>
              <a:rPr lang="en-US" sz="3000" b="1" baseline="-25000" dirty="0" smtClean="0">
                <a:latin typeface="Arial"/>
              </a:rPr>
              <a:t>Y</a:t>
            </a:r>
            <a:endParaRPr lang="en-US" sz="3000" b="1" baseline="-25000" dirty="0">
              <a:latin typeface="Arial"/>
            </a:endParaRPr>
          </a:p>
        </p:txBody>
      </p:sp>
      <p:sp>
        <p:nvSpPr>
          <p:cNvPr id="20" name="TextBox 19"/>
          <p:cNvSpPr txBox="1"/>
          <p:nvPr/>
        </p:nvSpPr>
        <p:spPr>
          <a:xfrm>
            <a:off x="3429000" y="4724400"/>
            <a:ext cx="725993" cy="553998"/>
          </a:xfrm>
          <a:prstGeom prst="rect">
            <a:avLst/>
          </a:prstGeom>
          <a:noFill/>
        </p:spPr>
        <p:txBody>
          <a:bodyPr wrap="none" rtlCol="0">
            <a:spAutoFit/>
          </a:bodyPr>
          <a:lstStyle/>
          <a:p>
            <a:r>
              <a:rPr lang="en-US" sz="3000" b="1" dirty="0" smtClean="0">
                <a:latin typeface="Arial"/>
              </a:rPr>
              <a:t>Q</a:t>
            </a:r>
            <a:r>
              <a:rPr lang="en-US" sz="3000" b="1" baseline="-25000" dirty="0" smtClean="0">
                <a:latin typeface="Arial"/>
              </a:rPr>
              <a:t>W</a:t>
            </a:r>
            <a:endParaRPr lang="en-US" sz="3000" b="1" baseline="-25000" dirty="0">
              <a:latin typeface="Arial"/>
            </a:endParaRPr>
          </a:p>
        </p:txBody>
      </p:sp>
      <p:sp>
        <p:nvSpPr>
          <p:cNvPr id="22" name="TextBox 21"/>
          <p:cNvSpPr txBox="1"/>
          <p:nvPr/>
        </p:nvSpPr>
        <p:spPr>
          <a:xfrm>
            <a:off x="4876800" y="2971800"/>
            <a:ext cx="595373" cy="553998"/>
          </a:xfrm>
          <a:prstGeom prst="rect">
            <a:avLst/>
          </a:prstGeom>
          <a:noFill/>
        </p:spPr>
        <p:txBody>
          <a:bodyPr wrap="none" rtlCol="0">
            <a:spAutoFit/>
          </a:bodyPr>
          <a:lstStyle/>
          <a:p>
            <a:r>
              <a:rPr lang="en-US" sz="3000" b="1" dirty="0" err="1" smtClean="0">
                <a:latin typeface="Arial"/>
              </a:rPr>
              <a:t>g</a:t>
            </a:r>
            <a:r>
              <a:rPr lang="en-US" sz="3000" b="1" baseline="-25000" dirty="0" err="1" smtClean="0">
                <a:latin typeface="Arial"/>
              </a:rPr>
              <a:t>A</a:t>
            </a:r>
            <a:endParaRPr lang="en-US" sz="3000" b="1" baseline="-25000" dirty="0">
              <a:latin typeface="Arial"/>
            </a:endParaRPr>
          </a:p>
        </p:txBody>
      </p:sp>
    </p:spTree>
    <p:extLst>
      <p:ext uri="{BB962C8B-B14F-4D97-AF65-F5344CB8AC3E}">
        <p14:creationId xmlns:p14="http://schemas.microsoft.com/office/powerpoint/2010/main" val="157923075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sp>
        <p:nvSpPr>
          <p:cNvPr id="46" name="Title 1"/>
          <p:cNvSpPr>
            <a:spLocks noGrp="1"/>
          </p:cNvSpPr>
          <p:nvPr>
            <p:ph type="title"/>
          </p:nvPr>
        </p:nvSpPr>
        <p:spPr>
          <a:xfrm>
            <a:off x="451818" y="228600"/>
            <a:ext cx="8229600" cy="1143000"/>
          </a:xfrm>
        </p:spPr>
        <p:txBody>
          <a:bodyPr>
            <a:normAutofit fontScale="90000"/>
          </a:bodyPr>
          <a:lstStyle/>
          <a:p>
            <a:pPr algn="l">
              <a:defRPr/>
            </a:pPr>
            <a:r>
              <a:rPr lang="en-US" sz="4000" spc="-150" dirty="0" smtClean="0"/>
              <a:t>two machines</a:t>
            </a:r>
            <a:r>
              <a:rPr lang="en-US" sz="4000" spc="-150" dirty="0" smtClean="0">
                <a:solidFill>
                  <a:srgbClr val="E11932"/>
                </a:solidFill>
              </a:rPr>
              <a:t>:</a:t>
            </a:r>
            <a:r>
              <a:rPr lang="en-US" sz="4000" spc="-150" dirty="0" smtClean="0">
                <a:solidFill>
                  <a:srgbClr val="404040"/>
                </a:solidFill>
              </a:rPr>
              <a:t/>
            </a:r>
            <a:br>
              <a:rPr lang="en-US" sz="4000" spc="-150" dirty="0" smtClean="0">
                <a:solidFill>
                  <a:srgbClr val="404040"/>
                </a:solidFill>
              </a:rPr>
            </a:br>
            <a:r>
              <a:rPr lang="en-US" sz="4000" spc="-150" dirty="0" err="1" smtClean="0">
                <a:solidFill>
                  <a:srgbClr val="404040"/>
                </a:solidFill>
              </a:rPr>
              <a:t>Q</a:t>
            </a:r>
            <a:r>
              <a:rPr lang="en-US" sz="4000" spc="-150" baseline="-25000" dirty="0" err="1" smtClean="0">
                <a:solidFill>
                  <a:srgbClr val="404040"/>
                </a:solidFill>
              </a:rPr>
              <a:t>Y</a:t>
            </a:r>
            <a:r>
              <a:rPr lang="en-US" sz="4000" cap="none" spc="-150" baseline="-25000" dirty="0" err="1" smtClean="0">
                <a:solidFill>
                  <a:srgbClr val="404040"/>
                </a:solidFill>
              </a:rPr>
              <a:t>,n</a:t>
            </a:r>
            <a:r>
              <a:rPr lang="en-US" sz="4000" spc="-150" dirty="0" smtClean="0">
                <a:solidFill>
                  <a:srgbClr val="404040"/>
                </a:solidFill>
              </a:rPr>
              <a:t> and </a:t>
            </a:r>
            <a:r>
              <a:rPr lang="en-US" sz="4000" cap="none" spc="-150" dirty="0" err="1" smtClean="0">
                <a:solidFill>
                  <a:srgbClr val="404040"/>
                </a:solidFill>
              </a:rPr>
              <a:t>g</a:t>
            </a:r>
            <a:r>
              <a:rPr lang="en-US" sz="4000" spc="-150" baseline="-25000" dirty="0" err="1" smtClean="0">
                <a:solidFill>
                  <a:srgbClr val="404040"/>
                </a:solidFill>
              </a:rPr>
              <a:t>A,</a:t>
            </a:r>
            <a:r>
              <a:rPr lang="en-US" sz="4000" cap="none" spc="-150" baseline="-25000" dirty="0" err="1" smtClean="0">
                <a:solidFill>
                  <a:srgbClr val="404040"/>
                </a:solidFill>
              </a:rPr>
              <a:t>n</a:t>
            </a:r>
            <a:endParaRPr lang="en-US" sz="4000" cap="none" spc="-150" baseline="-25000" dirty="0">
              <a:solidFill>
                <a:srgbClr val="404040"/>
              </a:solidFill>
            </a:endParaRPr>
          </a:p>
        </p:txBody>
      </p:sp>
      <p:pic>
        <p:nvPicPr>
          <p:cNvPr id="33" name="Picture 32" descr="machine.png"/>
          <p:cNvPicPr>
            <a:picLocks noChangeAspect="1"/>
          </p:cNvPicPr>
          <p:nvPr/>
        </p:nvPicPr>
        <p:blipFill>
          <a:blip r:embed="rId4"/>
          <a:srcRect t="13918" b="25773"/>
          <a:stretch>
            <a:fillRect/>
          </a:stretch>
        </p:blipFill>
        <p:spPr>
          <a:xfrm>
            <a:off x="1143000" y="1071310"/>
            <a:ext cx="6985000" cy="2971800"/>
          </a:xfrm>
          <a:prstGeom prst="rect">
            <a:avLst/>
          </a:prstGeom>
        </p:spPr>
      </p:pic>
      <p:pic>
        <p:nvPicPr>
          <p:cNvPr id="36" name="Picture 35" descr="machine.png"/>
          <p:cNvPicPr>
            <a:picLocks noChangeAspect="1"/>
          </p:cNvPicPr>
          <p:nvPr/>
        </p:nvPicPr>
        <p:blipFill>
          <a:blip r:embed="rId4"/>
          <a:srcRect t="13918" b="25773"/>
          <a:stretch>
            <a:fillRect/>
          </a:stretch>
        </p:blipFill>
        <p:spPr>
          <a:xfrm>
            <a:off x="1066800" y="3810000"/>
            <a:ext cx="6985000" cy="2971800"/>
          </a:xfrm>
          <a:prstGeom prst="rect">
            <a:avLst/>
          </a:prstGeom>
        </p:spPr>
      </p:pic>
      <p:sp>
        <p:nvSpPr>
          <p:cNvPr id="39" name="TextBox 38"/>
          <p:cNvSpPr txBox="1"/>
          <p:nvPr/>
        </p:nvSpPr>
        <p:spPr>
          <a:xfrm>
            <a:off x="3595627" y="2422357"/>
            <a:ext cx="647189" cy="261610"/>
          </a:xfrm>
          <a:prstGeom prst="rect">
            <a:avLst/>
          </a:prstGeom>
          <a:noFill/>
        </p:spPr>
        <p:txBody>
          <a:bodyPr wrap="none" rtlCol="0">
            <a:spAutoFit/>
          </a:bodyPr>
          <a:lstStyle/>
          <a:p>
            <a:r>
              <a:rPr lang="en-US" sz="1100" b="1" dirty="0" smtClean="0">
                <a:latin typeface="Arial"/>
              </a:rPr>
              <a:t>P(A|W)</a:t>
            </a:r>
            <a:endParaRPr lang="en-US" sz="1100" b="1" baseline="-25000" dirty="0">
              <a:latin typeface="Arial"/>
            </a:endParaRPr>
          </a:p>
        </p:txBody>
      </p:sp>
      <p:sp>
        <p:nvSpPr>
          <p:cNvPr id="40" name="TextBox 39"/>
          <p:cNvSpPr txBox="1"/>
          <p:nvPr/>
        </p:nvSpPr>
        <p:spPr>
          <a:xfrm>
            <a:off x="3708400" y="5280425"/>
            <a:ext cx="659155" cy="553998"/>
          </a:xfrm>
          <a:prstGeom prst="rect">
            <a:avLst/>
          </a:prstGeom>
          <a:noFill/>
        </p:spPr>
        <p:txBody>
          <a:bodyPr wrap="none" rtlCol="0">
            <a:spAutoFit/>
          </a:bodyPr>
          <a:lstStyle/>
          <a:p>
            <a:r>
              <a:rPr lang="en-US" sz="3000" b="1" dirty="0" smtClean="0">
                <a:latin typeface="Arial"/>
              </a:rPr>
              <a:t>Q</a:t>
            </a:r>
            <a:r>
              <a:rPr lang="en-US" sz="3000" b="1" baseline="-25000" dirty="0" smtClean="0">
                <a:latin typeface="Arial"/>
              </a:rPr>
              <a:t>Y</a:t>
            </a:r>
            <a:endParaRPr lang="en-US" sz="3000" b="1" baseline="-25000" dirty="0">
              <a:latin typeface="Arial"/>
            </a:endParaRPr>
          </a:p>
        </p:txBody>
      </p:sp>
      <p:pic>
        <p:nvPicPr>
          <p:cNvPr id="41" name="Picture 40"/>
          <p:cNvPicPr>
            <a:picLocks noChangeAspect="1"/>
          </p:cNvPicPr>
          <p:nvPr/>
        </p:nvPicPr>
        <p:blipFill>
          <a:blip r:embed="rId5"/>
          <a:stretch>
            <a:fillRect/>
          </a:stretch>
        </p:blipFill>
        <p:spPr>
          <a:xfrm>
            <a:off x="2209800" y="2133600"/>
            <a:ext cx="496114" cy="957623"/>
          </a:xfrm>
          <a:prstGeom prst="rect">
            <a:avLst/>
          </a:prstGeom>
        </p:spPr>
      </p:pic>
      <p:pic>
        <p:nvPicPr>
          <p:cNvPr id="43" name="Picture 42"/>
          <p:cNvPicPr>
            <a:picLocks noChangeAspect="1"/>
          </p:cNvPicPr>
          <p:nvPr/>
        </p:nvPicPr>
        <p:blipFill>
          <a:blip r:embed="rId6"/>
          <a:stretch>
            <a:fillRect/>
          </a:stretch>
        </p:blipFill>
        <p:spPr>
          <a:xfrm>
            <a:off x="1828800" y="4877477"/>
            <a:ext cx="516447" cy="956946"/>
          </a:xfrm>
          <a:prstGeom prst="rect">
            <a:avLst/>
          </a:prstGeom>
        </p:spPr>
      </p:pic>
      <p:pic>
        <p:nvPicPr>
          <p:cNvPr id="44" name="Picture 43"/>
          <p:cNvPicPr>
            <a:picLocks noChangeAspect="1"/>
          </p:cNvPicPr>
          <p:nvPr/>
        </p:nvPicPr>
        <p:blipFill>
          <a:blip r:embed="rId5"/>
          <a:stretch>
            <a:fillRect/>
          </a:stretch>
        </p:blipFill>
        <p:spPr>
          <a:xfrm>
            <a:off x="2475686" y="4876800"/>
            <a:ext cx="496114" cy="957623"/>
          </a:xfrm>
          <a:prstGeom prst="rect">
            <a:avLst/>
          </a:prstGeom>
        </p:spPr>
      </p:pic>
      <p:sp>
        <p:nvSpPr>
          <p:cNvPr id="45" name="Rectangle 44"/>
          <p:cNvSpPr/>
          <p:nvPr/>
        </p:nvSpPr>
        <p:spPr>
          <a:xfrm>
            <a:off x="5756028" y="2438400"/>
            <a:ext cx="1940172" cy="584776"/>
          </a:xfrm>
          <a:prstGeom prst="rect">
            <a:avLst/>
          </a:prstGeom>
        </p:spPr>
        <p:txBody>
          <a:bodyPr wrap="square">
            <a:spAutoFit/>
          </a:bodyPr>
          <a:lstStyle/>
          <a:p>
            <a:r>
              <a:rPr lang="en-US" sz="3200" b="1" dirty="0" err="1" smtClean="0">
                <a:solidFill>
                  <a:srgbClr val="404040"/>
                </a:solidFill>
                <a:latin typeface="Arial"/>
              </a:rPr>
              <a:t>P</a:t>
            </a:r>
            <a:r>
              <a:rPr lang="en-US" sz="3200" b="1" baseline="-25000" dirty="0" err="1" smtClean="0">
                <a:solidFill>
                  <a:srgbClr val="404040"/>
                </a:solidFill>
                <a:latin typeface="Arial"/>
              </a:rPr>
              <a:t>n</a:t>
            </a:r>
            <a:r>
              <a:rPr lang="en-US" sz="3200" b="1" dirty="0" err="1" smtClean="0">
                <a:solidFill>
                  <a:srgbClr val="404040"/>
                </a:solidFill>
                <a:latin typeface="Arial"/>
              </a:rPr>
              <a:t>(A</a:t>
            </a:r>
            <a:r>
              <a:rPr lang="en-US" sz="3200" b="1" dirty="0" smtClean="0">
                <a:solidFill>
                  <a:srgbClr val="404040"/>
                </a:solidFill>
                <a:latin typeface="Arial"/>
              </a:rPr>
              <a:t>|    )</a:t>
            </a:r>
            <a:endParaRPr lang="en-US" sz="3200" b="1" dirty="0">
              <a:solidFill>
                <a:srgbClr val="404040"/>
              </a:solidFill>
            </a:endParaRPr>
          </a:p>
        </p:txBody>
      </p:sp>
      <p:pic>
        <p:nvPicPr>
          <p:cNvPr id="47" name="Picture 46"/>
          <p:cNvPicPr>
            <a:picLocks noChangeAspect="1"/>
          </p:cNvPicPr>
          <p:nvPr/>
        </p:nvPicPr>
        <p:blipFill>
          <a:blip r:embed="rId5"/>
          <a:stretch>
            <a:fillRect/>
          </a:stretch>
        </p:blipFill>
        <p:spPr>
          <a:xfrm>
            <a:off x="6935612" y="2557210"/>
            <a:ext cx="227188" cy="438529"/>
          </a:xfrm>
          <a:prstGeom prst="rect">
            <a:avLst/>
          </a:prstGeom>
        </p:spPr>
      </p:pic>
      <p:sp>
        <p:nvSpPr>
          <p:cNvPr id="48" name="Rectangle 47"/>
          <p:cNvSpPr/>
          <p:nvPr/>
        </p:nvSpPr>
        <p:spPr>
          <a:xfrm>
            <a:off x="5733246" y="4648200"/>
            <a:ext cx="2115354" cy="584776"/>
          </a:xfrm>
          <a:prstGeom prst="rect">
            <a:avLst/>
          </a:prstGeom>
        </p:spPr>
        <p:txBody>
          <a:bodyPr wrap="square">
            <a:spAutoFit/>
          </a:bodyPr>
          <a:lstStyle/>
          <a:p>
            <a:r>
              <a:rPr lang="en-US" sz="3200" b="1" dirty="0" err="1" smtClean="0">
                <a:solidFill>
                  <a:srgbClr val="404040"/>
                </a:solidFill>
                <a:latin typeface="Arial"/>
              </a:rPr>
              <a:t>P</a:t>
            </a:r>
            <a:r>
              <a:rPr lang="en-US" sz="3200" b="1" baseline="-25000" dirty="0" err="1" smtClean="0">
                <a:solidFill>
                  <a:srgbClr val="404040"/>
                </a:solidFill>
                <a:latin typeface="Arial"/>
              </a:rPr>
              <a:t>n</a:t>
            </a:r>
            <a:r>
              <a:rPr lang="en-US" sz="3200" b="1" dirty="0" err="1" smtClean="0">
                <a:solidFill>
                  <a:srgbClr val="404040"/>
                </a:solidFill>
                <a:latin typeface="Arial"/>
              </a:rPr>
              <a:t>(Y</a:t>
            </a:r>
            <a:r>
              <a:rPr lang="en-US" sz="3200" b="1" dirty="0" smtClean="0">
                <a:solidFill>
                  <a:srgbClr val="404040"/>
                </a:solidFill>
                <a:latin typeface="Arial"/>
              </a:rPr>
              <a:t>|    )</a:t>
            </a:r>
            <a:endParaRPr lang="en-US" sz="3200" b="1" dirty="0">
              <a:solidFill>
                <a:srgbClr val="404040"/>
              </a:solidFill>
            </a:endParaRPr>
          </a:p>
        </p:txBody>
      </p:sp>
      <p:pic>
        <p:nvPicPr>
          <p:cNvPr id="58" name="Picture 57"/>
          <p:cNvPicPr>
            <a:picLocks noChangeAspect="1"/>
          </p:cNvPicPr>
          <p:nvPr/>
        </p:nvPicPr>
        <p:blipFill>
          <a:blip r:embed="rId6"/>
          <a:stretch>
            <a:fillRect/>
          </a:stretch>
        </p:blipFill>
        <p:spPr>
          <a:xfrm>
            <a:off x="6858000" y="4764018"/>
            <a:ext cx="233172" cy="432054"/>
          </a:xfrm>
          <a:prstGeom prst="rect">
            <a:avLst/>
          </a:prstGeom>
        </p:spPr>
      </p:pic>
      <p:sp>
        <p:nvSpPr>
          <p:cNvPr id="62" name="Rectangle 61"/>
          <p:cNvSpPr/>
          <p:nvPr/>
        </p:nvSpPr>
        <p:spPr>
          <a:xfrm>
            <a:off x="5715000" y="5181600"/>
            <a:ext cx="2133600" cy="584776"/>
          </a:xfrm>
          <a:prstGeom prst="rect">
            <a:avLst/>
          </a:prstGeom>
        </p:spPr>
        <p:txBody>
          <a:bodyPr wrap="square">
            <a:spAutoFit/>
          </a:bodyPr>
          <a:lstStyle/>
          <a:p>
            <a:r>
              <a:rPr lang="en-US" sz="3200" b="1" dirty="0" err="1" smtClean="0">
                <a:solidFill>
                  <a:srgbClr val="404040"/>
                </a:solidFill>
                <a:latin typeface="Arial"/>
              </a:rPr>
              <a:t>P</a:t>
            </a:r>
            <a:r>
              <a:rPr lang="en-US" sz="3200" b="1" baseline="-25000" dirty="0" err="1" smtClean="0">
                <a:solidFill>
                  <a:srgbClr val="404040"/>
                </a:solidFill>
                <a:latin typeface="Arial"/>
              </a:rPr>
              <a:t>n</a:t>
            </a:r>
            <a:r>
              <a:rPr lang="en-US" sz="3200" b="1" dirty="0" err="1" smtClean="0">
                <a:solidFill>
                  <a:srgbClr val="404040"/>
                </a:solidFill>
                <a:latin typeface="Arial"/>
              </a:rPr>
              <a:t>(Y</a:t>
            </a:r>
            <a:r>
              <a:rPr lang="en-US" sz="3200" b="1" dirty="0" smtClean="0">
                <a:solidFill>
                  <a:srgbClr val="404040"/>
                </a:solidFill>
                <a:latin typeface="Arial"/>
              </a:rPr>
              <a:t>|    )</a:t>
            </a:r>
            <a:endParaRPr lang="en-US" sz="3200" b="1" dirty="0">
              <a:solidFill>
                <a:srgbClr val="404040"/>
              </a:solidFill>
            </a:endParaRPr>
          </a:p>
        </p:txBody>
      </p:sp>
      <p:pic>
        <p:nvPicPr>
          <p:cNvPr id="63" name="Picture 62"/>
          <p:cNvPicPr>
            <a:picLocks noChangeAspect="1"/>
          </p:cNvPicPr>
          <p:nvPr/>
        </p:nvPicPr>
        <p:blipFill>
          <a:blip r:embed="rId5"/>
          <a:stretch>
            <a:fillRect/>
          </a:stretch>
        </p:blipFill>
        <p:spPr>
          <a:xfrm>
            <a:off x="6859412" y="5309176"/>
            <a:ext cx="227188" cy="438529"/>
          </a:xfrm>
          <a:prstGeom prst="rect">
            <a:avLst/>
          </a:prstGeom>
        </p:spPr>
      </p:pic>
      <p:pic>
        <p:nvPicPr>
          <p:cNvPr id="35" name="Picture 34" descr="machine_lever.png"/>
          <p:cNvPicPr>
            <a:picLocks noChangeAspect="1"/>
          </p:cNvPicPr>
          <p:nvPr/>
        </p:nvPicPr>
        <p:blipFill>
          <a:blip r:embed="rId7"/>
          <a:stretch>
            <a:fillRect/>
          </a:stretch>
        </p:blipFill>
        <p:spPr>
          <a:xfrm flipH="1">
            <a:off x="3962400" y="1981200"/>
            <a:ext cx="1473200" cy="1117600"/>
          </a:xfrm>
          <a:prstGeom prst="rect">
            <a:avLst/>
          </a:prstGeom>
        </p:spPr>
      </p:pic>
      <p:pic>
        <p:nvPicPr>
          <p:cNvPr id="18" name="Picture 17" descr="machine_lever.png"/>
          <p:cNvPicPr>
            <a:picLocks noChangeAspect="1"/>
          </p:cNvPicPr>
          <p:nvPr/>
        </p:nvPicPr>
        <p:blipFill>
          <a:blip r:embed="rId7"/>
          <a:stretch>
            <a:fillRect/>
          </a:stretch>
        </p:blipFill>
        <p:spPr>
          <a:xfrm flipH="1">
            <a:off x="3708400" y="4800600"/>
            <a:ext cx="1473200" cy="1117600"/>
          </a:xfrm>
          <a:prstGeom prst="rect">
            <a:avLst/>
          </a:prstGeom>
        </p:spPr>
      </p:pic>
      <p:sp>
        <p:nvSpPr>
          <p:cNvPr id="22" name="TextBox 21"/>
          <p:cNvSpPr txBox="1"/>
          <p:nvPr/>
        </p:nvSpPr>
        <p:spPr>
          <a:xfrm>
            <a:off x="3733800" y="3048000"/>
            <a:ext cx="854421" cy="553998"/>
          </a:xfrm>
          <a:prstGeom prst="rect">
            <a:avLst/>
          </a:prstGeom>
          <a:noFill/>
        </p:spPr>
        <p:txBody>
          <a:bodyPr wrap="none" rtlCol="0">
            <a:spAutoFit/>
          </a:bodyPr>
          <a:lstStyle/>
          <a:p>
            <a:r>
              <a:rPr lang="en-US" sz="3000" b="1" dirty="0" err="1" smtClean="0">
                <a:latin typeface="Arial"/>
              </a:rPr>
              <a:t>g</a:t>
            </a:r>
            <a:r>
              <a:rPr lang="en-US" sz="3000" b="1" baseline="-25000" dirty="0" err="1" smtClean="0">
                <a:latin typeface="Arial"/>
              </a:rPr>
              <a:t>A,n</a:t>
            </a:r>
            <a:endParaRPr lang="en-US" sz="3000" b="1" baseline="-25000" dirty="0">
              <a:latin typeface="Arial"/>
            </a:endParaRPr>
          </a:p>
        </p:txBody>
      </p:sp>
      <p:sp>
        <p:nvSpPr>
          <p:cNvPr id="23" name="TextBox 22"/>
          <p:cNvSpPr txBox="1"/>
          <p:nvPr/>
        </p:nvSpPr>
        <p:spPr>
          <a:xfrm>
            <a:off x="3860800" y="5791200"/>
            <a:ext cx="854483" cy="553998"/>
          </a:xfrm>
          <a:prstGeom prst="rect">
            <a:avLst/>
          </a:prstGeom>
          <a:noFill/>
        </p:spPr>
        <p:txBody>
          <a:bodyPr wrap="none" rtlCol="0">
            <a:spAutoFit/>
          </a:bodyPr>
          <a:lstStyle/>
          <a:p>
            <a:r>
              <a:rPr lang="en-US" sz="3000" b="1" dirty="0" err="1" smtClean="0">
                <a:latin typeface="Arial"/>
              </a:rPr>
              <a:t>Q</a:t>
            </a:r>
            <a:r>
              <a:rPr lang="en-US" sz="3000" b="1" baseline="-25000" dirty="0" err="1" smtClean="0">
                <a:latin typeface="Arial"/>
              </a:rPr>
              <a:t>Y</a:t>
            </a:r>
            <a:r>
              <a:rPr lang="en-US" sz="3000" b="1" baseline="-25000" dirty="0" err="1" smtClean="0">
                <a:latin typeface="Arial"/>
              </a:rPr>
              <a:t>,n</a:t>
            </a:r>
            <a:endParaRPr lang="en-US" sz="3000" b="1" baseline="-25000" dirty="0">
              <a:latin typeface="Arial"/>
            </a:endParaRPr>
          </a:p>
        </p:txBody>
      </p:sp>
      <p:sp>
        <p:nvSpPr>
          <p:cNvPr id="20" name="Slide Number Placeholder 19"/>
          <p:cNvSpPr>
            <a:spLocks noGrp="1"/>
          </p:cNvSpPr>
          <p:nvPr>
            <p:ph type="sldNum" sz="quarter" idx="12"/>
          </p:nvPr>
        </p:nvSpPr>
        <p:spPr/>
        <p:txBody>
          <a:bodyPr/>
          <a:lstStyle/>
          <a:p>
            <a:fld id="{BA3FD5ED-4844-8443-AF17-C10B491EE604}" type="slidenum">
              <a:rPr lang="en-US" smtClean="0"/>
              <a:pPr/>
              <a:t>31</a:t>
            </a:fld>
            <a:endParaRPr lang="en-US"/>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lank_background_grid.png"/>
          <p:cNvPicPr>
            <a:picLocks noChangeAspect="1"/>
          </p:cNvPicPr>
          <p:nvPr/>
        </p:nvPicPr>
        <p:blipFill>
          <a:blip r:embed="rId2"/>
          <a:stretch>
            <a:fillRect/>
          </a:stretch>
        </p:blipFill>
        <p:spPr>
          <a:xfrm>
            <a:off x="0" y="0"/>
            <a:ext cx="9144000" cy="6858000"/>
          </a:xfrm>
          <a:prstGeom prst="rect">
            <a:avLst/>
          </a:prstGeom>
          <a:ln>
            <a:solidFill>
              <a:srgbClr val="A0B4C8">
                <a:alpha val="70000"/>
              </a:srgbClr>
            </a:solidFill>
          </a:ln>
        </p:spPr>
      </p:pic>
      <p:sp>
        <p:nvSpPr>
          <p:cNvPr id="4" name="Title 1"/>
          <p:cNvSpPr>
            <a:spLocks noGrp="1"/>
          </p:cNvSpPr>
          <p:nvPr>
            <p:ph type="title"/>
          </p:nvPr>
        </p:nvSpPr>
        <p:spPr>
          <a:xfrm>
            <a:off x="457200" y="274638"/>
            <a:ext cx="8229600" cy="1143000"/>
          </a:xfrm>
        </p:spPr>
        <p:txBody>
          <a:bodyPr>
            <a:normAutofit/>
          </a:bodyPr>
          <a:lstStyle/>
          <a:p>
            <a:r>
              <a:rPr lang="en-US" spc="-300" dirty="0" smtClean="0">
                <a:solidFill>
                  <a:srgbClr val="404040"/>
                </a:solidFill>
              </a:rPr>
              <a:t>estimating Q</a:t>
            </a:r>
            <a:r>
              <a:rPr lang="en-US" spc="-300" baseline="-25000" dirty="0" smtClean="0">
                <a:solidFill>
                  <a:srgbClr val="404040"/>
                </a:solidFill>
              </a:rPr>
              <a:t>Y</a:t>
            </a:r>
            <a:r>
              <a:rPr lang="en-US" spc="-300" dirty="0" smtClean="0">
                <a:solidFill>
                  <a:srgbClr val="404040"/>
                </a:solidFill>
              </a:rPr>
              <a:t> and </a:t>
            </a:r>
            <a:r>
              <a:rPr lang="en-US" cap="none" spc="-300" dirty="0" err="1" smtClean="0">
                <a:solidFill>
                  <a:srgbClr val="404040"/>
                </a:solidFill>
              </a:rPr>
              <a:t>g</a:t>
            </a:r>
            <a:r>
              <a:rPr lang="en-US" spc="-300" baseline="-25000" dirty="0" err="1" smtClean="0">
                <a:solidFill>
                  <a:srgbClr val="404040"/>
                </a:solidFill>
              </a:rPr>
              <a:t>A</a:t>
            </a:r>
            <a:r>
              <a:rPr lang="en-US" spc="-300" baseline="-25000" dirty="0" smtClean="0">
                <a:solidFill>
                  <a:srgbClr val="404040"/>
                </a:solidFill>
              </a:rPr>
              <a:t> </a:t>
            </a:r>
            <a:r>
              <a:rPr lang="en-US" spc="-300" baseline="-25000" dirty="0" smtClean="0">
                <a:solidFill>
                  <a:srgbClr val="E11932"/>
                </a:solidFill>
              </a:rPr>
              <a:t>.</a:t>
            </a:r>
            <a:endParaRPr lang="en-US" baseline="-25000" dirty="0">
              <a:solidFill>
                <a:srgbClr val="E11932"/>
              </a:solidFill>
            </a:endParaRPr>
          </a:p>
        </p:txBody>
      </p:sp>
      <p:sp>
        <p:nvSpPr>
          <p:cNvPr id="30" name="Content Placeholder 2"/>
          <p:cNvSpPr>
            <a:spLocks noGrp="1"/>
          </p:cNvSpPr>
          <p:nvPr>
            <p:ph idx="1"/>
          </p:nvPr>
        </p:nvSpPr>
        <p:spPr>
          <a:xfrm>
            <a:off x="830379" y="1447800"/>
            <a:ext cx="7780221" cy="4343400"/>
          </a:xfrm>
        </p:spPr>
        <p:txBody>
          <a:bodyPr>
            <a:normAutofit/>
          </a:bodyPr>
          <a:lstStyle/>
          <a:p>
            <a:pPr marL="514350" indent="-514350">
              <a:buFont typeface="+mj-lt"/>
              <a:buAutoNum type="arabicPeriod"/>
            </a:pPr>
            <a:r>
              <a:rPr lang="en-US" sz="2000" dirty="0" smtClean="0">
                <a:solidFill>
                  <a:srgbClr val="404040"/>
                </a:solidFill>
                <a:latin typeface="Arial"/>
              </a:rPr>
              <a:t>Statistical model is the set of possible conditional distributions for Q</a:t>
            </a:r>
            <a:r>
              <a:rPr lang="en-US" sz="2000" baseline="-25000" dirty="0" smtClean="0">
                <a:solidFill>
                  <a:srgbClr val="404040"/>
                </a:solidFill>
                <a:latin typeface="Arial"/>
              </a:rPr>
              <a:t>Y</a:t>
            </a:r>
            <a:r>
              <a:rPr lang="en-US" sz="2000" dirty="0" smtClean="0">
                <a:solidFill>
                  <a:srgbClr val="404040"/>
                </a:solidFill>
                <a:latin typeface="Arial"/>
              </a:rPr>
              <a:t> and </a:t>
            </a:r>
            <a:r>
              <a:rPr lang="en-US" sz="2000" dirty="0" err="1" smtClean="0">
                <a:solidFill>
                  <a:srgbClr val="404040"/>
                </a:solidFill>
                <a:latin typeface="Arial"/>
              </a:rPr>
              <a:t>g</a:t>
            </a:r>
            <a:r>
              <a:rPr lang="en-US" sz="2000" baseline="-25000" dirty="0" err="1" smtClean="0">
                <a:solidFill>
                  <a:srgbClr val="404040"/>
                </a:solidFill>
                <a:latin typeface="Arial"/>
              </a:rPr>
              <a:t>A</a:t>
            </a:r>
            <a:r>
              <a:rPr lang="en-US" sz="2000" dirty="0" smtClean="0">
                <a:solidFill>
                  <a:srgbClr val="404040"/>
                </a:solidFill>
                <a:latin typeface="Arial"/>
              </a:rPr>
              <a:t>.</a:t>
            </a:r>
          </a:p>
          <a:p>
            <a:pPr marL="514350" indent="-514350">
              <a:buFont typeface="+mj-lt"/>
              <a:buAutoNum type="arabicPeriod"/>
            </a:pPr>
            <a:r>
              <a:rPr lang="en-US" sz="2000" dirty="0" smtClean="0">
                <a:solidFill>
                  <a:srgbClr val="404040"/>
                </a:solidFill>
                <a:latin typeface="Arial"/>
              </a:rPr>
              <a:t>Many tools exist for estimating binary conditional distributions.</a:t>
            </a:r>
          </a:p>
          <a:p>
            <a:pPr marL="738188" lvl="1" indent="-338138">
              <a:buFont typeface="Arial"/>
              <a:buChar char="•"/>
            </a:pPr>
            <a:r>
              <a:rPr lang="en-US" sz="2000" dirty="0" smtClean="0">
                <a:solidFill>
                  <a:srgbClr val="404040"/>
                </a:solidFill>
                <a:latin typeface="Arial"/>
              </a:rPr>
              <a:t>Logistic regression, SVM, GAM, Regression Trees, etc.</a:t>
            </a:r>
          </a:p>
          <a:p>
            <a:pPr marL="738188" lvl="1" indent="-338138">
              <a:buFont typeface="Arial"/>
              <a:buChar char="•"/>
            </a:pPr>
            <a:r>
              <a:rPr lang="en-US" sz="2000" dirty="0" smtClean="0">
                <a:solidFill>
                  <a:srgbClr val="404040"/>
                </a:solidFill>
                <a:latin typeface="Arial"/>
              </a:rPr>
              <a:t>Data adaptive estimation methods that use cross validation.</a:t>
            </a:r>
          </a:p>
          <a:p>
            <a:pPr marL="738188" lvl="1" indent="-338138">
              <a:buFont typeface="Arial"/>
              <a:buChar char="•"/>
            </a:pPr>
            <a:r>
              <a:rPr lang="en-US" sz="2000" dirty="0" err="1" smtClean="0">
                <a:solidFill>
                  <a:srgbClr val="404040"/>
                </a:solidFill>
                <a:latin typeface="Arial"/>
              </a:rPr>
              <a:t>SuperLearner</a:t>
            </a:r>
            <a:r>
              <a:rPr lang="en-US" sz="2000" dirty="0" smtClean="0">
                <a:solidFill>
                  <a:srgbClr val="404040"/>
                </a:solidFill>
                <a:latin typeface="Arial"/>
              </a:rPr>
              <a:t> (R package, Eric </a:t>
            </a:r>
            <a:r>
              <a:rPr lang="en-US" sz="2000" dirty="0" err="1" smtClean="0">
                <a:solidFill>
                  <a:srgbClr val="404040"/>
                </a:solidFill>
                <a:latin typeface="Arial"/>
              </a:rPr>
              <a:t>Polley</a:t>
            </a:r>
            <a:r>
              <a:rPr lang="en-US" sz="2000" dirty="0" smtClean="0">
                <a:solidFill>
                  <a:srgbClr val="404040"/>
                </a:solidFill>
                <a:latin typeface="Arial"/>
              </a:rPr>
              <a:t>)</a:t>
            </a:r>
          </a:p>
          <a:p>
            <a:pPr marL="914400" lvl="1" indent="-514350">
              <a:buFont typeface="+mj-lt"/>
              <a:buAutoNum type="arabicPeriod"/>
            </a:pPr>
            <a:endParaRPr lang="en-US" sz="2000" dirty="0" smtClean="0">
              <a:solidFill>
                <a:srgbClr val="404040"/>
              </a:solidFill>
              <a:latin typeface="Arial"/>
            </a:endParaRPr>
          </a:p>
          <a:p>
            <a:pPr marL="514350" indent="-514350">
              <a:buFont typeface="+mj-lt"/>
              <a:buAutoNum type="arabicPeriod"/>
            </a:pPr>
            <a:r>
              <a:rPr lang="en-US" sz="2000" dirty="0" smtClean="0">
                <a:solidFill>
                  <a:srgbClr val="404040"/>
                </a:solidFill>
                <a:latin typeface="Arial"/>
              </a:rPr>
              <a:t>Causal analyses will benefit from the advances in parallelized routines for data adaptive estimation.</a:t>
            </a:r>
            <a:endParaRPr lang="en-US" sz="2000" dirty="0">
              <a:solidFill>
                <a:srgbClr val="404040"/>
              </a:solidFill>
              <a:latin typeface="Arial"/>
            </a:endParaRPr>
          </a:p>
        </p:txBody>
      </p:sp>
      <p:grpSp>
        <p:nvGrpSpPr>
          <p:cNvPr id="2" name="Group 31"/>
          <p:cNvGrpSpPr/>
          <p:nvPr/>
        </p:nvGrpSpPr>
        <p:grpSpPr>
          <a:xfrm>
            <a:off x="5791200" y="4800600"/>
            <a:ext cx="3352800" cy="2209800"/>
            <a:chOff x="4513282" y="1371600"/>
            <a:chExt cx="4630718" cy="2971800"/>
          </a:xfrm>
        </p:grpSpPr>
        <p:pic>
          <p:nvPicPr>
            <p:cNvPr id="33" name="Picture 32" descr="machine.png"/>
            <p:cNvPicPr>
              <a:picLocks noChangeAspect="1"/>
            </p:cNvPicPr>
            <p:nvPr/>
          </p:nvPicPr>
          <p:blipFill>
            <a:blip r:embed="rId3"/>
            <a:srcRect t="13918" r="33705" b="25773"/>
            <a:stretch>
              <a:fillRect/>
            </a:stretch>
          </p:blipFill>
          <p:spPr>
            <a:xfrm>
              <a:off x="4513282" y="1371600"/>
              <a:ext cx="4630718" cy="2971800"/>
            </a:xfrm>
            <a:prstGeom prst="rect">
              <a:avLst/>
            </a:prstGeom>
          </p:spPr>
        </p:pic>
        <p:pic>
          <p:nvPicPr>
            <p:cNvPr id="34" name="Picture 33" descr="machine_lever.png"/>
            <p:cNvPicPr>
              <a:picLocks noChangeAspect="1"/>
            </p:cNvPicPr>
            <p:nvPr/>
          </p:nvPicPr>
          <p:blipFill>
            <a:blip r:embed="rId4"/>
            <a:stretch>
              <a:fillRect/>
            </a:stretch>
          </p:blipFill>
          <p:spPr>
            <a:xfrm flipH="1">
              <a:off x="7144372" y="2405993"/>
              <a:ext cx="1473200" cy="1117600"/>
            </a:xfrm>
            <a:prstGeom prst="rect">
              <a:avLst/>
            </a:prstGeom>
          </p:spPr>
        </p:pic>
      </p:gr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1"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grpSp>
        <p:nvGrpSpPr>
          <p:cNvPr id="2" name="Group 132"/>
          <p:cNvGrpSpPr/>
          <p:nvPr/>
        </p:nvGrpSpPr>
        <p:grpSpPr>
          <a:xfrm>
            <a:off x="4513282" y="1371600"/>
            <a:ext cx="4630718" cy="2971800"/>
            <a:chOff x="4513282" y="1371600"/>
            <a:chExt cx="4630718" cy="2971800"/>
          </a:xfrm>
        </p:grpSpPr>
        <p:pic>
          <p:nvPicPr>
            <p:cNvPr id="129" name="Picture 128" descr="machine.png"/>
            <p:cNvPicPr>
              <a:picLocks noChangeAspect="1"/>
            </p:cNvPicPr>
            <p:nvPr/>
          </p:nvPicPr>
          <p:blipFill>
            <a:blip r:embed="rId4"/>
            <a:srcRect t="13918" r="33705" b="25773"/>
            <a:stretch>
              <a:fillRect/>
            </a:stretch>
          </p:blipFill>
          <p:spPr>
            <a:xfrm>
              <a:off x="4513282" y="1371600"/>
              <a:ext cx="4630718" cy="2971800"/>
            </a:xfrm>
            <a:prstGeom prst="rect">
              <a:avLst/>
            </a:prstGeom>
          </p:spPr>
        </p:pic>
        <p:pic>
          <p:nvPicPr>
            <p:cNvPr id="131" name="Picture 130" descr="machine_lever.png"/>
            <p:cNvPicPr>
              <a:picLocks noChangeAspect="1"/>
            </p:cNvPicPr>
            <p:nvPr/>
          </p:nvPicPr>
          <p:blipFill>
            <a:blip r:embed="rId5"/>
            <a:stretch>
              <a:fillRect/>
            </a:stretch>
          </p:blipFill>
          <p:spPr>
            <a:xfrm flipH="1">
              <a:off x="7397558" y="2311400"/>
              <a:ext cx="1473200" cy="1117600"/>
            </a:xfrm>
            <a:prstGeom prst="rect">
              <a:avLst/>
            </a:prstGeom>
          </p:spPr>
        </p:pic>
        <p:sp>
          <p:nvSpPr>
            <p:cNvPr id="132" name="TextBox 131"/>
            <p:cNvSpPr txBox="1"/>
            <p:nvPr/>
          </p:nvSpPr>
          <p:spPr>
            <a:xfrm>
              <a:off x="7189347" y="2727157"/>
              <a:ext cx="659155" cy="553998"/>
            </a:xfrm>
            <a:prstGeom prst="rect">
              <a:avLst/>
            </a:prstGeom>
            <a:noFill/>
          </p:spPr>
          <p:txBody>
            <a:bodyPr wrap="none" rtlCol="0">
              <a:spAutoFit/>
            </a:bodyPr>
            <a:lstStyle/>
            <a:p>
              <a:r>
                <a:rPr lang="en-US" sz="3000" b="1" dirty="0" smtClean="0">
                  <a:latin typeface="Arial"/>
                </a:rPr>
                <a:t>Q</a:t>
              </a:r>
              <a:r>
                <a:rPr lang="en-US" sz="3000" b="1" baseline="-25000" dirty="0" smtClean="0">
                  <a:latin typeface="Arial"/>
                </a:rPr>
                <a:t>Y</a:t>
              </a:r>
              <a:endParaRPr lang="en-US" sz="3000" b="1" baseline="-25000" dirty="0">
                <a:latin typeface="Arial"/>
              </a:endParaRPr>
            </a:p>
          </p:txBody>
        </p:sp>
      </p:grpSp>
      <p:grpSp>
        <p:nvGrpSpPr>
          <p:cNvPr id="3" name="Group 133"/>
          <p:cNvGrpSpPr/>
          <p:nvPr/>
        </p:nvGrpSpPr>
        <p:grpSpPr>
          <a:xfrm>
            <a:off x="4513282" y="3886200"/>
            <a:ext cx="4630718" cy="2971800"/>
            <a:chOff x="4513282" y="1371600"/>
            <a:chExt cx="4630718" cy="2971800"/>
          </a:xfrm>
        </p:grpSpPr>
        <p:pic>
          <p:nvPicPr>
            <p:cNvPr id="135" name="Picture 134" descr="machine.png"/>
            <p:cNvPicPr>
              <a:picLocks noChangeAspect="1"/>
            </p:cNvPicPr>
            <p:nvPr/>
          </p:nvPicPr>
          <p:blipFill>
            <a:blip r:embed="rId4"/>
            <a:srcRect t="13918" r="33705" b="25773"/>
            <a:stretch>
              <a:fillRect/>
            </a:stretch>
          </p:blipFill>
          <p:spPr>
            <a:xfrm>
              <a:off x="4513282" y="1371600"/>
              <a:ext cx="4630718" cy="2971800"/>
            </a:xfrm>
            <a:prstGeom prst="rect">
              <a:avLst/>
            </a:prstGeom>
          </p:spPr>
        </p:pic>
        <p:pic>
          <p:nvPicPr>
            <p:cNvPr id="136" name="Picture 135" descr="machine_lever.png"/>
            <p:cNvPicPr>
              <a:picLocks noChangeAspect="1"/>
            </p:cNvPicPr>
            <p:nvPr/>
          </p:nvPicPr>
          <p:blipFill>
            <a:blip r:embed="rId5"/>
            <a:stretch>
              <a:fillRect/>
            </a:stretch>
          </p:blipFill>
          <p:spPr>
            <a:xfrm flipH="1">
              <a:off x="7366000" y="2311400"/>
              <a:ext cx="1473200" cy="1117600"/>
            </a:xfrm>
            <a:prstGeom prst="rect">
              <a:avLst/>
            </a:prstGeom>
          </p:spPr>
        </p:pic>
        <p:sp>
          <p:nvSpPr>
            <p:cNvPr id="137" name="TextBox 136"/>
            <p:cNvSpPr txBox="1"/>
            <p:nvPr/>
          </p:nvSpPr>
          <p:spPr>
            <a:xfrm>
              <a:off x="7189347" y="2727157"/>
              <a:ext cx="659155" cy="553998"/>
            </a:xfrm>
            <a:prstGeom prst="rect">
              <a:avLst/>
            </a:prstGeom>
            <a:noFill/>
          </p:spPr>
          <p:txBody>
            <a:bodyPr wrap="none" rtlCol="0">
              <a:spAutoFit/>
            </a:bodyPr>
            <a:lstStyle/>
            <a:p>
              <a:r>
                <a:rPr lang="en-US" sz="3000" b="1" dirty="0" smtClean="0">
                  <a:latin typeface="Arial"/>
                </a:rPr>
                <a:t>Q</a:t>
              </a:r>
              <a:r>
                <a:rPr lang="en-US" sz="3000" b="1" baseline="-25000" dirty="0" smtClean="0">
                  <a:latin typeface="Arial"/>
                </a:rPr>
                <a:t>Y</a:t>
              </a:r>
              <a:endParaRPr lang="en-US" sz="3000" b="1" baseline="-25000" dirty="0">
                <a:latin typeface="Arial"/>
              </a:endParaRPr>
            </a:p>
          </p:txBody>
        </p:sp>
      </p:grpSp>
      <p:sp>
        <p:nvSpPr>
          <p:cNvPr id="46" name="Title 1"/>
          <p:cNvSpPr>
            <a:spLocks noGrp="1"/>
          </p:cNvSpPr>
          <p:nvPr>
            <p:ph type="title"/>
          </p:nvPr>
        </p:nvSpPr>
        <p:spPr>
          <a:xfrm>
            <a:off x="457200" y="274638"/>
            <a:ext cx="8229600" cy="1143000"/>
          </a:xfrm>
        </p:spPr>
        <p:txBody>
          <a:bodyPr>
            <a:noAutofit/>
          </a:bodyPr>
          <a:lstStyle/>
          <a:p>
            <a:pPr algn="l"/>
            <a:r>
              <a:rPr lang="en-US" sz="4000" spc="-150" dirty="0" smtClean="0">
                <a:solidFill>
                  <a:srgbClr val="404040"/>
                </a:solidFill>
              </a:rPr>
              <a:t>MLE based substitution estimator (MLE)</a:t>
            </a:r>
            <a:r>
              <a:rPr lang="en-US" sz="4000" spc="-150" dirty="0" smtClean="0">
                <a:solidFill>
                  <a:srgbClr val="E11932"/>
                </a:solidFill>
              </a:rPr>
              <a:t>.</a:t>
            </a:r>
            <a:endParaRPr lang="en-US" sz="4000" spc="-150" dirty="0">
              <a:solidFill>
                <a:srgbClr val="E11932"/>
              </a:solidFill>
            </a:endParaRPr>
          </a:p>
        </p:txBody>
      </p:sp>
      <p:sp>
        <p:nvSpPr>
          <p:cNvPr id="20" name="Rectangle 19"/>
          <p:cNvSpPr/>
          <p:nvPr/>
        </p:nvSpPr>
        <p:spPr>
          <a:xfrm>
            <a:off x="403735" y="2254240"/>
            <a:ext cx="4473065" cy="1708160"/>
          </a:xfrm>
          <a:prstGeom prst="rect">
            <a:avLst/>
          </a:prstGeom>
          <a:noFill/>
          <a:ln w="28575" cmpd="sng">
            <a:noFill/>
          </a:ln>
        </p:spPr>
        <p:txBody>
          <a:bodyPr wrap="square">
            <a:spAutoFit/>
          </a:bodyPr>
          <a:lstStyle/>
          <a:p>
            <a:pPr marL="115888" indent="-115888">
              <a:spcAft>
                <a:spcPts val="600"/>
              </a:spcAft>
              <a:buFont typeface="Arial"/>
              <a:buChar char="•"/>
            </a:pPr>
            <a:r>
              <a:rPr lang="en-US" sz="2000" dirty="0" smtClean="0">
                <a:solidFill>
                  <a:srgbClr val="404040"/>
                </a:solidFill>
                <a:latin typeface="Arial"/>
              </a:rPr>
              <a:t>Adjust For Confounding Through Q.</a:t>
            </a:r>
          </a:p>
          <a:p>
            <a:pPr marL="115888" indent="-115888">
              <a:spcAft>
                <a:spcPts val="600"/>
              </a:spcAft>
              <a:buFont typeface="Arial"/>
              <a:buChar char="•"/>
            </a:pPr>
            <a:r>
              <a:rPr lang="en-US" sz="2000" dirty="0" smtClean="0">
                <a:solidFill>
                  <a:srgbClr val="404040"/>
                </a:solidFill>
                <a:latin typeface="Arial"/>
              </a:rPr>
              <a:t>Predict how each observed browser will behave had they been shown an ad and had they not been shown an ad.</a:t>
            </a:r>
            <a:endParaRPr lang="en-US" sz="2000" dirty="0">
              <a:solidFill>
                <a:srgbClr val="404040"/>
              </a:solidFill>
              <a:latin typeface="Arial"/>
            </a:endParaRPr>
          </a:p>
        </p:txBody>
      </p:sp>
      <p:grpSp>
        <p:nvGrpSpPr>
          <p:cNvPr id="4" name="Group 42"/>
          <p:cNvGrpSpPr/>
          <p:nvPr/>
        </p:nvGrpSpPr>
        <p:grpSpPr>
          <a:xfrm>
            <a:off x="5365355" y="4685141"/>
            <a:ext cx="1009904" cy="1258459"/>
            <a:chOff x="396265" y="3894052"/>
            <a:chExt cx="1683174" cy="2097431"/>
          </a:xfrm>
        </p:grpSpPr>
        <p:pic>
          <p:nvPicPr>
            <p:cNvPr id="44" name="Picture 43"/>
            <p:cNvPicPr>
              <a:picLocks noChangeAspect="1"/>
            </p:cNvPicPr>
            <p:nvPr/>
          </p:nvPicPr>
          <p:blipFill>
            <a:blip r:embed="rId6"/>
            <a:stretch>
              <a:fillRect/>
            </a:stretch>
          </p:blipFill>
          <p:spPr>
            <a:xfrm>
              <a:off x="1478747" y="4473600"/>
              <a:ext cx="310896" cy="582168"/>
            </a:xfrm>
            <a:prstGeom prst="rect">
              <a:avLst/>
            </a:prstGeom>
          </p:spPr>
        </p:pic>
        <p:pic>
          <p:nvPicPr>
            <p:cNvPr id="45" name="Picture 44"/>
            <p:cNvPicPr>
              <a:picLocks noChangeAspect="1"/>
            </p:cNvPicPr>
            <p:nvPr/>
          </p:nvPicPr>
          <p:blipFill>
            <a:blip r:embed="rId7"/>
            <a:stretch>
              <a:fillRect/>
            </a:stretch>
          </p:blipFill>
          <p:spPr>
            <a:xfrm>
              <a:off x="1198650" y="5314263"/>
              <a:ext cx="310896" cy="582168"/>
            </a:xfrm>
            <a:prstGeom prst="rect">
              <a:avLst/>
            </a:prstGeom>
          </p:spPr>
        </p:pic>
        <p:pic>
          <p:nvPicPr>
            <p:cNvPr id="47" name="Picture 46"/>
            <p:cNvPicPr>
              <a:picLocks noChangeAspect="1"/>
            </p:cNvPicPr>
            <p:nvPr/>
          </p:nvPicPr>
          <p:blipFill>
            <a:blip r:embed="rId8"/>
            <a:stretch>
              <a:fillRect/>
            </a:stretch>
          </p:blipFill>
          <p:spPr>
            <a:xfrm>
              <a:off x="955647" y="4208174"/>
              <a:ext cx="249936" cy="585216"/>
            </a:xfrm>
            <a:prstGeom prst="rect">
              <a:avLst/>
            </a:prstGeom>
          </p:spPr>
        </p:pic>
        <p:pic>
          <p:nvPicPr>
            <p:cNvPr id="48" name="Picture 47"/>
            <p:cNvPicPr>
              <a:picLocks noChangeAspect="1"/>
            </p:cNvPicPr>
            <p:nvPr/>
          </p:nvPicPr>
          <p:blipFill>
            <a:blip r:embed="rId9"/>
            <a:stretch>
              <a:fillRect/>
            </a:stretch>
          </p:blipFill>
          <p:spPr>
            <a:xfrm>
              <a:off x="992190" y="4500782"/>
              <a:ext cx="340186" cy="630309"/>
            </a:xfrm>
            <a:prstGeom prst="rect">
              <a:avLst/>
            </a:prstGeom>
          </p:spPr>
        </p:pic>
        <p:pic>
          <p:nvPicPr>
            <p:cNvPr id="58" name="Picture 57"/>
            <p:cNvPicPr>
              <a:picLocks noChangeAspect="1"/>
            </p:cNvPicPr>
            <p:nvPr/>
          </p:nvPicPr>
          <p:blipFill>
            <a:blip r:embed="rId10"/>
            <a:stretch>
              <a:fillRect/>
            </a:stretch>
          </p:blipFill>
          <p:spPr>
            <a:xfrm>
              <a:off x="1739253" y="4996309"/>
              <a:ext cx="340186" cy="623709"/>
            </a:xfrm>
            <a:prstGeom prst="rect">
              <a:avLst/>
            </a:prstGeom>
          </p:spPr>
        </p:pic>
        <p:pic>
          <p:nvPicPr>
            <p:cNvPr id="59" name="Picture 58"/>
            <p:cNvPicPr>
              <a:picLocks noChangeAspect="1"/>
            </p:cNvPicPr>
            <p:nvPr/>
          </p:nvPicPr>
          <p:blipFill>
            <a:blip r:embed="rId11"/>
            <a:stretch>
              <a:fillRect/>
            </a:stretch>
          </p:blipFill>
          <p:spPr>
            <a:xfrm>
              <a:off x="1262325" y="4489739"/>
              <a:ext cx="273483" cy="623709"/>
            </a:xfrm>
            <a:prstGeom prst="rect">
              <a:avLst/>
            </a:prstGeom>
          </p:spPr>
        </p:pic>
        <p:pic>
          <p:nvPicPr>
            <p:cNvPr id="60" name="Picture 59"/>
            <p:cNvPicPr>
              <a:picLocks noChangeAspect="1"/>
            </p:cNvPicPr>
            <p:nvPr/>
          </p:nvPicPr>
          <p:blipFill>
            <a:blip r:embed="rId12"/>
            <a:stretch>
              <a:fillRect/>
            </a:stretch>
          </p:blipFill>
          <p:spPr>
            <a:xfrm>
              <a:off x="1465770" y="4957071"/>
              <a:ext cx="273483" cy="630309"/>
            </a:xfrm>
            <a:prstGeom prst="rect">
              <a:avLst/>
            </a:prstGeom>
          </p:spPr>
        </p:pic>
        <p:pic>
          <p:nvPicPr>
            <p:cNvPr id="61" name="Picture 60"/>
            <p:cNvPicPr>
              <a:picLocks noChangeAspect="1"/>
            </p:cNvPicPr>
            <p:nvPr/>
          </p:nvPicPr>
          <p:blipFill>
            <a:blip r:embed="rId13"/>
            <a:stretch>
              <a:fillRect/>
            </a:stretch>
          </p:blipFill>
          <p:spPr>
            <a:xfrm>
              <a:off x="1080615" y="4926148"/>
              <a:ext cx="273483" cy="630310"/>
            </a:xfrm>
            <a:prstGeom prst="rect">
              <a:avLst/>
            </a:prstGeom>
          </p:spPr>
        </p:pic>
        <p:pic>
          <p:nvPicPr>
            <p:cNvPr id="62" name="Picture 61"/>
            <p:cNvPicPr>
              <a:picLocks noChangeAspect="1"/>
            </p:cNvPicPr>
            <p:nvPr/>
          </p:nvPicPr>
          <p:blipFill>
            <a:blip r:embed="rId14"/>
            <a:stretch>
              <a:fillRect/>
            </a:stretch>
          </p:blipFill>
          <p:spPr>
            <a:xfrm>
              <a:off x="1634195" y="4077403"/>
              <a:ext cx="273483" cy="630309"/>
            </a:xfrm>
            <a:prstGeom prst="rect">
              <a:avLst/>
            </a:prstGeom>
          </p:spPr>
        </p:pic>
        <p:pic>
          <p:nvPicPr>
            <p:cNvPr id="63" name="Picture 62"/>
            <p:cNvPicPr>
              <a:picLocks noChangeAspect="1"/>
            </p:cNvPicPr>
            <p:nvPr/>
          </p:nvPicPr>
          <p:blipFill>
            <a:blip r:embed="rId15"/>
            <a:stretch>
              <a:fillRect/>
            </a:stretch>
          </p:blipFill>
          <p:spPr>
            <a:xfrm>
              <a:off x="1399066" y="4963672"/>
              <a:ext cx="343521" cy="630309"/>
            </a:xfrm>
            <a:prstGeom prst="rect">
              <a:avLst/>
            </a:prstGeom>
          </p:spPr>
        </p:pic>
        <p:pic>
          <p:nvPicPr>
            <p:cNvPr id="64" name="Picture 63"/>
            <p:cNvPicPr>
              <a:picLocks noChangeAspect="1"/>
            </p:cNvPicPr>
            <p:nvPr/>
          </p:nvPicPr>
          <p:blipFill>
            <a:blip r:embed="rId16"/>
            <a:stretch>
              <a:fillRect/>
            </a:stretch>
          </p:blipFill>
          <p:spPr>
            <a:xfrm>
              <a:off x="1297344" y="4707712"/>
              <a:ext cx="336851" cy="630309"/>
            </a:xfrm>
            <a:prstGeom prst="rect">
              <a:avLst/>
            </a:prstGeom>
          </p:spPr>
        </p:pic>
        <p:pic>
          <p:nvPicPr>
            <p:cNvPr id="65" name="Picture 64"/>
            <p:cNvPicPr>
              <a:picLocks noChangeAspect="1"/>
            </p:cNvPicPr>
            <p:nvPr/>
          </p:nvPicPr>
          <p:blipFill>
            <a:blip r:embed="rId17"/>
            <a:stretch>
              <a:fillRect/>
            </a:stretch>
          </p:blipFill>
          <p:spPr>
            <a:xfrm>
              <a:off x="549539" y="4377963"/>
              <a:ext cx="340186" cy="623709"/>
            </a:xfrm>
            <a:prstGeom prst="rect">
              <a:avLst/>
            </a:prstGeom>
          </p:spPr>
        </p:pic>
        <p:pic>
          <p:nvPicPr>
            <p:cNvPr id="66" name="Picture 65"/>
            <p:cNvPicPr>
              <a:picLocks noChangeAspect="1"/>
            </p:cNvPicPr>
            <p:nvPr/>
          </p:nvPicPr>
          <p:blipFill>
            <a:blip r:embed="rId16"/>
            <a:stretch>
              <a:fillRect/>
            </a:stretch>
          </p:blipFill>
          <p:spPr>
            <a:xfrm>
              <a:off x="845575" y="5070090"/>
              <a:ext cx="336851" cy="630309"/>
            </a:xfrm>
            <a:prstGeom prst="rect">
              <a:avLst/>
            </a:prstGeom>
          </p:spPr>
        </p:pic>
        <p:pic>
          <p:nvPicPr>
            <p:cNvPr id="67" name="Picture 66"/>
            <p:cNvPicPr>
              <a:picLocks noChangeAspect="1"/>
            </p:cNvPicPr>
            <p:nvPr/>
          </p:nvPicPr>
          <p:blipFill>
            <a:blip r:embed="rId10"/>
            <a:stretch>
              <a:fillRect/>
            </a:stretch>
          </p:blipFill>
          <p:spPr>
            <a:xfrm>
              <a:off x="1526946" y="5055768"/>
              <a:ext cx="340186" cy="623709"/>
            </a:xfrm>
            <a:prstGeom prst="rect">
              <a:avLst/>
            </a:prstGeom>
          </p:spPr>
        </p:pic>
        <p:pic>
          <p:nvPicPr>
            <p:cNvPr id="68" name="Picture 67"/>
            <p:cNvPicPr>
              <a:picLocks noChangeAspect="1"/>
            </p:cNvPicPr>
            <p:nvPr/>
          </p:nvPicPr>
          <p:blipFill>
            <a:blip r:embed="rId13"/>
            <a:stretch>
              <a:fillRect/>
            </a:stretch>
          </p:blipFill>
          <p:spPr>
            <a:xfrm>
              <a:off x="943873" y="4051810"/>
              <a:ext cx="273483" cy="630309"/>
            </a:xfrm>
            <a:prstGeom prst="rect">
              <a:avLst/>
            </a:prstGeom>
          </p:spPr>
        </p:pic>
        <p:pic>
          <p:nvPicPr>
            <p:cNvPr id="69" name="Picture 68"/>
            <p:cNvPicPr>
              <a:picLocks noChangeAspect="1"/>
            </p:cNvPicPr>
            <p:nvPr/>
          </p:nvPicPr>
          <p:blipFill>
            <a:blip r:embed="rId10"/>
            <a:stretch>
              <a:fillRect/>
            </a:stretch>
          </p:blipFill>
          <p:spPr>
            <a:xfrm>
              <a:off x="646201" y="4957071"/>
              <a:ext cx="340186" cy="623709"/>
            </a:xfrm>
            <a:prstGeom prst="rect">
              <a:avLst/>
            </a:prstGeom>
          </p:spPr>
        </p:pic>
        <p:pic>
          <p:nvPicPr>
            <p:cNvPr id="70" name="Picture 69"/>
            <p:cNvPicPr>
              <a:picLocks noChangeAspect="1"/>
            </p:cNvPicPr>
            <p:nvPr/>
          </p:nvPicPr>
          <p:blipFill>
            <a:blip r:embed="rId16"/>
            <a:stretch>
              <a:fillRect/>
            </a:stretch>
          </p:blipFill>
          <p:spPr>
            <a:xfrm>
              <a:off x="820478" y="4740613"/>
              <a:ext cx="336851" cy="630309"/>
            </a:xfrm>
            <a:prstGeom prst="rect">
              <a:avLst/>
            </a:prstGeom>
          </p:spPr>
        </p:pic>
        <p:pic>
          <p:nvPicPr>
            <p:cNvPr id="71" name="Picture 70"/>
            <p:cNvPicPr>
              <a:picLocks noChangeAspect="1"/>
            </p:cNvPicPr>
            <p:nvPr/>
          </p:nvPicPr>
          <p:blipFill>
            <a:blip r:embed="rId6"/>
            <a:stretch>
              <a:fillRect/>
            </a:stretch>
          </p:blipFill>
          <p:spPr>
            <a:xfrm>
              <a:off x="509582" y="5216939"/>
              <a:ext cx="310896" cy="582168"/>
            </a:xfrm>
            <a:prstGeom prst="rect">
              <a:avLst/>
            </a:prstGeom>
          </p:spPr>
        </p:pic>
        <p:pic>
          <p:nvPicPr>
            <p:cNvPr id="72" name="Picture 71"/>
            <p:cNvPicPr>
              <a:picLocks noChangeAspect="1"/>
            </p:cNvPicPr>
            <p:nvPr/>
          </p:nvPicPr>
          <p:blipFill>
            <a:blip r:embed="rId17"/>
            <a:stretch>
              <a:fillRect/>
            </a:stretch>
          </p:blipFill>
          <p:spPr>
            <a:xfrm>
              <a:off x="1141896" y="3894052"/>
              <a:ext cx="310896" cy="576072"/>
            </a:xfrm>
            <a:prstGeom prst="rect">
              <a:avLst/>
            </a:prstGeom>
          </p:spPr>
        </p:pic>
        <p:pic>
          <p:nvPicPr>
            <p:cNvPr id="73" name="Picture 72"/>
            <p:cNvPicPr>
              <a:picLocks noChangeAspect="1"/>
            </p:cNvPicPr>
            <p:nvPr/>
          </p:nvPicPr>
          <p:blipFill>
            <a:blip r:embed="rId18"/>
            <a:stretch>
              <a:fillRect/>
            </a:stretch>
          </p:blipFill>
          <p:spPr>
            <a:xfrm>
              <a:off x="1157329" y="4255401"/>
              <a:ext cx="249936" cy="576072"/>
            </a:xfrm>
            <a:prstGeom prst="rect">
              <a:avLst/>
            </a:prstGeom>
          </p:spPr>
        </p:pic>
        <p:pic>
          <p:nvPicPr>
            <p:cNvPr id="74" name="Picture 73"/>
            <p:cNvPicPr>
              <a:picLocks noChangeAspect="1"/>
            </p:cNvPicPr>
            <p:nvPr/>
          </p:nvPicPr>
          <p:blipFill>
            <a:blip r:embed="rId13"/>
            <a:stretch>
              <a:fillRect/>
            </a:stretch>
          </p:blipFill>
          <p:spPr>
            <a:xfrm>
              <a:off x="1340802" y="4158445"/>
              <a:ext cx="249936" cy="582168"/>
            </a:xfrm>
            <a:prstGeom prst="rect">
              <a:avLst/>
            </a:prstGeom>
          </p:spPr>
        </p:pic>
        <p:pic>
          <p:nvPicPr>
            <p:cNvPr id="75" name="Picture 74"/>
            <p:cNvPicPr>
              <a:picLocks noChangeAspect="1"/>
            </p:cNvPicPr>
            <p:nvPr/>
          </p:nvPicPr>
          <p:blipFill>
            <a:blip r:embed="rId8"/>
            <a:stretch>
              <a:fillRect/>
            </a:stretch>
          </p:blipFill>
          <p:spPr>
            <a:xfrm>
              <a:off x="396265" y="4030800"/>
              <a:ext cx="249936" cy="585216"/>
            </a:xfrm>
            <a:prstGeom prst="rect">
              <a:avLst/>
            </a:prstGeom>
          </p:spPr>
        </p:pic>
        <p:pic>
          <p:nvPicPr>
            <p:cNvPr id="76" name="Picture 75"/>
            <p:cNvPicPr>
              <a:picLocks noChangeAspect="1"/>
            </p:cNvPicPr>
            <p:nvPr/>
          </p:nvPicPr>
          <p:blipFill>
            <a:blip r:embed="rId8"/>
            <a:stretch>
              <a:fillRect/>
            </a:stretch>
          </p:blipFill>
          <p:spPr>
            <a:xfrm>
              <a:off x="457200" y="4740613"/>
              <a:ext cx="249936" cy="585216"/>
            </a:xfrm>
            <a:prstGeom prst="rect">
              <a:avLst/>
            </a:prstGeom>
          </p:spPr>
        </p:pic>
        <p:pic>
          <p:nvPicPr>
            <p:cNvPr id="77" name="Picture 76"/>
            <p:cNvPicPr>
              <a:picLocks noChangeAspect="1"/>
            </p:cNvPicPr>
            <p:nvPr/>
          </p:nvPicPr>
          <p:blipFill>
            <a:blip r:embed="rId19"/>
            <a:stretch>
              <a:fillRect/>
            </a:stretch>
          </p:blipFill>
          <p:spPr>
            <a:xfrm>
              <a:off x="707136" y="4051810"/>
              <a:ext cx="249936" cy="585216"/>
            </a:xfrm>
            <a:prstGeom prst="rect">
              <a:avLst/>
            </a:prstGeom>
          </p:spPr>
        </p:pic>
        <p:pic>
          <p:nvPicPr>
            <p:cNvPr id="78" name="Picture 77"/>
            <p:cNvPicPr>
              <a:picLocks noChangeAspect="1"/>
            </p:cNvPicPr>
            <p:nvPr/>
          </p:nvPicPr>
          <p:blipFill>
            <a:blip r:embed="rId15"/>
            <a:stretch>
              <a:fillRect/>
            </a:stretch>
          </p:blipFill>
          <p:spPr>
            <a:xfrm>
              <a:off x="992190" y="5409315"/>
              <a:ext cx="313944" cy="582168"/>
            </a:xfrm>
            <a:prstGeom prst="rect">
              <a:avLst/>
            </a:prstGeom>
          </p:spPr>
        </p:pic>
        <p:pic>
          <p:nvPicPr>
            <p:cNvPr id="79" name="Picture 78"/>
            <p:cNvPicPr>
              <a:picLocks noChangeAspect="1"/>
            </p:cNvPicPr>
            <p:nvPr/>
          </p:nvPicPr>
          <p:blipFill>
            <a:blip r:embed="rId6"/>
            <a:stretch>
              <a:fillRect/>
            </a:stretch>
          </p:blipFill>
          <p:spPr>
            <a:xfrm>
              <a:off x="1371498" y="5179623"/>
              <a:ext cx="310896" cy="582168"/>
            </a:xfrm>
            <a:prstGeom prst="rect">
              <a:avLst/>
            </a:prstGeom>
          </p:spPr>
        </p:pic>
      </p:grpSp>
      <p:grpSp>
        <p:nvGrpSpPr>
          <p:cNvPr id="5" name="Group 79"/>
          <p:cNvGrpSpPr/>
          <p:nvPr/>
        </p:nvGrpSpPr>
        <p:grpSpPr>
          <a:xfrm>
            <a:off x="5365355" y="2133600"/>
            <a:ext cx="1035547" cy="1303901"/>
            <a:chOff x="379446" y="3846172"/>
            <a:chExt cx="1725911" cy="2173169"/>
          </a:xfrm>
        </p:grpSpPr>
        <p:pic>
          <p:nvPicPr>
            <p:cNvPr id="81" name="Picture 80"/>
            <p:cNvPicPr>
              <a:picLocks noChangeAspect="1"/>
            </p:cNvPicPr>
            <p:nvPr/>
          </p:nvPicPr>
          <p:blipFill>
            <a:blip r:embed="rId20"/>
            <a:stretch>
              <a:fillRect/>
            </a:stretch>
          </p:blipFill>
          <p:spPr>
            <a:xfrm>
              <a:off x="1768553" y="4953898"/>
              <a:ext cx="336804" cy="624078"/>
            </a:xfrm>
            <a:prstGeom prst="rect">
              <a:avLst/>
            </a:prstGeom>
          </p:spPr>
        </p:pic>
        <p:grpSp>
          <p:nvGrpSpPr>
            <p:cNvPr id="6" name="Group 83"/>
            <p:cNvGrpSpPr/>
            <p:nvPr/>
          </p:nvGrpSpPr>
          <p:grpSpPr>
            <a:xfrm>
              <a:off x="379446" y="3846172"/>
              <a:ext cx="1578029" cy="2173169"/>
              <a:chOff x="379446" y="3846172"/>
              <a:chExt cx="1578029" cy="2173169"/>
            </a:xfrm>
          </p:grpSpPr>
          <p:pic>
            <p:nvPicPr>
              <p:cNvPr id="83" name="Picture 82"/>
              <p:cNvPicPr>
                <a:picLocks noChangeAspect="1"/>
              </p:cNvPicPr>
              <p:nvPr/>
            </p:nvPicPr>
            <p:blipFill>
              <a:blip r:embed="rId20"/>
              <a:stretch>
                <a:fillRect/>
              </a:stretch>
            </p:blipFill>
            <p:spPr>
              <a:xfrm>
                <a:off x="1562481" y="5042776"/>
                <a:ext cx="336804" cy="624078"/>
              </a:xfrm>
              <a:prstGeom prst="rect">
                <a:avLst/>
              </a:prstGeom>
            </p:spPr>
          </p:pic>
          <p:pic>
            <p:nvPicPr>
              <p:cNvPr id="84" name="Picture 83"/>
              <p:cNvPicPr>
                <a:picLocks noChangeAspect="1"/>
              </p:cNvPicPr>
              <p:nvPr/>
            </p:nvPicPr>
            <p:blipFill>
              <a:blip r:embed="rId21"/>
              <a:stretch>
                <a:fillRect/>
              </a:stretch>
            </p:blipFill>
            <p:spPr>
              <a:xfrm>
                <a:off x="880553" y="5006698"/>
                <a:ext cx="336804" cy="630682"/>
              </a:xfrm>
              <a:prstGeom prst="rect">
                <a:avLst/>
              </a:prstGeom>
            </p:spPr>
          </p:pic>
          <p:pic>
            <p:nvPicPr>
              <p:cNvPr id="85" name="Picture 84"/>
              <p:cNvPicPr>
                <a:picLocks noChangeAspect="1"/>
              </p:cNvPicPr>
              <p:nvPr/>
            </p:nvPicPr>
            <p:blipFill>
              <a:blip r:embed="rId20"/>
              <a:stretch>
                <a:fillRect/>
              </a:stretch>
            </p:blipFill>
            <p:spPr>
              <a:xfrm>
                <a:off x="646201" y="4960641"/>
                <a:ext cx="336804" cy="624078"/>
              </a:xfrm>
              <a:prstGeom prst="rect">
                <a:avLst/>
              </a:prstGeom>
            </p:spPr>
          </p:pic>
          <p:pic>
            <p:nvPicPr>
              <p:cNvPr id="86" name="Picture 85"/>
              <p:cNvPicPr>
                <a:picLocks noChangeAspect="1"/>
              </p:cNvPicPr>
              <p:nvPr/>
            </p:nvPicPr>
            <p:blipFill>
              <a:blip r:embed="rId22"/>
              <a:stretch>
                <a:fillRect/>
              </a:stretch>
            </p:blipFill>
            <p:spPr>
              <a:xfrm>
                <a:off x="1131435" y="3846172"/>
                <a:ext cx="331817" cy="572341"/>
              </a:xfrm>
              <a:prstGeom prst="rect">
                <a:avLst/>
              </a:prstGeom>
            </p:spPr>
          </p:pic>
          <p:pic>
            <p:nvPicPr>
              <p:cNvPr id="87" name="Picture 86"/>
              <p:cNvPicPr>
                <a:picLocks noChangeAspect="1"/>
              </p:cNvPicPr>
              <p:nvPr/>
            </p:nvPicPr>
            <p:blipFill>
              <a:blip r:embed="rId23"/>
              <a:stretch>
                <a:fillRect/>
              </a:stretch>
            </p:blipFill>
            <p:spPr>
              <a:xfrm>
                <a:off x="1318204" y="4208556"/>
                <a:ext cx="266755" cy="578397"/>
              </a:xfrm>
              <a:prstGeom prst="rect">
                <a:avLst/>
              </a:prstGeom>
            </p:spPr>
          </p:pic>
          <p:pic>
            <p:nvPicPr>
              <p:cNvPr id="88" name="Picture 87"/>
              <p:cNvPicPr>
                <a:picLocks noChangeAspect="1"/>
              </p:cNvPicPr>
              <p:nvPr/>
            </p:nvPicPr>
            <p:blipFill>
              <a:blip r:embed="rId24"/>
              <a:stretch>
                <a:fillRect/>
              </a:stretch>
            </p:blipFill>
            <p:spPr>
              <a:xfrm>
                <a:off x="950602" y="4339285"/>
                <a:ext cx="266755" cy="581426"/>
              </a:xfrm>
              <a:prstGeom prst="rect">
                <a:avLst/>
              </a:prstGeom>
            </p:spPr>
          </p:pic>
          <p:pic>
            <p:nvPicPr>
              <p:cNvPr id="89" name="Picture 88"/>
              <p:cNvPicPr>
                <a:picLocks noChangeAspect="1"/>
              </p:cNvPicPr>
              <p:nvPr/>
            </p:nvPicPr>
            <p:blipFill>
              <a:blip r:embed="rId25"/>
              <a:stretch>
                <a:fillRect/>
              </a:stretch>
            </p:blipFill>
            <p:spPr>
              <a:xfrm>
                <a:off x="719632" y="4053115"/>
                <a:ext cx="266755" cy="581426"/>
              </a:xfrm>
              <a:prstGeom prst="rect">
                <a:avLst/>
              </a:prstGeom>
            </p:spPr>
          </p:pic>
          <p:pic>
            <p:nvPicPr>
              <p:cNvPr id="90" name="Picture 89"/>
              <p:cNvPicPr>
                <a:picLocks noChangeAspect="1"/>
              </p:cNvPicPr>
              <p:nvPr/>
            </p:nvPicPr>
            <p:blipFill>
              <a:blip r:embed="rId22"/>
              <a:stretch>
                <a:fillRect/>
              </a:stretch>
            </p:blipFill>
            <p:spPr>
              <a:xfrm>
                <a:off x="1152296" y="4348370"/>
                <a:ext cx="331817" cy="572341"/>
              </a:xfrm>
              <a:prstGeom prst="rect">
                <a:avLst/>
              </a:prstGeom>
            </p:spPr>
          </p:pic>
          <p:pic>
            <p:nvPicPr>
              <p:cNvPr id="91" name="Picture 90"/>
              <p:cNvPicPr>
                <a:picLocks noChangeAspect="1"/>
              </p:cNvPicPr>
              <p:nvPr/>
            </p:nvPicPr>
            <p:blipFill>
              <a:blip r:embed="rId24"/>
              <a:stretch>
                <a:fillRect/>
              </a:stretch>
            </p:blipFill>
            <p:spPr>
              <a:xfrm>
                <a:off x="379446" y="3992528"/>
                <a:ext cx="266755" cy="581426"/>
              </a:xfrm>
              <a:prstGeom prst="rect">
                <a:avLst/>
              </a:prstGeom>
            </p:spPr>
          </p:pic>
          <p:pic>
            <p:nvPicPr>
              <p:cNvPr id="92" name="Picture 91"/>
              <p:cNvPicPr>
                <a:picLocks noChangeAspect="1"/>
              </p:cNvPicPr>
              <p:nvPr/>
            </p:nvPicPr>
            <p:blipFill>
              <a:blip r:embed="rId26"/>
              <a:stretch>
                <a:fillRect/>
              </a:stretch>
            </p:blipFill>
            <p:spPr>
              <a:xfrm>
                <a:off x="1484113" y="4546094"/>
                <a:ext cx="331817" cy="578397"/>
              </a:xfrm>
              <a:prstGeom prst="rect">
                <a:avLst/>
              </a:prstGeom>
            </p:spPr>
          </p:pic>
          <p:pic>
            <p:nvPicPr>
              <p:cNvPr id="93" name="Picture 92"/>
              <p:cNvPicPr>
                <a:picLocks noChangeAspect="1"/>
              </p:cNvPicPr>
              <p:nvPr/>
            </p:nvPicPr>
            <p:blipFill>
              <a:blip r:embed="rId24"/>
              <a:stretch>
                <a:fillRect/>
              </a:stretch>
            </p:blipFill>
            <p:spPr>
              <a:xfrm>
                <a:off x="452877" y="4740613"/>
                <a:ext cx="266755" cy="581426"/>
              </a:xfrm>
              <a:prstGeom prst="rect">
                <a:avLst/>
              </a:prstGeom>
            </p:spPr>
          </p:pic>
          <p:pic>
            <p:nvPicPr>
              <p:cNvPr id="94" name="Picture 93"/>
              <p:cNvPicPr>
                <a:picLocks noChangeAspect="1"/>
              </p:cNvPicPr>
              <p:nvPr/>
            </p:nvPicPr>
            <p:blipFill>
              <a:blip r:embed="rId12"/>
              <a:stretch>
                <a:fillRect/>
              </a:stretch>
            </p:blipFill>
            <p:spPr>
              <a:xfrm>
                <a:off x="1465770" y="4957071"/>
                <a:ext cx="273483" cy="630309"/>
              </a:xfrm>
              <a:prstGeom prst="rect">
                <a:avLst/>
              </a:prstGeom>
            </p:spPr>
          </p:pic>
          <p:pic>
            <p:nvPicPr>
              <p:cNvPr id="95" name="Picture 94"/>
              <p:cNvPicPr>
                <a:picLocks noChangeAspect="1"/>
              </p:cNvPicPr>
              <p:nvPr/>
            </p:nvPicPr>
            <p:blipFill>
              <a:blip r:embed="rId15"/>
              <a:stretch>
                <a:fillRect/>
              </a:stretch>
            </p:blipFill>
            <p:spPr>
              <a:xfrm>
                <a:off x="1399066" y="4963672"/>
                <a:ext cx="343521" cy="630309"/>
              </a:xfrm>
              <a:prstGeom prst="rect">
                <a:avLst/>
              </a:prstGeom>
            </p:spPr>
          </p:pic>
          <p:pic>
            <p:nvPicPr>
              <p:cNvPr id="96" name="Picture 95"/>
              <p:cNvPicPr>
                <a:picLocks noChangeAspect="1"/>
              </p:cNvPicPr>
              <p:nvPr/>
            </p:nvPicPr>
            <p:blipFill>
              <a:blip r:embed="rId26"/>
              <a:stretch>
                <a:fillRect/>
              </a:stretch>
            </p:blipFill>
            <p:spPr>
              <a:xfrm>
                <a:off x="1399066" y="5216939"/>
                <a:ext cx="331817" cy="578397"/>
              </a:xfrm>
              <a:prstGeom prst="rect">
                <a:avLst/>
              </a:prstGeom>
            </p:spPr>
          </p:pic>
          <p:pic>
            <p:nvPicPr>
              <p:cNvPr id="97" name="Picture 96"/>
              <p:cNvPicPr>
                <a:picLocks noChangeAspect="1"/>
              </p:cNvPicPr>
              <p:nvPr/>
            </p:nvPicPr>
            <p:blipFill>
              <a:blip r:embed="rId26"/>
              <a:stretch>
                <a:fillRect/>
              </a:stretch>
            </p:blipFill>
            <p:spPr>
              <a:xfrm>
                <a:off x="525705" y="5276398"/>
                <a:ext cx="331817" cy="578397"/>
              </a:xfrm>
              <a:prstGeom prst="rect">
                <a:avLst/>
              </a:prstGeom>
            </p:spPr>
          </p:pic>
          <p:pic>
            <p:nvPicPr>
              <p:cNvPr id="98" name="Picture 97"/>
              <p:cNvPicPr>
                <a:picLocks noChangeAspect="1"/>
              </p:cNvPicPr>
              <p:nvPr/>
            </p:nvPicPr>
            <p:blipFill>
              <a:blip r:embed="rId27"/>
              <a:stretch>
                <a:fillRect/>
              </a:stretch>
            </p:blipFill>
            <p:spPr>
              <a:xfrm>
                <a:off x="1182426" y="5291581"/>
                <a:ext cx="331817" cy="578397"/>
              </a:xfrm>
              <a:prstGeom prst="rect">
                <a:avLst/>
              </a:prstGeom>
            </p:spPr>
          </p:pic>
          <p:pic>
            <p:nvPicPr>
              <p:cNvPr id="99" name="Picture 98"/>
              <p:cNvPicPr>
                <a:picLocks noChangeAspect="1"/>
              </p:cNvPicPr>
              <p:nvPr/>
            </p:nvPicPr>
            <p:blipFill>
              <a:blip r:embed="rId28"/>
              <a:stretch>
                <a:fillRect/>
              </a:stretch>
            </p:blipFill>
            <p:spPr>
              <a:xfrm>
                <a:off x="965527" y="5440944"/>
                <a:ext cx="331817" cy="578397"/>
              </a:xfrm>
              <a:prstGeom prst="rect">
                <a:avLst/>
              </a:prstGeom>
            </p:spPr>
          </p:pic>
          <p:pic>
            <p:nvPicPr>
              <p:cNvPr id="100" name="Picture 99"/>
              <p:cNvPicPr>
                <a:picLocks noChangeAspect="1"/>
              </p:cNvPicPr>
              <p:nvPr/>
            </p:nvPicPr>
            <p:blipFill>
              <a:blip r:embed="rId22"/>
              <a:stretch>
                <a:fillRect/>
              </a:stretch>
            </p:blipFill>
            <p:spPr>
              <a:xfrm>
                <a:off x="561096" y="4351501"/>
                <a:ext cx="336804" cy="624078"/>
              </a:xfrm>
              <a:prstGeom prst="rect">
                <a:avLst/>
              </a:prstGeom>
            </p:spPr>
          </p:pic>
          <p:pic>
            <p:nvPicPr>
              <p:cNvPr id="101" name="Picture 100"/>
              <p:cNvPicPr>
                <a:picLocks noChangeAspect="1"/>
              </p:cNvPicPr>
              <p:nvPr/>
            </p:nvPicPr>
            <p:blipFill>
              <a:blip r:embed="rId21"/>
              <a:stretch>
                <a:fillRect/>
              </a:stretch>
            </p:blipFill>
            <p:spPr>
              <a:xfrm>
                <a:off x="812745" y="4718339"/>
                <a:ext cx="336804" cy="630682"/>
              </a:xfrm>
              <a:prstGeom prst="rect">
                <a:avLst/>
              </a:prstGeom>
            </p:spPr>
          </p:pic>
          <p:pic>
            <p:nvPicPr>
              <p:cNvPr id="102" name="Picture 101"/>
              <p:cNvPicPr>
                <a:picLocks noChangeAspect="1"/>
              </p:cNvPicPr>
              <p:nvPr/>
            </p:nvPicPr>
            <p:blipFill>
              <a:blip r:embed="rId23"/>
              <a:stretch>
                <a:fillRect/>
              </a:stretch>
            </p:blipFill>
            <p:spPr>
              <a:xfrm>
                <a:off x="919986" y="4042432"/>
                <a:ext cx="270764" cy="630682"/>
              </a:xfrm>
              <a:prstGeom prst="rect">
                <a:avLst/>
              </a:prstGeom>
            </p:spPr>
          </p:pic>
          <p:pic>
            <p:nvPicPr>
              <p:cNvPr id="103" name="Picture 102"/>
              <p:cNvPicPr>
                <a:picLocks noChangeAspect="1"/>
              </p:cNvPicPr>
              <p:nvPr/>
            </p:nvPicPr>
            <p:blipFill>
              <a:blip r:embed="rId29"/>
              <a:stretch>
                <a:fillRect/>
              </a:stretch>
            </p:blipFill>
            <p:spPr>
              <a:xfrm>
                <a:off x="1019516" y="4482655"/>
                <a:ext cx="336804" cy="630682"/>
              </a:xfrm>
              <a:prstGeom prst="rect">
                <a:avLst/>
              </a:prstGeom>
            </p:spPr>
          </p:pic>
          <p:pic>
            <p:nvPicPr>
              <p:cNvPr id="104" name="Picture 103"/>
              <p:cNvPicPr>
                <a:picLocks noChangeAspect="1"/>
              </p:cNvPicPr>
              <p:nvPr/>
            </p:nvPicPr>
            <p:blipFill>
              <a:blip r:embed="rId23"/>
              <a:stretch>
                <a:fillRect/>
              </a:stretch>
            </p:blipFill>
            <p:spPr>
              <a:xfrm>
                <a:off x="1149549" y="4901598"/>
                <a:ext cx="270764" cy="630682"/>
              </a:xfrm>
              <a:prstGeom prst="rect">
                <a:avLst/>
              </a:prstGeom>
            </p:spPr>
          </p:pic>
          <p:pic>
            <p:nvPicPr>
              <p:cNvPr id="105" name="Picture 104"/>
              <p:cNvPicPr>
                <a:picLocks noChangeAspect="1"/>
              </p:cNvPicPr>
              <p:nvPr/>
            </p:nvPicPr>
            <p:blipFill>
              <a:blip r:embed="rId30"/>
              <a:stretch>
                <a:fillRect/>
              </a:stretch>
            </p:blipFill>
            <p:spPr>
              <a:xfrm>
                <a:off x="1297344" y="4428574"/>
                <a:ext cx="270764" cy="624078"/>
              </a:xfrm>
              <a:prstGeom prst="rect">
                <a:avLst/>
              </a:prstGeom>
            </p:spPr>
          </p:pic>
          <p:pic>
            <p:nvPicPr>
              <p:cNvPr id="106" name="Picture 105"/>
              <p:cNvPicPr>
                <a:picLocks noChangeAspect="1"/>
              </p:cNvPicPr>
              <p:nvPr/>
            </p:nvPicPr>
            <p:blipFill>
              <a:blip r:embed="rId21"/>
              <a:stretch>
                <a:fillRect/>
              </a:stretch>
            </p:blipFill>
            <p:spPr>
              <a:xfrm>
                <a:off x="1285392" y="4782395"/>
                <a:ext cx="336804" cy="630682"/>
              </a:xfrm>
              <a:prstGeom prst="rect">
                <a:avLst/>
              </a:prstGeom>
            </p:spPr>
          </p:pic>
          <p:pic>
            <p:nvPicPr>
              <p:cNvPr id="107" name="Picture 106"/>
              <p:cNvPicPr>
                <a:picLocks noChangeAspect="1"/>
              </p:cNvPicPr>
              <p:nvPr/>
            </p:nvPicPr>
            <p:blipFill>
              <a:blip r:embed="rId31"/>
              <a:stretch>
                <a:fillRect/>
              </a:stretch>
            </p:blipFill>
            <p:spPr>
              <a:xfrm>
                <a:off x="1686711" y="4087657"/>
                <a:ext cx="270764" cy="630682"/>
              </a:xfrm>
              <a:prstGeom prst="rect">
                <a:avLst/>
              </a:prstGeom>
            </p:spPr>
          </p:pic>
        </p:grpSp>
      </p:grpSp>
      <p:sp>
        <p:nvSpPr>
          <p:cNvPr id="120" name="Rectangle 119"/>
          <p:cNvSpPr/>
          <p:nvPr/>
        </p:nvSpPr>
        <p:spPr>
          <a:xfrm>
            <a:off x="457200" y="1828800"/>
            <a:ext cx="2044149" cy="492443"/>
          </a:xfrm>
          <a:prstGeom prst="rect">
            <a:avLst/>
          </a:prstGeom>
        </p:spPr>
        <p:txBody>
          <a:bodyPr wrap="none">
            <a:spAutoFit/>
          </a:bodyPr>
          <a:lstStyle/>
          <a:p>
            <a:r>
              <a:rPr lang="en-US" sz="2600" cap="all" spc="-150" dirty="0" smtClean="0">
                <a:solidFill>
                  <a:srgbClr val="404040"/>
                </a:solidFill>
                <a:latin typeface="Arial Black"/>
                <a:cs typeface="Arial Black"/>
              </a:rPr>
              <a:t>Strategy</a:t>
            </a:r>
            <a:endParaRPr lang="en-US" sz="2600" cap="all" spc="-150" baseline="-25000" dirty="0">
              <a:solidFill>
                <a:srgbClr val="404040"/>
              </a:solidFill>
              <a:latin typeface="Arial Black"/>
              <a:cs typeface="Arial Black"/>
            </a:endParaRPr>
          </a:p>
        </p:txBody>
      </p:sp>
      <p:sp>
        <p:nvSpPr>
          <p:cNvPr id="121" name="Rectangle 120"/>
          <p:cNvSpPr/>
          <p:nvPr/>
        </p:nvSpPr>
        <p:spPr>
          <a:xfrm>
            <a:off x="403735" y="4315489"/>
            <a:ext cx="2210862" cy="492443"/>
          </a:xfrm>
          <a:prstGeom prst="rect">
            <a:avLst/>
          </a:prstGeom>
        </p:spPr>
        <p:txBody>
          <a:bodyPr wrap="none">
            <a:spAutoFit/>
          </a:bodyPr>
          <a:lstStyle/>
          <a:p>
            <a:r>
              <a:rPr lang="en-US" sz="2600" cap="all" spc="-150" dirty="0" smtClean="0">
                <a:solidFill>
                  <a:srgbClr val="404040"/>
                </a:solidFill>
                <a:latin typeface="Arial Black"/>
                <a:cs typeface="Arial Black"/>
              </a:rPr>
              <a:t>Estimator</a:t>
            </a:r>
            <a:endParaRPr lang="en-US" sz="2600" cap="all" spc="-150" baseline="-25000" dirty="0">
              <a:solidFill>
                <a:srgbClr val="404040"/>
              </a:solidFill>
              <a:latin typeface="Arial Black"/>
              <a:cs typeface="Arial Black"/>
            </a:endParaRPr>
          </a:p>
        </p:txBody>
      </p:sp>
      <p:grpSp>
        <p:nvGrpSpPr>
          <p:cNvPr id="7" name="Group 43"/>
          <p:cNvGrpSpPr/>
          <p:nvPr/>
        </p:nvGrpSpPr>
        <p:grpSpPr>
          <a:xfrm>
            <a:off x="381000" y="4704080"/>
            <a:ext cx="4572000" cy="1239520"/>
            <a:chOff x="152400" y="4849148"/>
            <a:chExt cx="4419600" cy="1239520"/>
          </a:xfrm>
        </p:grpSpPr>
        <p:pic>
          <p:nvPicPr>
            <p:cNvPr id="125" name="Picture 124" descr="square_frame_large.png"/>
            <p:cNvPicPr>
              <a:picLocks noChangeAspect="1"/>
            </p:cNvPicPr>
            <p:nvPr/>
          </p:nvPicPr>
          <p:blipFill>
            <a:blip r:embed="rId32"/>
            <a:srcRect r="11111"/>
            <a:stretch>
              <a:fillRect/>
            </a:stretch>
          </p:blipFill>
          <p:spPr>
            <a:xfrm>
              <a:off x="152400" y="4849148"/>
              <a:ext cx="1219200" cy="1239520"/>
            </a:xfrm>
            <a:prstGeom prst="rect">
              <a:avLst/>
            </a:prstGeom>
          </p:spPr>
        </p:pic>
        <p:pic>
          <p:nvPicPr>
            <p:cNvPr id="126" name="Picture 125" descr="square_frame_large.png"/>
            <p:cNvPicPr>
              <a:picLocks noChangeAspect="1"/>
            </p:cNvPicPr>
            <p:nvPr/>
          </p:nvPicPr>
          <p:blipFill>
            <a:blip r:embed="rId32"/>
            <a:srcRect r="11111"/>
            <a:stretch>
              <a:fillRect/>
            </a:stretch>
          </p:blipFill>
          <p:spPr>
            <a:xfrm flipH="1">
              <a:off x="3352800" y="4849148"/>
              <a:ext cx="1219200" cy="1239520"/>
            </a:xfrm>
            <a:prstGeom prst="rect">
              <a:avLst/>
            </a:prstGeom>
          </p:spPr>
        </p:pic>
        <p:pic>
          <p:nvPicPr>
            <p:cNvPr id="127" name="Picture 126" descr="square_frame_large.png"/>
            <p:cNvPicPr>
              <a:picLocks noChangeAspect="1"/>
            </p:cNvPicPr>
            <p:nvPr/>
          </p:nvPicPr>
          <p:blipFill>
            <a:blip r:embed="rId32"/>
            <a:srcRect l="11111" r="11111"/>
            <a:stretch>
              <a:fillRect/>
            </a:stretch>
          </p:blipFill>
          <p:spPr>
            <a:xfrm flipH="1">
              <a:off x="2362200" y="4849148"/>
              <a:ext cx="1066800" cy="1239520"/>
            </a:xfrm>
            <a:prstGeom prst="rect">
              <a:avLst/>
            </a:prstGeom>
          </p:spPr>
        </p:pic>
        <p:pic>
          <p:nvPicPr>
            <p:cNvPr id="128" name="Picture 127" descr="square_frame_large.png"/>
            <p:cNvPicPr>
              <a:picLocks noChangeAspect="1"/>
            </p:cNvPicPr>
            <p:nvPr/>
          </p:nvPicPr>
          <p:blipFill>
            <a:blip r:embed="rId32"/>
            <a:srcRect l="11111" r="11111"/>
            <a:stretch>
              <a:fillRect/>
            </a:stretch>
          </p:blipFill>
          <p:spPr>
            <a:xfrm flipH="1">
              <a:off x="1295400" y="4849148"/>
              <a:ext cx="1219200" cy="1239520"/>
            </a:xfrm>
            <a:prstGeom prst="rect">
              <a:avLst/>
            </a:prstGeom>
          </p:spPr>
        </p:pic>
      </p:grpSp>
      <p:pic>
        <p:nvPicPr>
          <p:cNvPr id="23" name="Picture 22"/>
          <p:cNvPicPr>
            <a:picLocks noChangeAspect="1"/>
          </p:cNvPicPr>
          <p:nvPr/>
        </p:nvPicPr>
        <p:blipFill>
          <a:blip r:embed="rId33"/>
          <a:stretch>
            <a:fillRect/>
          </a:stretch>
        </p:blipFill>
        <p:spPr>
          <a:xfrm>
            <a:off x="551026" y="4858245"/>
            <a:ext cx="4173374" cy="932955"/>
          </a:xfrm>
          <a:prstGeom prst="rect">
            <a:avLst/>
          </a:prstGeom>
        </p:spPr>
      </p:pic>
      <p:sp>
        <p:nvSpPr>
          <p:cNvPr id="108" name="TextBox 107"/>
          <p:cNvSpPr txBox="1"/>
          <p:nvPr/>
        </p:nvSpPr>
        <p:spPr>
          <a:xfrm>
            <a:off x="7239000" y="3276600"/>
            <a:ext cx="1132880" cy="553998"/>
          </a:xfrm>
          <a:prstGeom prst="rect">
            <a:avLst/>
          </a:prstGeom>
          <a:noFill/>
        </p:spPr>
        <p:txBody>
          <a:bodyPr wrap="none" rtlCol="0">
            <a:spAutoFit/>
          </a:bodyPr>
          <a:lstStyle/>
          <a:p>
            <a:r>
              <a:rPr lang="en-US" sz="3000" b="1" dirty="0" err="1" smtClean="0">
                <a:latin typeface="Arial"/>
              </a:rPr>
              <a:t>Q</a:t>
            </a:r>
            <a:r>
              <a:rPr lang="en-US" sz="3000" b="1" baseline="-25000" dirty="0" err="1" smtClean="0">
                <a:latin typeface="Arial"/>
              </a:rPr>
              <a:t>Y,a</a:t>
            </a:r>
            <a:r>
              <a:rPr lang="en-US" sz="3000" b="1" baseline="-25000" dirty="0" smtClean="0">
                <a:latin typeface="Arial"/>
              </a:rPr>
              <a:t>=1</a:t>
            </a:r>
            <a:endParaRPr lang="en-US" sz="3000" b="1" baseline="-25000" dirty="0">
              <a:latin typeface="Arial"/>
            </a:endParaRPr>
          </a:p>
        </p:txBody>
      </p:sp>
      <p:sp>
        <p:nvSpPr>
          <p:cNvPr id="109" name="TextBox 108"/>
          <p:cNvSpPr txBox="1"/>
          <p:nvPr/>
        </p:nvSpPr>
        <p:spPr>
          <a:xfrm>
            <a:off x="7298917" y="5943600"/>
            <a:ext cx="1132880" cy="553998"/>
          </a:xfrm>
          <a:prstGeom prst="rect">
            <a:avLst/>
          </a:prstGeom>
          <a:noFill/>
        </p:spPr>
        <p:txBody>
          <a:bodyPr wrap="none" rtlCol="0">
            <a:spAutoFit/>
          </a:bodyPr>
          <a:lstStyle/>
          <a:p>
            <a:r>
              <a:rPr lang="en-US" sz="3000" b="1" dirty="0" err="1" smtClean="0">
                <a:latin typeface="Arial"/>
              </a:rPr>
              <a:t>Q</a:t>
            </a:r>
            <a:r>
              <a:rPr lang="en-US" sz="3000" b="1" baseline="-25000" dirty="0" err="1" smtClean="0">
                <a:latin typeface="Arial"/>
              </a:rPr>
              <a:t>Y,a</a:t>
            </a:r>
            <a:r>
              <a:rPr lang="en-US" sz="3000" b="1" baseline="-25000" dirty="0" smtClean="0">
                <a:latin typeface="Arial"/>
              </a:rPr>
              <a:t>=0</a:t>
            </a:r>
            <a:endParaRPr lang="en-US" sz="3000" b="1" baseline="-25000" dirty="0">
              <a:latin typeface="Arial"/>
            </a:endParaRPr>
          </a:p>
        </p:txBody>
      </p:sp>
      <p:sp>
        <p:nvSpPr>
          <p:cNvPr id="111" name="Slide Number Placeholder 110"/>
          <p:cNvSpPr>
            <a:spLocks noGrp="1"/>
          </p:cNvSpPr>
          <p:nvPr>
            <p:ph type="sldNum" sz="quarter" idx="12"/>
          </p:nvPr>
        </p:nvSpPr>
        <p:spPr>
          <a:xfrm>
            <a:off x="6934200" y="6492875"/>
            <a:ext cx="2133600" cy="365125"/>
          </a:xfrm>
        </p:spPr>
        <p:txBody>
          <a:bodyPr/>
          <a:lstStyle/>
          <a:p>
            <a:fld id="{BA3FD5ED-4844-8443-AF17-C10B491EE604}" type="slidenum">
              <a:rPr lang="en-US" smtClean="0"/>
              <a:pPr/>
              <a:t>33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sp>
        <p:nvSpPr>
          <p:cNvPr id="46" name="Title 1"/>
          <p:cNvSpPr>
            <a:spLocks noGrp="1"/>
          </p:cNvSpPr>
          <p:nvPr>
            <p:ph type="title"/>
          </p:nvPr>
        </p:nvSpPr>
        <p:spPr>
          <a:xfrm>
            <a:off x="457200" y="274638"/>
            <a:ext cx="8915400" cy="1143000"/>
          </a:xfrm>
        </p:spPr>
        <p:txBody>
          <a:bodyPr>
            <a:noAutofit/>
          </a:bodyPr>
          <a:lstStyle/>
          <a:p>
            <a:pPr algn="l"/>
            <a:r>
              <a:rPr lang="en-US" sz="4000" spc="-150" dirty="0" smtClean="0">
                <a:solidFill>
                  <a:srgbClr val="404040"/>
                </a:solidFill>
              </a:rPr>
              <a:t>inverse probability weighted estimators (IPTW)</a:t>
            </a:r>
            <a:r>
              <a:rPr lang="en-US" sz="4000" spc="-150" dirty="0" smtClean="0">
                <a:solidFill>
                  <a:srgbClr val="E11932"/>
                </a:solidFill>
              </a:rPr>
              <a:t>.</a:t>
            </a:r>
            <a:endParaRPr lang="en-US" sz="4000" spc="-150" dirty="0">
              <a:solidFill>
                <a:srgbClr val="E11932"/>
              </a:solidFill>
            </a:endParaRPr>
          </a:p>
        </p:txBody>
      </p:sp>
      <p:sp>
        <p:nvSpPr>
          <p:cNvPr id="20" name="Rectangle 19"/>
          <p:cNvSpPr/>
          <p:nvPr/>
        </p:nvSpPr>
        <p:spPr>
          <a:xfrm>
            <a:off x="403735" y="2275403"/>
            <a:ext cx="4473065" cy="1708160"/>
          </a:xfrm>
          <a:prstGeom prst="rect">
            <a:avLst/>
          </a:prstGeom>
          <a:noFill/>
          <a:ln w="28575" cmpd="sng">
            <a:noFill/>
          </a:ln>
        </p:spPr>
        <p:txBody>
          <a:bodyPr wrap="square">
            <a:spAutoFit/>
          </a:bodyPr>
          <a:lstStyle/>
          <a:p>
            <a:pPr marL="115888" indent="-115888">
              <a:spcAft>
                <a:spcPts val="600"/>
              </a:spcAft>
              <a:buFont typeface="Arial"/>
              <a:buChar char="•"/>
            </a:pPr>
            <a:r>
              <a:rPr lang="en-US" sz="2000" dirty="0" smtClean="0">
                <a:solidFill>
                  <a:srgbClr val="404040"/>
                </a:solidFill>
                <a:latin typeface="Arial"/>
              </a:rPr>
              <a:t>Adjust For Confounding Through </a:t>
            </a:r>
            <a:r>
              <a:rPr lang="en-US" sz="2000" dirty="0" err="1" smtClean="0">
                <a:solidFill>
                  <a:srgbClr val="404040"/>
                </a:solidFill>
                <a:latin typeface="Arial"/>
              </a:rPr>
              <a:t>g</a:t>
            </a:r>
            <a:r>
              <a:rPr lang="en-US" sz="2000" baseline="-25000" dirty="0" err="1" smtClean="0">
                <a:solidFill>
                  <a:srgbClr val="404040"/>
                </a:solidFill>
                <a:latin typeface="Arial"/>
              </a:rPr>
              <a:t>n</a:t>
            </a:r>
            <a:r>
              <a:rPr lang="en-US" sz="2000" dirty="0" smtClean="0">
                <a:solidFill>
                  <a:srgbClr val="404040"/>
                </a:solidFill>
                <a:latin typeface="Arial"/>
              </a:rPr>
              <a:t>.</a:t>
            </a:r>
          </a:p>
          <a:p>
            <a:pPr marL="115888" indent="-115888">
              <a:spcAft>
                <a:spcPts val="600"/>
              </a:spcAft>
              <a:buFont typeface="Arial"/>
              <a:buChar char="•"/>
            </a:pPr>
            <a:r>
              <a:rPr lang="en-US" sz="2000" dirty="0" smtClean="0">
                <a:solidFill>
                  <a:srgbClr val="404040"/>
                </a:solidFill>
                <a:latin typeface="Arial"/>
              </a:rPr>
              <a:t>Weight individuals that are unlikely to be shown an advertisement more than individuals that are likely to be shown an advertisement</a:t>
            </a:r>
          </a:p>
        </p:txBody>
      </p:sp>
      <p:sp>
        <p:nvSpPr>
          <p:cNvPr id="22" name="Rectangle 21"/>
          <p:cNvSpPr/>
          <p:nvPr/>
        </p:nvSpPr>
        <p:spPr>
          <a:xfrm>
            <a:off x="457200" y="1828800"/>
            <a:ext cx="2044149" cy="492443"/>
          </a:xfrm>
          <a:prstGeom prst="rect">
            <a:avLst/>
          </a:prstGeom>
        </p:spPr>
        <p:txBody>
          <a:bodyPr wrap="none">
            <a:spAutoFit/>
          </a:bodyPr>
          <a:lstStyle/>
          <a:p>
            <a:r>
              <a:rPr lang="en-US" sz="2600" cap="all" spc="-150" dirty="0" smtClean="0">
                <a:solidFill>
                  <a:srgbClr val="404040"/>
                </a:solidFill>
                <a:latin typeface="Arial Black"/>
                <a:cs typeface="Arial Black"/>
              </a:rPr>
              <a:t>Strategy</a:t>
            </a:r>
            <a:endParaRPr lang="en-US" sz="2600" cap="all" spc="-150" baseline="-25000" dirty="0">
              <a:solidFill>
                <a:srgbClr val="404040"/>
              </a:solidFill>
              <a:latin typeface="Arial Black"/>
              <a:cs typeface="Arial Black"/>
            </a:endParaRPr>
          </a:p>
        </p:txBody>
      </p:sp>
      <p:sp>
        <p:nvSpPr>
          <p:cNvPr id="25" name="Rectangle 24"/>
          <p:cNvSpPr/>
          <p:nvPr/>
        </p:nvSpPr>
        <p:spPr>
          <a:xfrm>
            <a:off x="403735" y="4315489"/>
            <a:ext cx="2210862" cy="492443"/>
          </a:xfrm>
          <a:prstGeom prst="rect">
            <a:avLst/>
          </a:prstGeom>
        </p:spPr>
        <p:txBody>
          <a:bodyPr wrap="none">
            <a:spAutoFit/>
          </a:bodyPr>
          <a:lstStyle/>
          <a:p>
            <a:r>
              <a:rPr lang="en-US" sz="2600" cap="all" spc="-150" dirty="0" smtClean="0">
                <a:solidFill>
                  <a:srgbClr val="404040"/>
                </a:solidFill>
                <a:latin typeface="Arial Black"/>
                <a:cs typeface="Arial Black"/>
              </a:rPr>
              <a:t>Estimator</a:t>
            </a:r>
            <a:endParaRPr lang="en-US" sz="2600" cap="all" spc="-150" baseline="-25000" dirty="0">
              <a:solidFill>
                <a:srgbClr val="404040"/>
              </a:solidFill>
              <a:latin typeface="Arial Black"/>
              <a:cs typeface="Arial Black"/>
            </a:endParaRPr>
          </a:p>
        </p:txBody>
      </p:sp>
      <p:grpSp>
        <p:nvGrpSpPr>
          <p:cNvPr id="2" name="Group 44"/>
          <p:cNvGrpSpPr/>
          <p:nvPr/>
        </p:nvGrpSpPr>
        <p:grpSpPr>
          <a:xfrm>
            <a:off x="381000" y="4704080"/>
            <a:ext cx="4419600" cy="1239520"/>
            <a:chOff x="152400" y="4849148"/>
            <a:chExt cx="4419600" cy="1239520"/>
          </a:xfrm>
        </p:grpSpPr>
        <p:grpSp>
          <p:nvGrpSpPr>
            <p:cNvPr id="3" name="Group 43"/>
            <p:cNvGrpSpPr/>
            <p:nvPr/>
          </p:nvGrpSpPr>
          <p:grpSpPr>
            <a:xfrm>
              <a:off x="152400" y="4849148"/>
              <a:ext cx="4419600" cy="1239520"/>
              <a:chOff x="152400" y="4849148"/>
              <a:chExt cx="4419600" cy="1239520"/>
            </a:xfrm>
          </p:grpSpPr>
          <p:pic>
            <p:nvPicPr>
              <p:cNvPr id="39" name="Picture 38" descr="square_frame_large.png"/>
              <p:cNvPicPr>
                <a:picLocks noChangeAspect="1"/>
              </p:cNvPicPr>
              <p:nvPr/>
            </p:nvPicPr>
            <p:blipFill>
              <a:blip r:embed="rId4"/>
              <a:srcRect r="11111"/>
              <a:stretch>
                <a:fillRect/>
              </a:stretch>
            </p:blipFill>
            <p:spPr>
              <a:xfrm>
                <a:off x="152400" y="4849148"/>
                <a:ext cx="1219200" cy="1239520"/>
              </a:xfrm>
              <a:prstGeom prst="rect">
                <a:avLst/>
              </a:prstGeom>
            </p:spPr>
          </p:pic>
          <p:pic>
            <p:nvPicPr>
              <p:cNvPr id="41" name="Picture 40" descr="square_frame_large.png"/>
              <p:cNvPicPr>
                <a:picLocks noChangeAspect="1"/>
              </p:cNvPicPr>
              <p:nvPr/>
            </p:nvPicPr>
            <p:blipFill>
              <a:blip r:embed="rId4"/>
              <a:srcRect r="11111"/>
              <a:stretch>
                <a:fillRect/>
              </a:stretch>
            </p:blipFill>
            <p:spPr>
              <a:xfrm flipH="1">
                <a:off x="3352800" y="4849148"/>
                <a:ext cx="1219200" cy="1239520"/>
              </a:xfrm>
              <a:prstGeom prst="rect">
                <a:avLst/>
              </a:prstGeom>
            </p:spPr>
          </p:pic>
          <p:pic>
            <p:nvPicPr>
              <p:cNvPr id="42" name="Picture 41" descr="square_frame_large.png"/>
              <p:cNvPicPr>
                <a:picLocks noChangeAspect="1"/>
              </p:cNvPicPr>
              <p:nvPr/>
            </p:nvPicPr>
            <p:blipFill>
              <a:blip r:embed="rId4"/>
              <a:srcRect l="11111" r="11111"/>
              <a:stretch>
                <a:fillRect/>
              </a:stretch>
            </p:blipFill>
            <p:spPr>
              <a:xfrm flipH="1">
                <a:off x="2362200" y="4849148"/>
                <a:ext cx="1066800" cy="1239520"/>
              </a:xfrm>
              <a:prstGeom prst="rect">
                <a:avLst/>
              </a:prstGeom>
            </p:spPr>
          </p:pic>
          <p:pic>
            <p:nvPicPr>
              <p:cNvPr id="43" name="Picture 42" descr="square_frame_large.png"/>
              <p:cNvPicPr>
                <a:picLocks noChangeAspect="1"/>
              </p:cNvPicPr>
              <p:nvPr/>
            </p:nvPicPr>
            <p:blipFill>
              <a:blip r:embed="rId4"/>
              <a:srcRect l="11111" r="11111"/>
              <a:stretch>
                <a:fillRect/>
              </a:stretch>
            </p:blipFill>
            <p:spPr>
              <a:xfrm flipH="1">
                <a:off x="1295400" y="4849148"/>
                <a:ext cx="1219200" cy="1239520"/>
              </a:xfrm>
              <a:prstGeom prst="rect">
                <a:avLst/>
              </a:prstGeom>
            </p:spPr>
          </p:pic>
        </p:grpSp>
        <p:pic>
          <p:nvPicPr>
            <p:cNvPr id="80" name="Picture 79"/>
            <p:cNvPicPr>
              <a:picLocks noChangeAspect="1"/>
            </p:cNvPicPr>
            <p:nvPr/>
          </p:nvPicPr>
          <p:blipFill>
            <a:blip r:embed="rId5"/>
            <a:stretch>
              <a:fillRect/>
            </a:stretch>
          </p:blipFill>
          <p:spPr>
            <a:xfrm>
              <a:off x="310375" y="5034105"/>
              <a:ext cx="4109225" cy="833295"/>
            </a:xfrm>
            <a:prstGeom prst="rect">
              <a:avLst/>
            </a:prstGeom>
          </p:spPr>
        </p:pic>
      </p:grpSp>
      <p:pic>
        <p:nvPicPr>
          <p:cNvPr id="108" name="Picture 107"/>
          <p:cNvPicPr>
            <a:picLocks noChangeAspect="1"/>
          </p:cNvPicPr>
          <p:nvPr/>
        </p:nvPicPr>
        <p:blipFill>
          <a:blip r:embed="rId6"/>
          <a:stretch>
            <a:fillRect/>
          </a:stretch>
        </p:blipFill>
        <p:spPr>
          <a:xfrm>
            <a:off x="7671566" y="4341955"/>
            <a:ext cx="481834" cy="1220645"/>
          </a:xfrm>
          <a:prstGeom prst="rect">
            <a:avLst/>
          </a:prstGeom>
        </p:spPr>
      </p:pic>
      <p:pic>
        <p:nvPicPr>
          <p:cNvPr id="113" name="Picture 112"/>
          <p:cNvPicPr>
            <a:picLocks noChangeAspect="1"/>
          </p:cNvPicPr>
          <p:nvPr/>
        </p:nvPicPr>
        <p:blipFill>
          <a:blip r:embed="rId7"/>
          <a:stretch>
            <a:fillRect/>
          </a:stretch>
        </p:blipFill>
        <p:spPr>
          <a:xfrm>
            <a:off x="7239000" y="2438400"/>
            <a:ext cx="408411" cy="1225234"/>
          </a:xfrm>
          <a:prstGeom prst="rect">
            <a:avLst/>
          </a:prstGeom>
        </p:spPr>
      </p:pic>
      <p:grpSp>
        <p:nvGrpSpPr>
          <p:cNvPr id="4" name="Group 136"/>
          <p:cNvGrpSpPr/>
          <p:nvPr/>
        </p:nvGrpSpPr>
        <p:grpSpPr>
          <a:xfrm>
            <a:off x="5029200" y="2411848"/>
            <a:ext cx="2092572" cy="1474352"/>
            <a:chOff x="6060828" y="2234624"/>
            <a:chExt cx="2092572" cy="1474352"/>
          </a:xfrm>
        </p:grpSpPr>
        <p:sp>
          <p:nvSpPr>
            <p:cNvPr id="120" name="Rectangle 119"/>
            <p:cNvSpPr/>
            <p:nvPr/>
          </p:nvSpPr>
          <p:spPr>
            <a:xfrm>
              <a:off x="6060828" y="2234624"/>
              <a:ext cx="2092572" cy="584776"/>
            </a:xfrm>
            <a:prstGeom prst="rect">
              <a:avLst/>
            </a:prstGeom>
          </p:spPr>
          <p:txBody>
            <a:bodyPr wrap="square">
              <a:spAutoFit/>
            </a:bodyPr>
            <a:lstStyle/>
            <a:p>
              <a:r>
                <a:rPr lang="en-US" sz="3200" b="1" dirty="0" err="1" smtClean="0">
                  <a:solidFill>
                    <a:srgbClr val="404040"/>
                  </a:solidFill>
                  <a:latin typeface="Arial"/>
                </a:rPr>
                <a:t>P</a:t>
              </a:r>
              <a:r>
                <a:rPr lang="en-US" sz="3200" b="1" baseline="-25000" dirty="0" err="1" smtClean="0">
                  <a:solidFill>
                    <a:srgbClr val="404040"/>
                  </a:solidFill>
                  <a:latin typeface="Arial"/>
                </a:rPr>
                <a:t>n</a:t>
              </a:r>
              <a:r>
                <a:rPr lang="en-US" sz="3200" b="1" dirty="0" err="1" smtClean="0">
                  <a:solidFill>
                    <a:srgbClr val="404040"/>
                  </a:solidFill>
                  <a:latin typeface="Arial"/>
                </a:rPr>
                <a:t>(A</a:t>
              </a:r>
              <a:r>
                <a:rPr lang="en-US" sz="3200" b="1" dirty="0" smtClean="0">
                  <a:solidFill>
                    <a:srgbClr val="404040"/>
                  </a:solidFill>
                  <a:latin typeface="Arial"/>
                </a:rPr>
                <a:t>|    )</a:t>
              </a:r>
              <a:endParaRPr lang="en-US" sz="3200" b="1" dirty="0">
                <a:solidFill>
                  <a:srgbClr val="404040"/>
                </a:solidFill>
              </a:endParaRPr>
            </a:p>
          </p:txBody>
        </p:sp>
        <p:pic>
          <p:nvPicPr>
            <p:cNvPr id="123" name="Picture 122"/>
            <p:cNvPicPr>
              <a:picLocks noChangeAspect="1"/>
            </p:cNvPicPr>
            <p:nvPr/>
          </p:nvPicPr>
          <p:blipFill>
            <a:blip r:embed="rId8"/>
            <a:stretch>
              <a:fillRect/>
            </a:stretch>
          </p:blipFill>
          <p:spPr>
            <a:xfrm>
              <a:off x="7255141" y="2306698"/>
              <a:ext cx="212459" cy="489693"/>
            </a:xfrm>
            <a:prstGeom prst="rect">
              <a:avLst/>
            </a:prstGeom>
          </p:spPr>
        </p:pic>
        <p:sp>
          <p:nvSpPr>
            <p:cNvPr id="127" name="Rectangle 126"/>
            <p:cNvSpPr/>
            <p:nvPr/>
          </p:nvSpPr>
          <p:spPr>
            <a:xfrm rot="5400000">
              <a:off x="6586252" y="2727769"/>
              <a:ext cx="401514" cy="584776"/>
            </a:xfrm>
            <a:prstGeom prst="rect">
              <a:avLst/>
            </a:prstGeom>
          </p:spPr>
          <p:txBody>
            <a:bodyPr wrap="square">
              <a:spAutoFit/>
            </a:bodyPr>
            <a:lstStyle/>
            <a:p>
              <a:r>
                <a:rPr lang="en-US" sz="3200" b="1" dirty="0" smtClean="0">
                  <a:solidFill>
                    <a:srgbClr val="404040"/>
                  </a:solidFill>
                  <a:latin typeface="Arial"/>
                </a:rPr>
                <a:t>=</a:t>
              </a:r>
              <a:endParaRPr lang="en-US" sz="3200" b="1" dirty="0">
                <a:solidFill>
                  <a:srgbClr val="404040"/>
                </a:solidFill>
              </a:endParaRPr>
            </a:p>
          </p:txBody>
        </p:sp>
        <p:sp>
          <p:nvSpPr>
            <p:cNvPr id="129" name="Rectangle 128"/>
            <p:cNvSpPr/>
            <p:nvPr/>
          </p:nvSpPr>
          <p:spPr>
            <a:xfrm>
              <a:off x="6638134" y="3124200"/>
              <a:ext cx="1286666" cy="584776"/>
            </a:xfrm>
            <a:prstGeom prst="rect">
              <a:avLst/>
            </a:prstGeom>
          </p:spPr>
          <p:txBody>
            <a:bodyPr wrap="square">
              <a:spAutoFit/>
            </a:bodyPr>
            <a:lstStyle/>
            <a:p>
              <a:r>
                <a:rPr lang="en-US" sz="3200" b="1" dirty="0" smtClean="0">
                  <a:solidFill>
                    <a:srgbClr val="404040"/>
                  </a:solidFill>
                  <a:latin typeface="Arial"/>
                </a:rPr>
                <a:t>1/2</a:t>
              </a:r>
              <a:endParaRPr lang="en-US" sz="3200" b="1" dirty="0">
                <a:solidFill>
                  <a:srgbClr val="404040"/>
                </a:solidFill>
              </a:endParaRPr>
            </a:p>
          </p:txBody>
        </p:sp>
      </p:grpSp>
      <p:grpSp>
        <p:nvGrpSpPr>
          <p:cNvPr id="5" name="Group 135"/>
          <p:cNvGrpSpPr/>
          <p:nvPr/>
        </p:nvGrpSpPr>
        <p:grpSpPr>
          <a:xfrm>
            <a:off x="4964759" y="4570555"/>
            <a:ext cx="2092572" cy="1474352"/>
            <a:chOff x="5908428" y="4724400"/>
            <a:chExt cx="2092572" cy="1474352"/>
          </a:xfrm>
        </p:grpSpPr>
        <p:grpSp>
          <p:nvGrpSpPr>
            <p:cNvPr id="6" name="Group 131"/>
            <p:cNvGrpSpPr/>
            <p:nvPr/>
          </p:nvGrpSpPr>
          <p:grpSpPr>
            <a:xfrm>
              <a:off x="6383249" y="4749297"/>
              <a:ext cx="1353979" cy="1449455"/>
              <a:chOff x="6342221" y="4850321"/>
              <a:chExt cx="1353979" cy="1449455"/>
            </a:xfrm>
          </p:grpSpPr>
          <p:pic>
            <p:nvPicPr>
              <p:cNvPr id="122" name="Picture 121"/>
              <p:cNvPicPr>
                <a:picLocks noChangeAspect="1"/>
              </p:cNvPicPr>
              <p:nvPr/>
            </p:nvPicPr>
            <p:blipFill>
              <a:blip r:embed="rId9"/>
              <a:stretch>
                <a:fillRect/>
              </a:stretch>
            </p:blipFill>
            <p:spPr>
              <a:xfrm>
                <a:off x="7007472" y="4850321"/>
                <a:ext cx="298994" cy="559879"/>
              </a:xfrm>
              <a:prstGeom prst="rect">
                <a:avLst/>
              </a:prstGeom>
            </p:spPr>
          </p:pic>
          <p:sp>
            <p:nvSpPr>
              <p:cNvPr id="126" name="Rectangle 125"/>
              <p:cNvSpPr/>
              <p:nvPr/>
            </p:nvSpPr>
            <p:spPr>
              <a:xfrm rot="5400000">
                <a:off x="6433852" y="5298055"/>
                <a:ext cx="401514" cy="584776"/>
              </a:xfrm>
              <a:prstGeom prst="rect">
                <a:avLst/>
              </a:prstGeom>
            </p:spPr>
            <p:txBody>
              <a:bodyPr wrap="square">
                <a:spAutoFit/>
              </a:bodyPr>
              <a:lstStyle/>
              <a:p>
                <a:r>
                  <a:rPr lang="en-US" sz="3200" b="1" dirty="0" smtClean="0">
                    <a:solidFill>
                      <a:srgbClr val="404040"/>
                    </a:solidFill>
                    <a:latin typeface="Arial"/>
                  </a:rPr>
                  <a:t>=</a:t>
                </a:r>
                <a:endParaRPr lang="en-US" sz="3200" b="1" dirty="0">
                  <a:solidFill>
                    <a:srgbClr val="404040"/>
                  </a:solidFill>
                </a:endParaRPr>
              </a:p>
            </p:txBody>
          </p:sp>
          <p:sp>
            <p:nvSpPr>
              <p:cNvPr id="130" name="Rectangle 129"/>
              <p:cNvSpPr/>
              <p:nvPr/>
            </p:nvSpPr>
            <p:spPr>
              <a:xfrm>
                <a:off x="6409534" y="5715000"/>
                <a:ext cx="1286666" cy="584776"/>
              </a:xfrm>
              <a:prstGeom prst="rect">
                <a:avLst/>
              </a:prstGeom>
            </p:spPr>
            <p:txBody>
              <a:bodyPr wrap="square">
                <a:spAutoFit/>
              </a:bodyPr>
              <a:lstStyle/>
              <a:p>
                <a:r>
                  <a:rPr lang="en-US" sz="3200" b="1" dirty="0" smtClean="0">
                    <a:solidFill>
                      <a:srgbClr val="404040"/>
                    </a:solidFill>
                    <a:latin typeface="Arial"/>
                  </a:rPr>
                  <a:t>1/10</a:t>
                </a:r>
                <a:endParaRPr lang="en-US" sz="3200" b="1" dirty="0">
                  <a:solidFill>
                    <a:srgbClr val="404040"/>
                  </a:solidFill>
                </a:endParaRPr>
              </a:p>
            </p:txBody>
          </p:sp>
        </p:grpSp>
        <p:sp>
          <p:nvSpPr>
            <p:cNvPr id="135" name="Rectangle 134"/>
            <p:cNvSpPr/>
            <p:nvPr/>
          </p:nvSpPr>
          <p:spPr>
            <a:xfrm>
              <a:off x="5908428" y="4724400"/>
              <a:ext cx="2092572" cy="584776"/>
            </a:xfrm>
            <a:prstGeom prst="rect">
              <a:avLst/>
            </a:prstGeom>
          </p:spPr>
          <p:txBody>
            <a:bodyPr wrap="square">
              <a:spAutoFit/>
            </a:bodyPr>
            <a:lstStyle/>
            <a:p>
              <a:r>
                <a:rPr lang="en-US" sz="3200" b="1" dirty="0" err="1" smtClean="0">
                  <a:solidFill>
                    <a:srgbClr val="404040"/>
                  </a:solidFill>
                  <a:latin typeface="Arial"/>
                </a:rPr>
                <a:t>P</a:t>
              </a:r>
              <a:r>
                <a:rPr lang="en-US" sz="3200" b="1" baseline="-25000" dirty="0" err="1" smtClean="0">
                  <a:solidFill>
                    <a:srgbClr val="404040"/>
                  </a:solidFill>
                  <a:latin typeface="Arial"/>
                </a:rPr>
                <a:t>n</a:t>
              </a:r>
              <a:r>
                <a:rPr lang="en-US" sz="3200" b="1" dirty="0" err="1" smtClean="0">
                  <a:solidFill>
                    <a:srgbClr val="404040"/>
                  </a:solidFill>
                  <a:latin typeface="Arial"/>
                </a:rPr>
                <a:t>(A</a:t>
              </a:r>
              <a:r>
                <a:rPr lang="en-US" sz="3200" b="1" dirty="0" smtClean="0">
                  <a:solidFill>
                    <a:srgbClr val="404040"/>
                  </a:solidFill>
                  <a:latin typeface="Arial"/>
                </a:rPr>
                <a:t>|    )</a:t>
              </a:r>
              <a:endParaRPr lang="en-US" sz="3200" b="1" dirty="0">
                <a:solidFill>
                  <a:srgbClr val="404040"/>
                </a:solidFill>
              </a:endParaRPr>
            </a:p>
          </p:txBody>
        </p:sp>
      </p:grpSp>
      <p:pic>
        <p:nvPicPr>
          <p:cNvPr id="138" name="Picture 137"/>
          <p:cNvPicPr>
            <a:picLocks noChangeAspect="1"/>
          </p:cNvPicPr>
          <p:nvPr/>
        </p:nvPicPr>
        <p:blipFill>
          <a:blip r:embed="rId7"/>
          <a:stretch>
            <a:fillRect/>
          </a:stretch>
        </p:blipFill>
        <p:spPr>
          <a:xfrm>
            <a:off x="7704070" y="2438400"/>
            <a:ext cx="408411" cy="1225234"/>
          </a:xfrm>
          <a:prstGeom prst="rect">
            <a:avLst/>
          </a:prstGeom>
        </p:spPr>
      </p:pic>
      <p:pic>
        <p:nvPicPr>
          <p:cNvPr id="139" name="Picture 138"/>
          <p:cNvPicPr>
            <a:picLocks noChangeAspect="1"/>
          </p:cNvPicPr>
          <p:nvPr/>
        </p:nvPicPr>
        <p:blipFill>
          <a:blip r:embed="rId6"/>
          <a:stretch>
            <a:fillRect/>
          </a:stretch>
        </p:blipFill>
        <p:spPr>
          <a:xfrm>
            <a:off x="7823966" y="4494355"/>
            <a:ext cx="481834" cy="1220645"/>
          </a:xfrm>
          <a:prstGeom prst="rect">
            <a:avLst/>
          </a:prstGeom>
        </p:spPr>
      </p:pic>
      <p:pic>
        <p:nvPicPr>
          <p:cNvPr id="140" name="Picture 139"/>
          <p:cNvPicPr>
            <a:picLocks noChangeAspect="1"/>
          </p:cNvPicPr>
          <p:nvPr/>
        </p:nvPicPr>
        <p:blipFill>
          <a:blip r:embed="rId6"/>
          <a:stretch>
            <a:fillRect/>
          </a:stretch>
        </p:blipFill>
        <p:spPr>
          <a:xfrm>
            <a:off x="7976366" y="4646755"/>
            <a:ext cx="481834" cy="1220645"/>
          </a:xfrm>
          <a:prstGeom prst="rect">
            <a:avLst/>
          </a:prstGeom>
        </p:spPr>
      </p:pic>
      <p:pic>
        <p:nvPicPr>
          <p:cNvPr id="141" name="Picture 140"/>
          <p:cNvPicPr>
            <a:picLocks noChangeAspect="1"/>
          </p:cNvPicPr>
          <p:nvPr/>
        </p:nvPicPr>
        <p:blipFill>
          <a:blip r:embed="rId6"/>
          <a:stretch>
            <a:fillRect/>
          </a:stretch>
        </p:blipFill>
        <p:spPr>
          <a:xfrm>
            <a:off x="8128766" y="4799155"/>
            <a:ext cx="481834" cy="1220645"/>
          </a:xfrm>
          <a:prstGeom prst="rect">
            <a:avLst/>
          </a:prstGeom>
        </p:spPr>
      </p:pic>
      <p:pic>
        <p:nvPicPr>
          <p:cNvPr id="148" name="Picture 147"/>
          <p:cNvPicPr>
            <a:picLocks noChangeAspect="1"/>
          </p:cNvPicPr>
          <p:nvPr/>
        </p:nvPicPr>
        <p:blipFill>
          <a:blip r:embed="rId6"/>
          <a:stretch>
            <a:fillRect/>
          </a:stretch>
        </p:blipFill>
        <p:spPr>
          <a:xfrm>
            <a:off x="7671566" y="4341955"/>
            <a:ext cx="481834" cy="1220645"/>
          </a:xfrm>
          <a:prstGeom prst="rect">
            <a:avLst/>
          </a:prstGeom>
        </p:spPr>
      </p:pic>
      <p:pic>
        <p:nvPicPr>
          <p:cNvPr id="149" name="Picture 148"/>
          <p:cNvPicPr>
            <a:picLocks noChangeAspect="1"/>
          </p:cNvPicPr>
          <p:nvPr/>
        </p:nvPicPr>
        <p:blipFill>
          <a:blip r:embed="rId6"/>
          <a:stretch>
            <a:fillRect/>
          </a:stretch>
        </p:blipFill>
        <p:spPr>
          <a:xfrm>
            <a:off x="7823966" y="4494355"/>
            <a:ext cx="481834" cy="1220645"/>
          </a:xfrm>
          <a:prstGeom prst="rect">
            <a:avLst/>
          </a:prstGeom>
        </p:spPr>
      </p:pic>
      <p:pic>
        <p:nvPicPr>
          <p:cNvPr id="150" name="Picture 149"/>
          <p:cNvPicPr>
            <a:picLocks noChangeAspect="1"/>
          </p:cNvPicPr>
          <p:nvPr/>
        </p:nvPicPr>
        <p:blipFill>
          <a:blip r:embed="rId6"/>
          <a:stretch>
            <a:fillRect/>
          </a:stretch>
        </p:blipFill>
        <p:spPr>
          <a:xfrm>
            <a:off x="7976366" y="4646755"/>
            <a:ext cx="481834" cy="1220645"/>
          </a:xfrm>
          <a:prstGeom prst="rect">
            <a:avLst/>
          </a:prstGeom>
        </p:spPr>
      </p:pic>
      <p:pic>
        <p:nvPicPr>
          <p:cNvPr id="151" name="Picture 150"/>
          <p:cNvPicPr>
            <a:picLocks noChangeAspect="1"/>
          </p:cNvPicPr>
          <p:nvPr/>
        </p:nvPicPr>
        <p:blipFill>
          <a:blip r:embed="rId6"/>
          <a:stretch>
            <a:fillRect/>
          </a:stretch>
        </p:blipFill>
        <p:spPr>
          <a:xfrm>
            <a:off x="8128766" y="4799155"/>
            <a:ext cx="481834" cy="1220645"/>
          </a:xfrm>
          <a:prstGeom prst="rect">
            <a:avLst/>
          </a:prstGeom>
        </p:spPr>
      </p:pic>
      <p:pic>
        <p:nvPicPr>
          <p:cNvPr id="152" name="Picture 151"/>
          <p:cNvPicPr>
            <a:picLocks noChangeAspect="1"/>
          </p:cNvPicPr>
          <p:nvPr/>
        </p:nvPicPr>
        <p:blipFill>
          <a:blip r:embed="rId6"/>
          <a:stretch>
            <a:fillRect/>
          </a:stretch>
        </p:blipFill>
        <p:spPr>
          <a:xfrm>
            <a:off x="8281166" y="4951555"/>
            <a:ext cx="481834" cy="1220645"/>
          </a:xfrm>
          <a:prstGeom prst="rect">
            <a:avLst/>
          </a:prstGeom>
        </p:spPr>
      </p:pic>
      <p:pic>
        <p:nvPicPr>
          <p:cNvPr id="153" name="Picture 152"/>
          <p:cNvPicPr>
            <a:picLocks noChangeAspect="1"/>
          </p:cNvPicPr>
          <p:nvPr/>
        </p:nvPicPr>
        <p:blipFill>
          <a:blip r:embed="rId6"/>
          <a:stretch>
            <a:fillRect/>
          </a:stretch>
        </p:blipFill>
        <p:spPr>
          <a:xfrm>
            <a:off x="6832808" y="4341955"/>
            <a:ext cx="481834" cy="1220645"/>
          </a:xfrm>
          <a:prstGeom prst="rect">
            <a:avLst/>
          </a:prstGeom>
        </p:spPr>
      </p:pic>
      <p:pic>
        <p:nvPicPr>
          <p:cNvPr id="154" name="Picture 153"/>
          <p:cNvPicPr>
            <a:picLocks noChangeAspect="1"/>
          </p:cNvPicPr>
          <p:nvPr/>
        </p:nvPicPr>
        <p:blipFill>
          <a:blip r:embed="rId6"/>
          <a:stretch>
            <a:fillRect/>
          </a:stretch>
        </p:blipFill>
        <p:spPr>
          <a:xfrm>
            <a:off x="6985208" y="4494355"/>
            <a:ext cx="481834" cy="1220645"/>
          </a:xfrm>
          <a:prstGeom prst="rect">
            <a:avLst/>
          </a:prstGeom>
        </p:spPr>
      </p:pic>
      <p:pic>
        <p:nvPicPr>
          <p:cNvPr id="155" name="Picture 154"/>
          <p:cNvPicPr>
            <a:picLocks noChangeAspect="1"/>
          </p:cNvPicPr>
          <p:nvPr/>
        </p:nvPicPr>
        <p:blipFill>
          <a:blip r:embed="rId6"/>
          <a:stretch>
            <a:fillRect/>
          </a:stretch>
        </p:blipFill>
        <p:spPr>
          <a:xfrm>
            <a:off x="7137608" y="4646755"/>
            <a:ext cx="481834" cy="1220645"/>
          </a:xfrm>
          <a:prstGeom prst="rect">
            <a:avLst/>
          </a:prstGeom>
        </p:spPr>
      </p:pic>
      <p:pic>
        <p:nvPicPr>
          <p:cNvPr id="156" name="Picture 155"/>
          <p:cNvPicPr>
            <a:picLocks noChangeAspect="1"/>
          </p:cNvPicPr>
          <p:nvPr/>
        </p:nvPicPr>
        <p:blipFill>
          <a:blip r:embed="rId6"/>
          <a:stretch>
            <a:fillRect/>
          </a:stretch>
        </p:blipFill>
        <p:spPr>
          <a:xfrm>
            <a:off x="7290008" y="4799155"/>
            <a:ext cx="481834" cy="1220645"/>
          </a:xfrm>
          <a:prstGeom prst="rect">
            <a:avLst/>
          </a:prstGeom>
        </p:spPr>
      </p:pic>
      <p:pic>
        <p:nvPicPr>
          <p:cNvPr id="157" name="Picture 156"/>
          <p:cNvPicPr>
            <a:picLocks noChangeAspect="1"/>
          </p:cNvPicPr>
          <p:nvPr/>
        </p:nvPicPr>
        <p:blipFill>
          <a:blip r:embed="rId6"/>
          <a:stretch>
            <a:fillRect/>
          </a:stretch>
        </p:blipFill>
        <p:spPr>
          <a:xfrm>
            <a:off x="7442408" y="4951555"/>
            <a:ext cx="481834" cy="1220645"/>
          </a:xfrm>
          <a:prstGeom prst="rect">
            <a:avLst/>
          </a:prstGeom>
        </p:spPr>
      </p:pic>
      <p:sp>
        <p:nvSpPr>
          <p:cNvPr id="40" name="Slide Number Placeholder 39"/>
          <p:cNvSpPr>
            <a:spLocks noGrp="1"/>
          </p:cNvSpPr>
          <p:nvPr>
            <p:ph type="sldNum" sz="quarter" idx="12"/>
          </p:nvPr>
        </p:nvSpPr>
        <p:spPr/>
        <p:txBody>
          <a:bodyPr/>
          <a:lstStyle/>
          <a:p>
            <a:fld id="{BA3FD5ED-4844-8443-AF17-C10B491EE604}" type="slidenum">
              <a:rPr lang="en-US" smtClean="0"/>
              <a:pPr/>
              <a:t>34</a:t>
            </a:fld>
            <a:endParaRPr lang="en-US"/>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sp>
        <p:nvSpPr>
          <p:cNvPr id="46" name="Title 1"/>
          <p:cNvSpPr>
            <a:spLocks noGrp="1"/>
          </p:cNvSpPr>
          <p:nvPr>
            <p:ph type="title"/>
          </p:nvPr>
        </p:nvSpPr>
        <p:spPr>
          <a:xfrm>
            <a:off x="152400" y="0"/>
            <a:ext cx="8229600" cy="1143000"/>
          </a:xfrm>
        </p:spPr>
        <p:txBody>
          <a:bodyPr>
            <a:normAutofit/>
          </a:bodyPr>
          <a:lstStyle/>
          <a:p>
            <a:pPr algn="l"/>
            <a:r>
              <a:rPr lang="en-US" sz="4000" spc="-150" dirty="0" smtClean="0">
                <a:solidFill>
                  <a:srgbClr val="404040"/>
                </a:solidFill>
              </a:rPr>
              <a:t>double robust estimators</a:t>
            </a:r>
            <a:r>
              <a:rPr lang="en-US" sz="4000" spc="-150" dirty="0" smtClean="0">
                <a:solidFill>
                  <a:srgbClr val="E11932"/>
                </a:solidFill>
              </a:rPr>
              <a:t>.</a:t>
            </a:r>
            <a:endParaRPr lang="en-US" sz="4000" spc="-150" dirty="0">
              <a:solidFill>
                <a:srgbClr val="E11932"/>
              </a:solidFill>
            </a:endParaRPr>
          </a:p>
        </p:txBody>
      </p:sp>
      <p:sp>
        <p:nvSpPr>
          <p:cNvPr id="142" name="Rectangle 141"/>
          <p:cNvSpPr/>
          <p:nvPr/>
        </p:nvSpPr>
        <p:spPr>
          <a:xfrm>
            <a:off x="207977" y="914400"/>
            <a:ext cx="8402623" cy="1200328"/>
          </a:xfrm>
          <a:prstGeom prst="rect">
            <a:avLst/>
          </a:prstGeom>
        </p:spPr>
        <p:txBody>
          <a:bodyPr wrap="square">
            <a:spAutoFit/>
          </a:bodyPr>
          <a:lstStyle/>
          <a:p>
            <a:r>
              <a:rPr lang="en-US" sz="2400" dirty="0" smtClean="0">
                <a:solidFill>
                  <a:srgbClr val="404040"/>
                </a:solidFill>
                <a:latin typeface="Arial"/>
              </a:rPr>
              <a:t>What if </a:t>
            </a:r>
            <a:r>
              <a:rPr lang="en-US" sz="2400" dirty="0" err="1" smtClean="0">
                <a:solidFill>
                  <a:srgbClr val="404040"/>
                </a:solidFill>
                <a:latin typeface="Arial"/>
              </a:rPr>
              <a:t>Q</a:t>
            </a:r>
            <a:r>
              <a:rPr lang="en-US" sz="2400" baseline="-25000" dirty="0" err="1" smtClean="0">
                <a:solidFill>
                  <a:srgbClr val="404040"/>
                </a:solidFill>
                <a:latin typeface="Arial"/>
              </a:rPr>
              <a:t>Y,n</a:t>
            </a:r>
            <a:r>
              <a:rPr lang="en-US" sz="2400" dirty="0" smtClean="0">
                <a:solidFill>
                  <a:srgbClr val="404040"/>
                </a:solidFill>
                <a:latin typeface="Arial"/>
              </a:rPr>
              <a:t> or </a:t>
            </a:r>
            <a:r>
              <a:rPr lang="en-US" sz="2400" dirty="0" err="1" smtClean="0">
                <a:solidFill>
                  <a:srgbClr val="404040"/>
                </a:solidFill>
                <a:latin typeface="Arial"/>
              </a:rPr>
              <a:t>g</a:t>
            </a:r>
            <a:r>
              <a:rPr lang="en-US" sz="2400" baseline="-25000" dirty="0" err="1" smtClean="0">
                <a:solidFill>
                  <a:srgbClr val="404040"/>
                </a:solidFill>
                <a:latin typeface="Arial"/>
              </a:rPr>
              <a:t>A,n</a:t>
            </a:r>
            <a:r>
              <a:rPr lang="en-US" sz="2400" dirty="0" smtClean="0">
                <a:solidFill>
                  <a:srgbClr val="404040"/>
                </a:solidFill>
                <a:latin typeface="Arial"/>
              </a:rPr>
              <a:t> are broken? The MLE based estimator and IPTW rely on consistent estimates of Q and </a:t>
            </a:r>
            <a:r>
              <a:rPr lang="en-US" sz="2400" dirty="0" err="1" smtClean="0">
                <a:solidFill>
                  <a:srgbClr val="404040"/>
                </a:solidFill>
                <a:latin typeface="Arial"/>
              </a:rPr>
              <a:t>g</a:t>
            </a:r>
            <a:r>
              <a:rPr lang="en-US" sz="2400" dirty="0" smtClean="0">
                <a:solidFill>
                  <a:srgbClr val="404040"/>
                </a:solidFill>
                <a:latin typeface="Arial"/>
              </a:rPr>
              <a:t> respectively.</a:t>
            </a:r>
            <a:endParaRPr lang="en-US" sz="2400" dirty="0">
              <a:solidFill>
                <a:srgbClr val="404040"/>
              </a:solidFill>
              <a:latin typeface="Arial"/>
            </a:endParaRPr>
          </a:p>
        </p:txBody>
      </p:sp>
      <p:pic>
        <p:nvPicPr>
          <p:cNvPr id="31" name="Picture 30" descr="machine_broken.png"/>
          <p:cNvPicPr>
            <a:picLocks noChangeAspect="1"/>
          </p:cNvPicPr>
          <p:nvPr/>
        </p:nvPicPr>
        <p:blipFill>
          <a:blip r:embed="rId4"/>
          <a:stretch>
            <a:fillRect/>
          </a:stretch>
        </p:blipFill>
        <p:spPr>
          <a:xfrm>
            <a:off x="1295400" y="914400"/>
            <a:ext cx="6388100" cy="4506514"/>
          </a:xfrm>
          <a:prstGeom prst="rect">
            <a:avLst/>
          </a:prstGeom>
        </p:spPr>
      </p:pic>
      <p:pic>
        <p:nvPicPr>
          <p:cNvPr id="32" name="Picture 31" descr="machine_broken.png"/>
          <p:cNvPicPr>
            <a:picLocks noChangeAspect="1"/>
          </p:cNvPicPr>
          <p:nvPr/>
        </p:nvPicPr>
        <p:blipFill>
          <a:blip r:embed="rId4"/>
          <a:stretch>
            <a:fillRect/>
          </a:stretch>
        </p:blipFill>
        <p:spPr>
          <a:xfrm>
            <a:off x="1295400" y="3352800"/>
            <a:ext cx="6388100" cy="4506514"/>
          </a:xfrm>
          <a:prstGeom prst="rect">
            <a:avLst/>
          </a:prstGeom>
        </p:spPr>
      </p:pic>
      <p:pic>
        <p:nvPicPr>
          <p:cNvPr id="33" name="Picture 32" descr="machine_lever.png"/>
          <p:cNvPicPr>
            <a:picLocks noChangeAspect="1"/>
          </p:cNvPicPr>
          <p:nvPr/>
        </p:nvPicPr>
        <p:blipFill>
          <a:blip r:embed="rId5"/>
          <a:stretch>
            <a:fillRect/>
          </a:stretch>
        </p:blipFill>
        <p:spPr>
          <a:xfrm flipH="1">
            <a:off x="3708400" y="2387600"/>
            <a:ext cx="1473200" cy="1117600"/>
          </a:xfrm>
          <a:prstGeom prst="rect">
            <a:avLst/>
          </a:prstGeom>
        </p:spPr>
      </p:pic>
      <p:sp>
        <p:nvSpPr>
          <p:cNvPr id="36" name="TextBox 35"/>
          <p:cNvSpPr txBox="1"/>
          <p:nvPr/>
        </p:nvSpPr>
        <p:spPr>
          <a:xfrm>
            <a:off x="3595627" y="2803357"/>
            <a:ext cx="595373" cy="553998"/>
          </a:xfrm>
          <a:prstGeom prst="rect">
            <a:avLst/>
          </a:prstGeom>
          <a:noFill/>
        </p:spPr>
        <p:txBody>
          <a:bodyPr wrap="none" rtlCol="0">
            <a:spAutoFit/>
          </a:bodyPr>
          <a:lstStyle/>
          <a:p>
            <a:r>
              <a:rPr lang="en-US" sz="3000" b="1" dirty="0" err="1" smtClean="0">
                <a:latin typeface="Arial"/>
              </a:rPr>
              <a:t>g</a:t>
            </a:r>
            <a:r>
              <a:rPr lang="en-US" sz="3000" b="1" baseline="-25000" dirty="0" err="1" smtClean="0">
                <a:latin typeface="Arial"/>
              </a:rPr>
              <a:t>A</a:t>
            </a:r>
            <a:endParaRPr lang="en-US" sz="3000" b="1" baseline="-25000" dirty="0">
              <a:latin typeface="Arial"/>
            </a:endParaRPr>
          </a:p>
        </p:txBody>
      </p:sp>
      <p:sp>
        <p:nvSpPr>
          <p:cNvPr id="37" name="TextBox 36"/>
          <p:cNvSpPr txBox="1"/>
          <p:nvPr/>
        </p:nvSpPr>
        <p:spPr>
          <a:xfrm>
            <a:off x="3657600" y="5313402"/>
            <a:ext cx="659155" cy="553998"/>
          </a:xfrm>
          <a:prstGeom prst="rect">
            <a:avLst/>
          </a:prstGeom>
          <a:noFill/>
        </p:spPr>
        <p:txBody>
          <a:bodyPr wrap="none" rtlCol="0">
            <a:spAutoFit/>
          </a:bodyPr>
          <a:lstStyle/>
          <a:p>
            <a:r>
              <a:rPr lang="en-US" sz="3000" b="1" dirty="0" smtClean="0">
                <a:latin typeface="Arial"/>
              </a:rPr>
              <a:t>Q</a:t>
            </a:r>
            <a:r>
              <a:rPr lang="en-US" sz="3000" b="1" baseline="-25000" dirty="0" smtClean="0">
                <a:latin typeface="Arial"/>
              </a:rPr>
              <a:t>Y</a:t>
            </a:r>
            <a:endParaRPr lang="en-US" sz="3000" b="1" baseline="-25000" dirty="0">
              <a:latin typeface="Arial"/>
            </a:endParaRPr>
          </a:p>
        </p:txBody>
      </p:sp>
      <p:grpSp>
        <p:nvGrpSpPr>
          <p:cNvPr id="2" name="Group 43"/>
          <p:cNvGrpSpPr/>
          <p:nvPr/>
        </p:nvGrpSpPr>
        <p:grpSpPr>
          <a:xfrm rot="1241105">
            <a:off x="5382114" y="3170382"/>
            <a:ext cx="1711572" cy="584776"/>
            <a:chOff x="5518697" y="2920424"/>
            <a:chExt cx="1711572" cy="584776"/>
          </a:xfrm>
        </p:grpSpPr>
        <p:sp>
          <p:nvSpPr>
            <p:cNvPr id="41" name="Rectangle 40"/>
            <p:cNvSpPr/>
            <p:nvPr/>
          </p:nvSpPr>
          <p:spPr>
            <a:xfrm>
              <a:off x="5518697" y="2920424"/>
              <a:ext cx="1711572" cy="584776"/>
            </a:xfrm>
            <a:prstGeom prst="rect">
              <a:avLst/>
            </a:prstGeom>
          </p:spPr>
          <p:txBody>
            <a:bodyPr wrap="square">
              <a:spAutoFit/>
            </a:bodyPr>
            <a:lstStyle/>
            <a:p>
              <a:r>
                <a:rPr lang="en-US" sz="3200" b="1" dirty="0" smtClean="0">
                  <a:solidFill>
                    <a:srgbClr val="404040"/>
                  </a:solidFill>
                  <a:latin typeface="Arial"/>
                </a:rPr>
                <a:t>P(A|    )</a:t>
              </a:r>
              <a:endParaRPr lang="en-US" sz="3200" b="1" dirty="0">
                <a:solidFill>
                  <a:srgbClr val="404040"/>
                </a:solidFill>
              </a:endParaRPr>
            </a:p>
          </p:txBody>
        </p:sp>
        <p:pic>
          <p:nvPicPr>
            <p:cNvPr id="42" name="Picture 41"/>
            <p:cNvPicPr>
              <a:picLocks noChangeAspect="1"/>
            </p:cNvPicPr>
            <p:nvPr/>
          </p:nvPicPr>
          <p:blipFill>
            <a:blip r:embed="rId6"/>
            <a:stretch>
              <a:fillRect/>
            </a:stretch>
          </p:blipFill>
          <p:spPr>
            <a:xfrm>
              <a:off x="6503546" y="3039234"/>
              <a:ext cx="227188" cy="438529"/>
            </a:xfrm>
            <a:prstGeom prst="rect">
              <a:avLst/>
            </a:prstGeom>
          </p:spPr>
        </p:pic>
      </p:grpSp>
      <p:pic>
        <p:nvPicPr>
          <p:cNvPr id="43" name="Picture 42"/>
          <p:cNvPicPr>
            <a:picLocks noChangeAspect="1"/>
          </p:cNvPicPr>
          <p:nvPr/>
        </p:nvPicPr>
        <p:blipFill>
          <a:blip r:embed="rId6"/>
          <a:stretch>
            <a:fillRect/>
          </a:stretch>
        </p:blipFill>
        <p:spPr>
          <a:xfrm>
            <a:off x="2362204" y="2240129"/>
            <a:ext cx="576441" cy="1112671"/>
          </a:xfrm>
          <a:prstGeom prst="rect">
            <a:avLst/>
          </a:prstGeom>
        </p:spPr>
      </p:pic>
      <p:sp>
        <p:nvSpPr>
          <p:cNvPr id="45" name="Rectangle 44"/>
          <p:cNvSpPr/>
          <p:nvPr/>
        </p:nvSpPr>
        <p:spPr>
          <a:xfrm rot="1325883">
            <a:off x="5674896" y="5173744"/>
            <a:ext cx="1711571" cy="584776"/>
          </a:xfrm>
          <a:prstGeom prst="rect">
            <a:avLst/>
          </a:prstGeom>
        </p:spPr>
        <p:txBody>
          <a:bodyPr wrap="square">
            <a:spAutoFit/>
          </a:bodyPr>
          <a:lstStyle/>
          <a:p>
            <a:r>
              <a:rPr lang="en-US" sz="3200" b="1" dirty="0" smtClean="0">
                <a:solidFill>
                  <a:srgbClr val="404040"/>
                </a:solidFill>
                <a:latin typeface="Arial"/>
              </a:rPr>
              <a:t>P(Y|    )</a:t>
            </a:r>
            <a:endParaRPr lang="en-US" sz="3200" b="1" dirty="0">
              <a:solidFill>
                <a:srgbClr val="404040"/>
              </a:solidFill>
            </a:endParaRPr>
          </a:p>
        </p:txBody>
      </p:sp>
      <p:pic>
        <p:nvPicPr>
          <p:cNvPr id="47" name="Picture 46"/>
          <p:cNvPicPr>
            <a:picLocks noChangeAspect="1"/>
          </p:cNvPicPr>
          <p:nvPr/>
        </p:nvPicPr>
        <p:blipFill>
          <a:blip r:embed="rId7"/>
          <a:stretch>
            <a:fillRect/>
          </a:stretch>
        </p:blipFill>
        <p:spPr>
          <a:xfrm rot="1325883">
            <a:off x="6625569" y="5378553"/>
            <a:ext cx="233172" cy="432054"/>
          </a:xfrm>
          <a:prstGeom prst="rect">
            <a:avLst/>
          </a:prstGeom>
        </p:spPr>
      </p:pic>
      <p:sp>
        <p:nvSpPr>
          <p:cNvPr id="48" name="Rectangle 47"/>
          <p:cNvSpPr/>
          <p:nvPr/>
        </p:nvSpPr>
        <p:spPr>
          <a:xfrm rot="1325883">
            <a:off x="5457330" y="5661098"/>
            <a:ext cx="1711571" cy="584776"/>
          </a:xfrm>
          <a:prstGeom prst="rect">
            <a:avLst/>
          </a:prstGeom>
        </p:spPr>
        <p:txBody>
          <a:bodyPr wrap="square">
            <a:spAutoFit/>
          </a:bodyPr>
          <a:lstStyle/>
          <a:p>
            <a:r>
              <a:rPr lang="en-US" sz="3200" b="1" dirty="0" smtClean="0">
                <a:solidFill>
                  <a:srgbClr val="404040"/>
                </a:solidFill>
                <a:latin typeface="Arial"/>
              </a:rPr>
              <a:t>P(Y|    )</a:t>
            </a:r>
            <a:endParaRPr lang="en-US" sz="3200" b="1" dirty="0">
              <a:solidFill>
                <a:srgbClr val="404040"/>
              </a:solidFill>
            </a:endParaRPr>
          </a:p>
        </p:txBody>
      </p:sp>
      <p:pic>
        <p:nvPicPr>
          <p:cNvPr id="49" name="Picture 48"/>
          <p:cNvPicPr>
            <a:picLocks noChangeAspect="1"/>
          </p:cNvPicPr>
          <p:nvPr/>
        </p:nvPicPr>
        <p:blipFill>
          <a:blip r:embed="rId6"/>
          <a:stretch>
            <a:fillRect/>
          </a:stretch>
        </p:blipFill>
        <p:spPr>
          <a:xfrm rot="1325883">
            <a:off x="6420092" y="5882547"/>
            <a:ext cx="227188" cy="438529"/>
          </a:xfrm>
          <a:prstGeom prst="rect">
            <a:avLst/>
          </a:prstGeom>
        </p:spPr>
      </p:pic>
      <p:pic>
        <p:nvPicPr>
          <p:cNvPr id="51" name="Picture 50"/>
          <p:cNvPicPr>
            <a:picLocks noChangeAspect="1"/>
          </p:cNvPicPr>
          <p:nvPr/>
        </p:nvPicPr>
        <p:blipFill>
          <a:blip r:embed="rId7"/>
          <a:stretch>
            <a:fillRect/>
          </a:stretch>
        </p:blipFill>
        <p:spPr>
          <a:xfrm>
            <a:off x="1834130" y="4648200"/>
            <a:ext cx="609600" cy="1129553"/>
          </a:xfrm>
          <a:prstGeom prst="rect">
            <a:avLst/>
          </a:prstGeom>
        </p:spPr>
      </p:pic>
      <p:pic>
        <p:nvPicPr>
          <p:cNvPr id="52" name="Picture 51"/>
          <p:cNvPicPr>
            <a:picLocks noChangeAspect="1"/>
          </p:cNvPicPr>
          <p:nvPr/>
        </p:nvPicPr>
        <p:blipFill>
          <a:blip r:embed="rId6"/>
          <a:stretch>
            <a:fillRect/>
          </a:stretch>
        </p:blipFill>
        <p:spPr>
          <a:xfrm>
            <a:off x="2530244" y="4637806"/>
            <a:ext cx="593956" cy="1146482"/>
          </a:xfrm>
          <a:prstGeom prst="rect">
            <a:avLst/>
          </a:prstGeom>
        </p:spPr>
      </p:pic>
      <p:pic>
        <p:nvPicPr>
          <p:cNvPr id="20" name="Picture 19" descr="machine_lever.png"/>
          <p:cNvPicPr>
            <a:picLocks noChangeAspect="1"/>
          </p:cNvPicPr>
          <p:nvPr/>
        </p:nvPicPr>
        <p:blipFill>
          <a:blip r:embed="rId5"/>
          <a:stretch>
            <a:fillRect/>
          </a:stretch>
        </p:blipFill>
        <p:spPr>
          <a:xfrm flipH="1">
            <a:off x="3657600" y="4826000"/>
            <a:ext cx="1473200" cy="1117600"/>
          </a:xfrm>
          <a:prstGeom prst="rect">
            <a:avLst/>
          </a:prstGeom>
        </p:spPr>
      </p:pic>
      <p:sp>
        <p:nvSpPr>
          <p:cNvPr id="21" name="TextBox 20"/>
          <p:cNvSpPr txBox="1"/>
          <p:nvPr/>
        </p:nvSpPr>
        <p:spPr>
          <a:xfrm>
            <a:off x="3748027" y="3276600"/>
            <a:ext cx="832818" cy="553998"/>
          </a:xfrm>
          <a:prstGeom prst="rect">
            <a:avLst/>
          </a:prstGeom>
          <a:noFill/>
        </p:spPr>
        <p:txBody>
          <a:bodyPr wrap="none" rtlCol="0">
            <a:spAutoFit/>
          </a:bodyPr>
          <a:lstStyle/>
          <a:p>
            <a:r>
              <a:rPr lang="en-US" sz="3000" b="1" dirty="0" err="1" smtClean="0">
                <a:latin typeface="Arial"/>
              </a:rPr>
              <a:t>g</a:t>
            </a:r>
            <a:r>
              <a:rPr lang="en-US" sz="3000" b="1" baseline="-25000" dirty="0" err="1" smtClean="0">
                <a:latin typeface="Arial"/>
              </a:rPr>
              <a:t>A,n</a:t>
            </a:r>
            <a:endParaRPr lang="en-US" sz="3000" b="1" baseline="-25000" dirty="0">
              <a:latin typeface="Arial"/>
            </a:endParaRPr>
          </a:p>
        </p:txBody>
      </p:sp>
      <p:sp>
        <p:nvSpPr>
          <p:cNvPr id="22" name="TextBox 21"/>
          <p:cNvSpPr txBox="1"/>
          <p:nvPr/>
        </p:nvSpPr>
        <p:spPr>
          <a:xfrm>
            <a:off x="3793717" y="5777753"/>
            <a:ext cx="854483" cy="553998"/>
          </a:xfrm>
          <a:prstGeom prst="rect">
            <a:avLst/>
          </a:prstGeom>
          <a:noFill/>
        </p:spPr>
        <p:txBody>
          <a:bodyPr wrap="none" rtlCol="0">
            <a:spAutoFit/>
          </a:bodyPr>
          <a:lstStyle/>
          <a:p>
            <a:r>
              <a:rPr lang="en-US" sz="3000" b="1" dirty="0" err="1" smtClean="0">
                <a:latin typeface="Arial"/>
              </a:rPr>
              <a:t>Q</a:t>
            </a:r>
            <a:r>
              <a:rPr lang="en-US" sz="3000" b="1" baseline="-25000" dirty="0" err="1" smtClean="0">
                <a:latin typeface="Arial"/>
              </a:rPr>
              <a:t>Y,n</a:t>
            </a:r>
            <a:endParaRPr lang="en-US" sz="3000" b="1" baseline="-25000" dirty="0">
              <a:latin typeface="Arial"/>
            </a:endParaRPr>
          </a:p>
        </p:txBody>
      </p:sp>
      <p:sp>
        <p:nvSpPr>
          <p:cNvPr id="23" name="Slide Number Placeholder 22"/>
          <p:cNvSpPr>
            <a:spLocks noGrp="1"/>
          </p:cNvSpPr>
          <p:nvPr>
            <p:ph type="sldNum" sz="quarter" idx="12"/>
          </p:nvPr>
        </p:nvSpPr>
        <p:spPr/>
        <p:txBody>
          <a:bodyPr/>
          <a:lstStyle/>
          <a:p>
            <a:fld id="{BA3FD5ED-4844-8443-AF17-C10B491EE604}" type="slidenum">
              <a:rPr lang="en-US" smtClean="0"/>
              <a:pPr/>
              <a:t>35</a:t>
            </a:fld>
            <a:endParaRPr lang="en-US"/>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pic>
        <p:nvPicPr>
          <p:cNvPr id="23" name="Picture 22" descr="square_frame_large.png"/>
          <p:cNvPicPr>
            <a:picLocks/>
          </p:cNvPicPr>
          <p:nvPr/>
        </p:nvPicPr>
        <p:blipFill>
          <a:blip r:embed="rId4"/>
          <a:stretch>
            <a:fillRect/>
          </a:stretch>
        </p:blipFill>
        <p:spPr>
          <a:xfrm>
            <a:off x="4419600" y="1790412"/>
            <a:ext cx="4995672" cy="2095788"/>
          </a:xfrm>
          <a:prstGeom prst="rect">
            <a:avLst/>
          </a:prstGeom>
        </p:spPr>
      </p:pic>
      <p:pic>
        <p:nvPicPr>
          <p:cNvPr id="26" name="Picture 25" descr="square_frame_large.png"/>
          <p:cNvPicPr>
            <a:picLocks/>
          </p:cNvPicPr>
          <p:nvPr/>
        </p:nvPicPr>
        <p:blipFill>
          <a:blip r:embed="rId4"/>
          <a:stretch>
            <a:fillRect/>
          </a:stretch>
        </p:blipFill>
        <p:spPr>
          <a:xfrm>
            <a:off x="4419600" y="4470976"/>
            <a:ext cx="4995672" cy="2095788"/>
          </a:xfrm>
          <a:prstGeom prst="rect">
            <a:avLst/>
          </a:prstGeom>
        </p:spPr>
      </p:pic>
      <p:pic>
        <p:nvPicPr>
          <p:cNvPr id="29" name="Picture 28" descr="square_frame_large.png"/>
          <p:cNvPicPr>
            <a:picLocks/>
          </p:cNvPicPr>
          <p:nvPr/>
        </p:nvPicPr>
        <p:blipFill>
          <a:blip r:embed="rId4"/>
          <a:stretch>
            <a:fillRect/>
          </a:stretch>
        </p:blipFill>
        <p:spPr>
          <a:xfrm>
            <a:off x="-381000" y="4495800"/>
            <a:ext cx="5605272" cy="2095788"/>
          </a:xfrm>
          <a:prstGeom prst="rect">
            <a:avLst/>
          </a:prstGeom>
        </p:spPr>
      </p:pic>
      <p:sp>
        <p:nvSpPr>
          <p:cNvPr id="30" name="Rectangle 29"/>
          <p:cNvSpPr/>
          <p:nvPr/>
        </p:nvSpPr>
        <p:spPr>
          <a:xfrm>
            <a:off x="6490077" y="3886200"/>
            <a:ext cx="825867" cy="584776"/>
          </a:xfrm>
          <a:prstGeom prst="rect">
            <a:avLst/>
          </a:prstGeom>
        </p:spPr>
        <p:txBody>
          <a:bodyPr wrap="none">
            <a:spAutoFit/>
          </a:bodyPr>
          <a:lstStyle/>
          <a:p>
            <a:r>
              <a:rPr lang="en-US" sz="3200" spc="-300" dirty="0" smtClean="0">
                <a:solidFill>
                  <a:srgbClr val="404040"/>
                </a:solidFill>
                <a:latin typeface="Arial Black"/>
                <a:cs typeface="Arial Black"/>
              </a:rPr>
              <a:t>OR</a:t>
            </a:r>
            <a:endParaRPr lang="en-US" sz="3200" dirty="0">
              <a:solidFill>
                <a:srgbClr val="404040"/>
              </a:solidFill>
              <a:latin typeface="Arial Black"/>
              <a:cs typeface="Arial Black"/>
            </a:endParaRPr>
          </a:p>
        </p:txBody>
      </p:sp>
      <p:sp>
        <p:nvSpPr>
          <p:cNvPr id="31" name="Rectangle 30"/>
          <p:cNvSpPr/>
          <p:nvPr/>
        </p:nvSpPr>
        <p:spPr>
          <a:xfrm>
            <a:off x="282065" y="1600200"/>
            <a:ext cx="2044149" cy="492443"/>
          </a:xfrm>
          <a:prstGeom prst="rect">
            <a:avLst/>
          </a:prstGeom>
        </p:spPr>
        <p:txBody>
          <a:bodyPr wrap="none">
            <a:spAutoFit/>
          </a:bodyPr>
          <a:lstStyle/>
          <a:p>
            <a:r>
              <a:rPr lang="en-US" sz="2600" cap="all" spc="-150" dirty="0" smtClean="0">
                <a:solidFill>
                  <a:srgbClr val="404040"/>
                </a:solidFill>
                <a:latin typeface="Arial Black"/>
                <a:cs typeface="Arial Black"/>
              </a:rPr>
              <a:t>Strategy</a:t>
            </a:r>
            <a:endParaRPr lang="en-US" sz="2600" cap="all" spc="-150" baseline="-25000" dirty="0">
              <a:solidFill>
                <a:srgbClr val="404040"/>
              </a:solidFill>
              <a:latin typeface="Arial Black"/>
              <a:cs typeface="Arial Black"/>
            </a:endParaRPr>
          </a:p>
        </p:txBody>
      </p:sp>
      <p:sp>
        <p:nvSpPr>
          <p:cNvPr id="32" name="Rectangle 31"/>
          <p:cNvSpPr/>
          <p:nvPr/>
        </p:nvSpPr>
        <p:spPr>
          <a:xfrm>
            <a:off x="228600" y="4086889"/>
            <a:ext cx="2210862" cy="492443"/>
          </a:xfrm>
          <a:prstGeom prst="rect">
            <a:avLst/>
          </a:prstGeom>
        </p:spPr>
        <p:txBody>
          <a:bodyPr wrap="none">
            <a:spAutoFit/>
          </a:bodyPr>
          <a:lstStyle/>
          <a:p>
            <a:r>
              <a:rPr lang="en-US" sz="2600" cap="all" spc="-150" dirty="0" smtClean="0">
                <a:solidFill>
                  <a:srgbClr val="404040"/>
                </a:solidFill>
                <a:latin typeface="Arial Black"/>
                <a:cs typeface="Arial Black"/>
              </a:rPr>
              <a:t>Estimator</a:t>
            </a:r>
            <a:endParaRPr lang="en-US" sz="2600" cap="all" spc="-150" baseline="-25000" dirty="0">
              <a:solidFill>
                <a:srgbClr val="404040"/>
              </a:solidFill>
              <a:latin typeface="Arial Black"/>
              <a:cs typeface="Arial Black"/>
            </a:endParaRPr>
          </a:p>
        </p:txBody>
      </p:sp>
      <p:sp>
        <p:nvSpPr>
          <p:cNvPr id="24" name="Rectangle 23"/>
          <p:cNvSpPr/>
          <p:nvPr/>
        </p:nvSpPr>
        <p:spPr>
          <a:xfrm>
            <a:off x="190517" y="4520663"/>
            <a:ext cx="4457683" cy="2184937"/>
          </a:xfrm>
          <a:prstGeom prst="rect">
            <a:avLst/>
          </a:prstGeom>
          <a:noFill/>
          <a:ln w="28575" cmpd="sng">
            <a:noFill/>
          </a:ln>
        </p:spPr>
        <p:txBody>
          <a:bodyPr wrap="square">
            <a:spAutoFit/>
          </a:bodyPr>
          <a:lstStyle/>
          <a:p>
            <a:pPr>
              <a:spcAft>
                <a:spcPts val="600"/>
              </a:spcAft>
            </a:pPr>
            <a:endParaRPr lang="en-US" sz="2000" dirty="0">
              <a:solidFill>
                <a:schemeClr val="bg1"/>
              </a:solidFill>
              <a:latin typeface="Arial"/>
            </a:endParaRPr>
          </a:p>
        </p:txBody>
      </p:sp>
      <p:sp>
        <p:nvSpPr>
          <p:cNvPr id="46" name="Title 1"/>
          <p:cNvSpPr>
            <a:spLocks noGrp="1"/>
          </p:cNvSpPr>
          <p:nvPr>
            <p:ph type="title"/>
          </p:nvPr>
        </p:nvSpPr>
        <p:spPr>
          <a:xfrm>
            <a:off x="282064" y="228600"/>
            <a:ext cx="8861935" cy="1143000"/>
          </a:xfrm>
        </p:spPr>
        <p:txBody>
          <a:bodyPr>
            <a:normAutofit/>
          </a:bodyPr>
          <a:lstStyle/>
          <a:p>
            <a:pPr algn="l"/>
            <a:r>
              <a:rPr lang="en-US" sz="4000" spc="-150" dirty="0" smtClean="0">
                <a:solidFill>
                  <a:srgbClr val="404040"/>
                </a:solidFill>
              </a:rPr>
              <a:t>augmented – IPTW (A-IPTW)</a:t>
            </a:r>
            <a:r>
              <a:rPr lang="en-US" sz="4000" spc="-150" dirty="0" smtClean="0">
                <a:solidFill>
                  <a:srgbClr val="E11932"/>
                </a:solidFill>
              </a:rPr>
              <a:t>.</a:t>
            </a:r>
            <a:endParaRPr lang="en-US" sz="4000" spc="-150" dirty="0">
              <a:solidFill>
                <a:srgbClr val="E11932"/>
              </a:solidFill>
            </a:endParaRPr>
          </a:p>
        </p:txBody>
      </p:sp>
      <p:sp>
        <p:nvSpPr>
          <p:cNvPr id="20" name="Rectangle 19"/>
          <p:cNvSpPr/>
          <p:nvPr/>
        </p:nvSpPr>
        <p:spPr>
          <a:xfrm>
            <a:off x="175135" y="1970603"/>
            <a:ext cx="4473065" cy="2092881"/>
          </a:xfrm>
          <a:prstGeom prst="rect">
            <a:avLst/>
          </a:prstGeom>
          <a:noFill/>
          <a:ln w="28575" cmpd="sng">
            <a:noFill/>
          </a:ln>
        </p:spPr>
        <p:txBody>
          <a:bodyPr wrap="square">
            <a:spAutoFit/>
          </a:bodyPr>
          <a:lstStyle/>
          <a:p>
            <a:pPr marL="115888" indent="-115888">
              <a:spcAft>
                <a:spcPts val="600"/>
              </a:spcAft>
              <a:buFont typeface="Arial"/>
              <a:buChar char="•"/>
            </a:pPr>
            <a:r>
              <a:rPr lang="en-US" sz="2000" dirty="0" smtClean="0">
                <a:solidFill>
                  <a:srgbClr val="404040"/>
                </a:solidFill>
                <a:latin typeface="Arial"/>
              </a:rPr>
              <a:t>Adjust For Confounding Through Q and </a:t>
            </a:r>
            <a:r>
              <a:rPr lang="en-US" sz="2000" dirty="0" err="1" smtClean="0">
                <a:solidFill>
                  <a:srgbClr val="404040"/>
                </a:solidFill>
                <a:latin typeface="Arial"/>
              </a:rPr>
              <a:t>g</a:t>
            </a:r>
            <a:r>
              <a:rPr lang="en-US" sz="2000" dirty="0" smtClean="0">
                <a:solidFill>
                  <a:srgbClr val="404040"/>
                </a:solidFill>
                <a:latin typeface="Arial"/>
              </a:rPr>
              <a:t>.</a:t>
            </a:r>
          </a:p>
          <a:p>
            <a:pPr marL="115888" indent="-115888">
              <a:spcAft>
                <a:spcPts val="600"/>
              </a:spcAft>
              <a:buFont typeface="Arial"/>
              <a:buChar char="•"/>
            </a:pPr>
            <a:r>
              <a:rPr lang="en-US" sz="2000" dirty="0" smtClean="0">
                <a:solidFill>
                  <a:srgbClr val="404040"/>
                </a:solidFill>
                <a:latin typeface="Arial"/>
              </a:rPr>
              <a:t>Augments IPTW estimator with information from Q.</a:t>
            </a:r>
          </a:p>
          <a:p>
            <a:pPr marL="115888" indent="-115888">
              <a:spcAft>
                <a:spcPts val="600"/>
              </a:spcAft>
              <a:buFont typeface="Arial"/>
              <a:buChar char="•"/>
            </a:pPr>
            <a:r>
              <a:rPr lang="en-US" sz="2000" dirty="0" smtClean="0">
                <a:solidFill>
                  <a:srgbClr val="404040"/>
                </a:solidFill>
                <a:latin typeface="Arial"/>
              </a:rPr>
              <a:t>Alternatively adjusts MLE with information from </a:t>
            </a:r>
            <a:r>
              <a:rPr lang="en-US" sz="2000" dirty="0" err="1" smtClean="0">
                <a:solidFill>
                  <a:srgbClr val="404040"/>
                </a:solidFill>
                <a:latin typeface="Arial"/>
              </a:rPr>
              <a:t>g</a:t>
            </a:r>
            <a:r>
              <a:rPr lang="en-US" sz="2000" dirty="0" smtClean="0">
                <a:solidFill>
                  <a:srgbClr val="404040"/>
                </a:solidFill>
                <a:latin typeface="Arial"/>
              </a:rPr>
              <a:t>.</a:t>
            </a:r>
            <a:endParaRPr lang="en-US" sz="2000" dirty="0">
              <a:solidFill>
                <a:srgbClr val="404040"/>
              </a:solidFill>
              <a:latin typeface="Arial"/>
            </a:endParaRPr>
          </a:p>
        </p:txBody>
      </p:sp>
      <p:pic>
        <p:nvPicPr>
          <p:cNvPr id="11" name="Picture 10"/>
          <p:cNvPicPr>
            <a:picLocks noChangeAspect="1"/>
          </p:cNvPicPr>
          <p:nvPr/>
        </p:nvPicPr>
        <p:blipFill>
          <a:blip r:embed="rId5"/>
          <a:stretch>
            <a:fillRect/>
          </a:stretch>
        </p:blipFill>
        <p:spPr>
          <a:xfrm>
            <a:off x="175135" y="4862938"/>
            <a:ext cx="4473065" cy="1385462"/>
          </a:xfrm>
          <a:prstGeom prst="rect">
            <a:avLst/>
          </a:prstGeom>
        </p:spPr>
      </p:pic>
      <p:sp>
        <p:nvSpPr>
          <p:cNvPr id="12" name="Rectangle 11"/>
          <p:cNvSpPr/>
          <p:nvPr/>
        </p:nvSpPr>
        <p:spPr>
          <a:xfrm>
            <a:off x="4894597" y="1970603"/>
            <a:ext cx="4060036" cy="4734997"/>
          </a:xfrm>
          <a:prstGeom prst="rect">
            <a:avLst/>
          </a:prstGeom>
          <a:noFill/>
          <a:ln w="28575" cmpd="sng">
            <a:noFill/>
          </a:ln>
        </p:spPr>
        <p:txBody>
          <a:bodyPr wrap="square">
            <a:spAutoFit/>
          </a:bodyPr>
          <a:lstStyle/>
          <a:p>
            <a:pPr>
              <a:spcAft>
                <a:spcPts val="600"/>
              </a:spcAft>
            </a:pPr>
            <a:endParaRPr lang="en-US" sz="2000" dirty="0">
              <a:solidFill>
                <a:schemeClr val="bg1"/>
              </a:solidFill>
              <a:latin typeface="Arial"/>
            </a:endParaRPr>
          </a:p>
        </p:txBody>
      </p:sp>
      <p:pic>
        <p:nvPicPr>
          <p:cNvPr id="13" name="Picture 12"/>
          <p:cNvPicPr>
            <a:picLocks noChangeAspect="1"/>
          </p:cNvPicPr>
          <p:nvPr/>
        </p:nvPicPr>
        <p:blipFill>
          <a:blip r:embed="rId5"/>
          <a:stretch>
            <a:fillRect/>
          </a:stretch>
        </p:blipFill>
        <p:spPr>
          <a:xfrm>
            <a:off x="4953000" y="2318787"/>
            <a:ext cx="3830421" cy="1186413"/>
          </a:xfrm>
          <a:prstGeom prst="rect">
            <a:avLst/>
          </a:prstGeom>
        </p:spPr>
      </p:pic>
      <p:pic>
        <p:nvPicPr>
          <p:cNvPr id="14" name="Picture 13"/>
          <p:cNvPicPr>
            <a:picLocks noChangeAspect="1"/>
          </p:cNvPicPr>
          <p:nvPr/>
        </p:nvPicPr>
        <p:blipFill>
          <a:blip r:embed="rId6"/>
          <a:stretch>
            <a:fillRect/>
          </a:stretch>
        </p:blipFill>
        <p:spPr>
          <a:xfrm>
            <a:off x="4838700" y="4800600"/>
            <a:ext cx="4000500" cy="1122503"/>
          </a:xfrm>
          <a:prstGeom prst="rect">
            <a:avLst/>
          </a:prstGeom>
        </p:spPr>
      </p:pic>
      <p:sp>
        <p:nvSpPr>
          <p:cNvPr id="17" name="Oval 16"/>
          <p:cNvSpPr/>
          <p:nvPr/>
        </p:nvSpPr>
        <p:spPr>
          <a:xfrm>
            <a:off x="6019800" y="5257800"/>
            <a:ext cx="1905000" cy="685800"/>
          </a:xfrm>
          <a:prstGeom prst="ellipse">
            <a:avLst/>
          </a:prstGeom>
          <a:noFill/>
          <a:ln w="254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943600" y="2895600"/>
            <a:ext cx="1905000" cy="685800"/>
          </a:xfrm>
          <a:prstGeom prst="ellipse">
            <a:avLst/>
          </a:prstGeom>
          <a:noFill/>
          <a:ln w="254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7"/>
          <a:stretch>
            <a:fillRect/>
          </a:stretch>
        </p:blipFill>
        <p:spPr>
          <a:xfrm>
            <a:off x="5130800" y="5854700"/>
            <a:ext cx="965200" cy="546100"/>
          </a:xfrm>
          <a:prstGeom prst="rect">
            <a:avLst/>
          </a:prstGeom>
        </p:spPr>
      </p:pic>
      <p:pic>
        <p:nvPicPr>
          <p:cNvPr id="21" name="Picture 20"/>
          <p:cNvPicPr>
            <a:picLocks noChangeAspect="1"/>
          </p:cNvPicPr>
          <p:nvPr/>
        </p:nvPicPr>
        <p:blipFill>
          <a:blip r:embed="rId8"/>
          <a:stretch>
            <a:fillRect/>
          </a:stretch>
        </p:blipFill>
        <p:spPr>
          <a:xfrm>
            <a:off x="5105400" y="3187700"/>
            <a:ext cx="838200" cy="698500"/>
          </a:xfrm>
          <a:prstGeom prst="rect">
            <a:avLst/>
          </a:prstGeom>
        </p:spPr>
      </p:pic>
      <p:pic>
        <p:nvPicPr>
          <p:cNvPr id="34" name="Picture 33" descr="DRAWN_arrow_1_black.png"/>
          <p:cNvPicPr>
            <a:picLocks noChangeAspect="1"/>
          </p:cNvPicPr>
          <p:nvPr/>
        </p:nvPicPr>
        <p:blipFill>
          <a:blip r:embed="rId9"/>
          <a:stretch>
            <a:fillRect/>
          </a:stretch>
        </p:blipFill>
        <p:spPr>
          <a:xfrm flipH="1" flipV="1">
            <a:off x="5453952" y="2847394"/>
            <a:ext cx="642048" cy="553612"/>
          </a:xfrm>
          <a:prstGeom prst="rect">
            <a:avLst/>
          </a:prstGeom>
        </p:spPr>
      </p:pic>
      <p:pic>
        <p:nvPicPr>
          <p:cNvPr id="35" name="Picture 34" descr="DRAWN_arrow_1_black.png"/>
          <p:cNvPicPr>
            <a:picLocks noChangeAspect="1"/>
          </p:cNvPicPr>
          <p:nvPr/>
        </p:nvPicPr>
        <p:blipFill>
          <a:blip r:embed="rId9"/>
          <a:stretch>
            <a:fillRect/>
          </a:stretch>
        </p:blipFill>
        <p:spPr>
          <a:xfrm flipH="1" flipV="1">
            <a:off x="5453952" y="5466188"/>
            <a:ext cx="642048" cy="553612"/>
          </a:xfrm>
          <a:prstGeom prst="rect">
            <a:avLst/>
          </a:prstGeom>
        </p:spPr>
      </p:pic>
      <p:sp>
        <p:nvSpPr>
          <p:cNvPr id="25" name="Slide Number Placeholder 24"/>
          <p:cNvSpPr>
            <a:spLocks noGrp="1"/>
          </p:cNvSpPr>
          <p:nvPr>
            <p:ph type="sldNum" sz="quarter" idx="12"/>
          </p:nvPr>
        </p:nvSpPr>
        <p:spPr/>
        <p:txBody>
          <a:bodyPr/>
          <a:lstStyle/>
          <a:p>
            <a:fld id="{BA3FD5ED-4844-8443-AF17-C10B491EE604}" type="slidenum">
              <a:rPr lang="en-US" smtClean="0"/>
              <a:pPr/>
              <a:t>36</a:t>
            </a:fld>
            <a:endParaRPr lang="en-US"/>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pic>
        <p:nvPicPr>
          <p:cNvPr id="126" name="Picture 125" descr="machine.png"/>
          <p:cNvPicPr>
            <a:picLocks noChangeAspect="1"/>
          </p:cNvPicPr>
          <p:nvPr/>
        </p:nvPicPr>
        <p:blipFill>
          <a:blip r:embed="rId4"/>
          <a:srcRect t="13918" r="33705" b="25773"/>
          <a:stretch>
            <a:fillRect/>
          </a:stretch>
        </p:blipFill>
        <p:spPr>
          <a:xfrm>
            <a:off x="4513282" y="1371600"/>
            <a:ext cx="4630718" cy="2971800"/>
          </a:xfrm>
          <a:prstGeom prst="rect">
            <a:avLst/>
          </a:prstGeom>
        </p:spPr>
      </p:pic>
      <p:grpSp>
        <p:nvGrpSpPr>
          <p:cNvPr id="2" name="Group 128"/>
          <p:cNvGrpSpPr/>
          <p:nvPr/>
        </p:nvGrpSpPr>
        <p:grpSpPr>
          <a:xfrm>
            <a:off x="4513282" y="3886200"/>
            <a:ext cx="4630718" cy="2971800"/>
            <a:chOff x="4513282" y="1371600"/>
            <a:chExt cx="4630718" cy="2971800"/>
          </a:xfrm>
        </p:grpSpPr>
        <p:pic>
          <p:nvPicPr>
            <p:cNvPr id="130" name="Picture 129" descr="machine.png"/>
            <p:cNvPicPr>
              <a:picLocks noChangeAspect="1"/>
            </p:cNvPicPr>
            <p:nvPr/>
          </p:nvPicPr>
          <p:blipFill>
            <a:blip r:embed="rId4"/>
            <a:srcRect t="13918" r="33705" b="25773"/>
            <a:stretch>
              <a:fillRect/>
            </a:stretch>
          </p:blipFill>
          <p:spPr>
            <a:xfrm>
              <a:off x="4513282" y="1371600"/>
              <a:ext cx="4630718" cy="2971800"/>
            </a:xfrm>
            <a:prstGeom prst="rect">
              <a:avLst/>
            </a:prstGeom>
          </p:spPr>
        </p:pic>
        <p:pic>
          <p:nvPicPr>
            <p:cNvPr id="131" name="Picture 130" descr="machine_lever.png"/>
            <p:cNvPicPr>
              <a:picLocks noChangeAspect="1"/>
            </p:cNvPicPr>
            <p:nvPr/>
          </p:nvPicPr>
          <p:blipFill>
            <a:blip r:embed="rId5"/>
            <a:stretch>
              <a:fillRect/>
            </a:stretch>
          </p:blipFill>
          <p:spPr>
            <a:xfrm>
              <a:off x="7098359" y="2282232"/>
              <a:ext cx="1473200" cy="1117600"/>
            </a:xfrm>
            <a:prstGeom prst="rect">
              <a:avLst/>
            </a:prstGeom>
          </p:spPr>
        </p:pic>
        <p:sp>
          <p:nvSpPr>
            <p:cNvPr id="132" name="TextBox 131"/>
            <p:cNvSpPr txBox="1"/>
            <p:nvPr/>
          </p:nvSpPr>
          <p:spPr>
            <a:xfrm>
              <a:off x="7848600" y="2952690"/>
              <a:ext cx="876545" cy="400110"/>
            </a:xfrm>
            <a:prstGeom prst="rect">
              <a:avLst/>
            </a:prstGeom>
            <a:noFill/>
          </p:spPr>
          <p:txBody>
            <a:bodyPr wrap="none" rtlCol="0">
              <a:spAutoFit/>
            </a:bodyPr>
            <a:lstStyle/>
            <a:p>
              <a:r>
                <a:rPr lang="en-US" sz="2000" b="1" dirty="0" smtClean="0">
                  <a:latin typeface="Arial"/>
                </a:rPr>
                <a:t>Ψ(Q</a:t>
              </a:r>
              <a:r>
                <a:rPr lang="en-US" sz="2000" b="1" baseline="-25000" dirty="0" smtClean="0">
                  <a:latin typeface="Arial"/>
                </a:rPr>
                <a:t>Y</a:t>
              </a:r>
              <a:r>
                <a:rPr lang="en-US" sz="2000" b="1" dirty="0" smtClean="0">
                  <a:latin typeface="Arial"/>
                </a:rPr>
                <a:t>)</a:t>
              </a:r>
              <a:endParaRPr lang="en-US" sz="2000" b="1" dirty="0">
                <a:latin typeface="Arial"/>
              </a:endParaRPr>
            </a:p>
          </p:txBody>
        </p:sp>
      </p:grpSp>
      <p:grpSp>
        <p:nvGrpSpPr>
          <p:cNvPr id="3" name="Group 43"/>
          <p:cNvGrpSpPr/>
          <p:nvPr/>
        </p:nvGrpSpPr>
        <p:grpSpPr>
          <a:xfrm>
            <a:off x="152400" y="5161280"/>
            <a:ext cx="4572000" cy="1239520"/>
            <a:chOff x="152400" y="4849148"/>
            <a:chExt cx="4419600" cy="1239520"/>
          </a:xfrm>
        </p:grpSpPr>
        <p:pic>
          <p:nvPicPr>
            <p:cNvPr id="121" name="Picture 120" descr="square_frame_large.png"/>
            <p:cNvPicPr>
              <a:picLocks noChangeAspect="1"/>
            </p:cNvPicPr>
            <p:nvPr/>
          </p:nvPicPr>
          <p:blipFill>
            <a:blip r:embed="rId6"/>
            <a:srcRect r="11111"/>
            <a:stretch>
              <a:fillRect/>
            </a:stretch>
          </p:blipFill>
          <p:spPr>
            <a:xfrm>
              <a:off x="152400" y="4849148"/>
              <a:ext cx="1219200" cy="1239520"/>
            </a:xfrm>
            <a:prstGeom prst="rect">
              <a:avLst/>
            </a:prstGeom>
          </p:spPr>
        </p:pic>
        <p:pic>
          <p:nvPicPr>
            <p:cNvPr id="122" name="Picture 121" descr="square_frame_large.png"/>
            <p:cNvPicPr>
              <a:picLocks noChangeAspect="1"/>
            </p:cNvPicPr>
            <p:nvPr/>
          </p:nvPicPr>
          <p:blipFill>
            <a:blip r:embed="rId6"/>
            <a:srcRect r="11111"/>
            <a:stretch>
              <a:fillRect/>
            </a:stretch>
          </p:blipFill>
          <p:spPr>
            <a:xfrm flipH="1">
              <a:off x="3352800" y="4849148"/>
              <a:ext cx="1219200" cy="1239520"/>
            </a:xfrm>
            <a:prstGeom prst="rect">
              <a:avLst/>
            </a:prstGeom>
          </p:spPr>
        </p:pic>
        <p:pic>
          <p:nvPicPr>
            <p:cNvPr id="123" name="Picture 122" descr="square_frame_large.png"/>
            <p:cNvPicPr>
              <a:picLocks noChangeAspect="1"/>
            </p:cNvPicPr>
            <p:nvPr/>
          </p:nvPicPr>
          <p:blipFill>
            <a:blip r:embed="rId6"/>
            <a:srcRect l="11111" r="11111"/>
            <a:stretch>
              <a:fillRect/>
            </a:stretch>
          </p:blipFill>
          <p:spPr>
            <a:xfrm flipH="1">
              <a:off x="2362200" y="4849148"/>
              <a:ext cx="1066800" cy="1239520"/>
            </a:xfrm>
            <a:prstGeom prst="rect">
              <a:avLst/>
            </a:prstGeom>
          </p:spPr>
        </p:pic>
        <p:pic>
          <p:nvPicPr>
            <p:cNvPr id="124" name="Picture 123" descr="square_frame_large.png"/>
            <p:cNvPicPr>
              <a:picLocks noChangeAspect="1"/>
            </p:cNvPicPr>
            <p:nvPr/>
          </p:nvPicPr>
          <p:blipFill>
            <a:blip r:embed="rId6"/>
            <a:srcRect l="11111" r="11111"/>
            <a:stretch>
              <a:fillRect/>
            </a:stretch>
          </p:blipFill>
          <p:spPr>
            <a:xfrm flipH="1">
              <a:off x="1295400" y="4849148"/>
              <a:ext cx="1219200" cy="1239520"/>
            </a:xfrm>
            <a:prstGeom prst="rect">
              <a:avLst/>
            </a:prstGeom>
          </p:spPr>
        </p:pic>
      </p:grpSp>
      <p:sp>
        <p:nvSpPr>
          <p:cNvPr id="46" name="Title 1"/>
          <p:cNvSpPr>
            <a:spLocks noGrp="1"/>
          </p:cNvSpPr>
          <p:nvPr>
            <p:ph type="title"/>
          </p:nvPr>
        </p:nvSpPr>
        <p:spPr>
          <a:xfrm>
            <a:off x="228600" y="228600"/>
            <a:ext cx="8229600" cy="1143000"/>
          </a:xfrm>
        </p:spPr>
        <p:txBody>
          <a:bodyPr>
            <a:noAutofit/>
          </a:bodyPr>
          <a:lstStyle/>
          <a:p>
            <a:pPr algn="l"/>
            <a:r>
              <a:rPr lang="en-US" sz="3500" spc="-150" dirty="0" smtClean="0">
                <a:solidFill>
                  <a:srgbClr val="404040"/>
                </a:solidFill>
              </a:rPr>
              <a:t>targeted maximum likelihood estimator (TMLE)</a:t>
            </a:r>
            <a:r>
              <a:rPr lang="en-US" sz="3500" spc="-150" dirty="0" smtClean="0">
                <a:solidFill>
                  <a:srgbClr val="E11932"/>
                </a:solidFill>
              </a:rPr>
              <a:t>.</a:t>
            </a:r>
            <a:endParaRPr lang="en-US" sz="3500" spc="-150" dirty="0">
              <a:solidFill>
                <a:srgbClr val="E11932"/>
              </a:solidFill>
            </a:endParaRPr>
          </a:p>
        </p:txBody>
      </p:sp>
      <p:sp>
        <p:nvSpPr>
          <p:cNvPr id="20" name="Rectangle 19"/>
          <p:cNvSpPr/>
          <p:nvPr/>
        </p:nvSpPr>
        <p:spPr>
          <a:xfrm>
            <a:off x="251335" y="1983591"/>
            <a:ext cx="4473065" cy="2662267"/>
          </a:xfrm>
          <a:prstGeom prst="rect">
            <a:avLst/>
          </a:prstGeom>
          <a:noFill/>
          <a:ln w="28575" cmpd="sng">
            <a:noFill/>
          </a:ln>
        </p:spPr>
        <p:txBody>
          <a:bodyPr wrap="square">
            <a:spAutoFit/>
          </a:bodyPr>
          <a:lstStyle/>
          <a:p>
            <a:pPr marL="115888" indent="-115888">
              <a:spcAft>
                <a:spcPts val="600"/>
              </a:spcAft>
              <a:buFont typeface="Arial"/>
              <a:buChar char="•"/>
            </a:pPr>
            <a:r>
              <a:rPr lang="en-US" sz="1900" dirty="0" smtClean="0">
                <a:solidFill>
                  <a:srgbClr val="404040"/>
                </a:solidFill>
                <a:latin typeface="Arial"/>
              </a:rPr>
              <a:t>Adjust For Confounding Through Q and </a:t>
            </a:r>
            <a:r>
              <a:rPr lang="en-US" sz="1900" dirty="0" err="1" smtClean="0">
                <a:solidFill>
                  <a:srgbClr val="404040"/>
                </a:solidFill>
                <a:latin typeface="Arial"/>
              </a:rPr>
              <a:t>g</a:t>
            </a:r>
            <a:r>
              <a:rPr lang="en-US" sz="1900" dirty="0" smtClean="0">
                <a:solidFill>
                  <a:srgbClr val="404040"/>
                </a:solidFill>
                <a:latin typeface="Arial"/>
              </a:rPr>
              <a:t>.</a:t>
            </a:r>
          </a:p>
          <a:p>
            <a:pPr marL="115888" indent="-115888">
              <a:spcAft>
                <a:spcPts val="600"/>
              </a:spcAft>
              <a:buFont typeface="Arial"/>
              <a:buChar char="•"/>
            </a:pPr>
            <a:r>
              <a:rPr lang="en-US" sz="1900" dirty="0" smtClean="0">
                <a:solidFill>
                  <a:srgbClr val="404040"/>
                </a:solidFill>
                <a:latin typeface="Arial"/>
              </a:rPr>
              <a:t>Predict how each observed browser will behave had they been shown ad and had they not been shown ad.</a:t>
            </a:r>
          </a:p>
          <a:p>
            <a:pPr marL="115888" indent="-115888">
              <a:spcAft>
                <a:spcPts val="600"/>
              </a:spcAft>
              <a:buFont typeface="Arial"/>
              <a:buChar char="•"/>
            </a:pPr>
            <a:r>
              <a:rPr lang="en-US" sz="1900" dirty="0" smtClean="0">
                <a:solidFill>
                  <a:srgbClr val="404040"/>
                </a:solidFill>
                <a:latin typeface="Arial"/>
              </a:rPr>
              <a:t>The new machine Q* is calibrated with concern for the parameter of interest.</a:t>
            </a:r>
          </a:p>
          <a:p>
            <a:pPr marL="115888" indent="-115888">
              <a:spcAft>
                <a:spcPts val="600"/>
              </a:spcAft>
              <a:buFont typeface="Arial"/>
              <a:buChar char="•"/>
            </a:pPr>
            <a:r>
              <a:rPr lang="en-US" sz="1900" dirty="0" smtClean="0">
                <a:solidFill>
                  <a:srgbClr val="404040"/>
                </a:solidFill>
                <a:latin typeface="Arial"/>
              </a:rPr>
              <a:t>R package “</a:t>
            </a:r>
            <a:r>
              <a:rPr lang="en-US" sz="1900" dirty="0" err="1" smtClean="0">
                <a:solidFill>
                  <a:srgbClr val="404040"/>
                </a:solidFill>
                <a:latin typeface="Arial"/>
              </a:rPr>
              <a:t>tmle</a:t>
            </a:r>
            <a:r>
              <a:rPr lang="en-US" sz="1900" dirty="0" smtClean="0">
                <a:solidFill>
                  <a:srgbClr val="404040"/>
                </a:solidFill>
                <a:latin typeface="Arial"/>
              </a:rPr>
              <a:t>” at CRAN</a:t>
            </a:r>
            <a:endParaRPr lang="en-US" sz="1900" dirty="0">
              <a:solidFill>
                <a:srgbClr val="404040"/>
              </a:solidFill>
              <a:latin typeface="Arial"/>
            </a:endParaRPr>
          </a:p>
        </p:txBody>
      </p:sp>
      <p:grpSp>
        <p:nvGrpSpPr>
          <p:cNvPr id="4" name="Group 42"/>
          <p:cNvGrpSpPr/>
          <p:nvPr/>
        </p:nvGrpSpPr>
        <p:grpSpPr>
          <a:xfrm>
            <a:off x="5367985" y="4685141"/>
            <a:ext cx="1009904" cy="1258459"/>
            <a:chOff x="396265" y="3894052"/>
            <a:chExt cx="1683174" cy="2097431"/>
          </a:xfrm>
        </p:grpSpPr>
        <p:pic>
          <p:nvPicPr>
            <p:cNvPr id="44" name="Picture 43"/>
            <p:cNvPicPr>
              <a:picLocks noChangeAspect="1"/>
            </p:cNvPicPr>
            <p:nvPr/>
          </p:nvPicPr>
          <p:blipFill>
            <a:blip r:embed="rId7"/>
            <a:stretch>
              <a:fillRect/>
            </a:stretch>
          </p:blipFill>
          <p:spPr>
            <a:xfrm>
              <a:off x="1478747" y="4473600"/>
              <a:ext cx="310896" cy="582168"/>
            </a:xfrm>
            <a:prstGeom prst="rect">
              <a:avLst/>
            </a:prstGeom>
          </p:spPr>
        </p:pic>
        <p:pic>
          <p:nvPicPr>
            <p:cNvPr id="45" name="Picture 44"/>
            <p:cNvPicPr>
              <a:picLocks noChangeAspect="1"/>
            </p:cNvPicPr>
            <p:nvPr/>
          </p:nvPicPr>
          <p:blipFill>
            <a:blip r:embed="rId8"/>
            <a:stretch>
              <a:fillRect/>
            </a:stretch>
          </p:blipFill>
          <p:spPr>
            <a:xfrm>
              <a:off x="1198650" y="5314263"/>
              <a:ext cx="310896" cy="582168"/>
            </a:xfrm>
            <a:prstGeom prst="rect">
              <a:avLst/>
            </a:prstGeom>
          </p:spPr>
        </p:pic>
        <p:pic>
          <p:nvPicPr>
            <p:cNvPr id="47" name="Picture 46"/>
            <p:cNvPicPr>
              <a:picLocks noChangeAspect="1"/>
            </p:cNvPicPr>
            <p:nvPr/>
          </p:nvPicPr>
          <p:blipFill>
            <a:blip r:embed="rId9"/>
            <a:stretch>
              <a:fillRect/>
            </a:stretch>
          </p:blipFill>
          <p:spPr>
            <a:xfrm>
              <a:off x="955647" y="4208174"/>
              <a:ext cx="249936" cy="585216"/>
            </a:xfrm>
            <a:prstGeom prst="rect">
              <a:avLst/>
            </a:prstGeom>
          </p:spPr>
        </p:pic>
        <p:pic>
          <p:nvPicPr>
            <p:cNvPr id="48" name="Picture 47"/>
            <p:cNvPicPr>
              <a:picLocks noChangeAspect="1"/>
            </p:cNvPicPr>
            <p:nvPr/>
          </p:nvPicPr>
          <p:blipFill>
            <a:blip r:embed="rId10"/>
            <a:stretch>
              <a:fillRect/>
            </a:stretch>
          </p:blipFill>
          <p:spPr>
            <a:xfrm>
              <a:off x="992190" y="4500782"/>
              <a:ext cx="340186" cy="630309"/>
            </a:xfrm>
            <a:prstGeom prst="rect">
              <a:avLst/>
            </a:prstGeom>
          </p:spPr>
        </p:pic>
        <p:pic>
          <p:nvPicPr>
            <p:cNvPr id="58" name="Picture 57"/>
            <p:cNvPicPr>
              <a:picLocks noChangeAspect="1"/>
            </p:cNvPicPr>
            <p:nvPr/>
          </p:nvPicPr>
          <p:blipFill>
            <a:blip r:embed="rId11"/>
            <a:stretch>
              <a:fillRect/>
            </a:stretch>
          </p:blipFill>
          <p:spPr>
            <a:xfrm>
              <a:off x="1739253" y="4996309"/>
              <a:ext cx="340186" cy="623709"/>
            </a:xfrm>
            <a:prstGeom prst="rect">
              <a:avLst/>
            </a:prstGeom>
          </p:spPr>
        </p:pic>
        <p:pic>
          <p:nvPicPr>
            <p:cNvPr id="59" name="Picture 58"/>
            <p:cNvPicPr>
              <a:picLocks noChangeAspect="1"/>
            </p:cNvPicPr>
            <p:nvPr/>
          </p:nvPicPr>
          <p:blipFill>
            <a:blip r:embed="rId12"/>
            <a:stretch>
              <a:fillRect/>
            </a:stretch>
          </p:blipFill>
          <p:spPr>
            <a:xfrm>
              <a:off x="1262325" y="4489739"/>
              <a:ext cx="273483" cy="623709"/>
            </a:xfrm>
            <a:prstGeom prst="rect">
              <a:avLst/>
            </a:prstGeom>
          </p:spPr>
        </p:pic>
        <p:pic>
          <p:nvPicPr>
            <p:cNvPr id="60" name="Picture 59"/>
            <p:cNvPicPr>
              <a:picLocks noChangeAspect="1"/>
            </p:cNvPicPr>
            <p:nvPr/>
          </p:nvPicPr>
          <p:blipFill>
            <a:blip r:embed="rId13"/>
            <a:stretch>
              <a:fillRect/>
            </a:stretch>
          </p:blipFill>
          <p:spPr>
            <a:xfrm>
              <a:off x="1465770" y="4957071"/>
              <a:ext cx="273483" cy="630309"/>
            </a:xfrm>
            <a:prstGeom prst="rect">
              <a:avLst/>
            </a:prstGeom>
          </p:spPr>
        </p:pic>
        <p:pic>
          <p:nvPicPr>
            <p:cNvPr id="61" name="Picture 60"/>
            <p:cNvPicPr>
              <a:picLocks noChangeAspect="1"/>
            </p:cNvPicPr>
            <p:nvPr/>
          </p:nvPicPr>
          <p:blipFill>
            <a:blip r:embed="rId14"/>
            <a:stretch>
              <a:fillRect/>
            </a:stretch>
          </p:blipFill>
          <p:spPr>
            <a:xfrm>
              <a:off x="1080615" y="4926148"/>
              <a:ext cx="273483" cy="630310"/>
            </a:xfrm>
            <a:prstGeom prst="rect">
              <a:avLst/>
            </a:prstGeom>
          </p:spPr>
        </p:pic>
        <p:pic>
          <p:nvPicPr>
            <p:cNvPr id="62" name="Picture 61"/>
            <p:cNvPicPr>
              <a:picLocks noChangeAspect="1"/>
            </p:cNvPicPr>
            <p:nvPr/>
          </p:nvPicPr>
          <p:blipFill>
            <a:blip r:embed="rId15"/>
            <a:stretch>
              <a:fillRect/>
            </a:stretch>
          </p:blipFill>
          <p:spPr>
            <a:xfrm>
              <a:off x="1634195" y="4077403"/>
              <a:ext cx="273483" cy="630309"/>
            </a:xfrm>
            <a:prstGeom prst="rect">
              <a:avLst/>
            </a:prstGeom>
          </p:spPr>
        </p:pic>
        <p:pic>
          <p:nvPicPr>
            <p:cNvPr id="63" name="Picture 62"/>
            <p:cNvPicPr>
              <a:picLocks noChangeAspect="1"/>
            </p:cNvPicPr>
            <p:nvPr/>
          </p:nvPicPr>
          <p:blipFill>
            <a:blip r:embed="rId16"/>
            <a:stretch>
              <a:fillRect/>
            </a:stretch>
          </p:blipFill>
          <p:spPr>
            <a:xfrm>
              <a:off x="1399066" y="4963672"/>
              <a:ext cx="343521" cy="630309"/>
            </a:xfrm>
            <a:prstGeom prst="rect">
              <a:avLst/>
            </a:prstGeom>
          </p:spPr>
        </p:pic>
        <p:pic>
          <p:nvPicPr>
            <p:cNvPr id="64" name="Picture 63"/>
            <p:cNvPicPr>
              <a:picLocks noChangeAspect="1"/>
            </p:cNvPicPr>
            <p:nvPr/>
          </p:nvPicPr>
          <p:blipFill>
            <a:blip r:embed="rId17"/>
            <a:stretch>
              <a:fillRect/>
            </a:stretch>
          </p:blipFill>
          <p:spPr>
            <a:xfrm>
              <a:off x="1297344" y="4707712"/>
              <a:ext cx="336851" cy="630309"/>
            </a:xfrm>
            <a:prstGeom prst="rect">
              <a:avLst/>
            </a:prstGeom>
          </p:spPr>
        </p:pic>
        <p:pic>
          <p:nvPicPr>
            <p:cNvPr id="65" name="Picture 64"/>
            <p:cNvPicPr>
              <a:picLocks noChangeAspect="1"/>
            </p:cNvPicPr>
            <p:nvPr/>
          </p:nvPicPr>
          <p:blipFill>
            <a:blip r:embed="rId18"/>
            <a:stretch>
              <a:fillRect/>
            </a:stretch>
          </p:blipFill>
          <p:spPr>
            <a:xfrm>
              <a:off x="549539" y="4377963"/>
              <a:ext cx="340186" cy="623709"/>
            </a:xfrm>
            <a:prstGeom prst="rect">
              <a:avLst/>
            </a:prstGeom>
          </p:spPr>
        </p:pic>
        <p:pic>
          <p:nvPicPr>
            <p:cNvPr id="66" name="Picture 65"/>
            <p:cNvPicPr>
              <a:picLocks noChangeAspect="1"/>
            </p:cNvPicPr>
            <p:nvPr/>
          </p:nvPicPr>
          <p:blipFill>
            <a:blip r:embed="rId17"/>
            <a:stretch>
              <a:fillRect/>
            </a:stretch>
          </p:blipFill>
          <p:spPr>
            <a:xfrm>
              <a:off x="845575" y="5070090"/>
              <a:ext cx="336851" cy="630309"/>
            </a:xfrm>
            <a:prstGeom prst="rect">
              <a:avLst/>
            </a:prstGeom>
          </p:spPr>
        </p:pic>
        <p:pic>
          <p:nvPicPr>
            <p:cNvPr id="67" name="Picture 66"/>
            <p:cNvPicPr>
              <a:picLocks noChangeAspect="1"/>
            </p:cNvPicPr>
            <p:nvPr/>
          </p:nvPicPr>
          <p:blipFill>
            <a:blip r:embed="rId11"/>
            <a:stretch>
              <a:fillRect/>
            </a:stretch>
          </p:blipFill>
          <p:spPr>
            <a:xfrm>
              <a:off x="1526946" y="5055768"/>
              <a:ext cx="340186" cy="623709"/>
            </a:xfrm>
            <a:prstGeom prst="rect">
              <a:avLst/>
            </a:prstGeom>
          </p:spPr>
        </p:pic>
        <p:pic>
          <p:nvPicPr>
            <p:cNvPr id="68" name="Picture 67"/>
            <p:cNvPicPr>
              <a:picLocks noChangeAspect="1"/>
            </p:cNvPicPr>
            <p:nvPr/>
          </p:nvPicPr>
          <p:blipFill>
            <a:blip r:embed="rId14"/>
            <a:stretch>
              <a:fillRect/>
            </a:stretch>
          </p:blipFill>
          <p:spPr>
            <a:xfrm>
              <a:off x="943873" y="4051810"/>
              <a:ext cx="273483" cy="630309"/>
            </a:xfrm>
            <a:prstGeom prst="rect">
              <a:avLst/>
            </a:prstGeom>
          </p:spPr>
        </p:pic>
        <p:pic>
          <p:nvPicPr>
            <p:cNvPr id="69" name="Picture 68"/>
            <p:cNvPicPr>
              <a:picLocks noChangeAspect="1"/>
            </p:cNvPicPr>
            <p:nvPr/>
          </p:nvPicPr>
          <p:blipFill>
            <a:blip r:embed="rId11"/>
            <a:stretch>
              <a:fillRect/>
            </a:stretch>
          </p:blipFill>
          <p:spPr>
            <a:xfrm>
              <a:off x="646201" y="4957071"/>
              <a:ext cx="340186" cy="623709"/>
            </a:xfrm>
            <a:prstGeom prst="rect">
              <a:avLst/>
            </a:prstGeom>
          </p:spPr>
        </p:pic>
        <p:pic>
          <p:nvPicPr>
            <p:cNvPr id="70" name="Picture 69"/>
            <p:cNvPicPr>
              <a:picLocks noChangeAspect="1"/>
            </p:cNvPicPr>
            <p:nvPr/>
          </p:nvPicPr>
          <p:blipFill>
            <a:blip r:embed="rId17"/>
            <a:stretch>
              <a:fillRect/>
            </a:stretch>
          </p:blipFill>
          <p:spPr>
            <a:xfrm>
              <a:off x="820478" y="4740613"/>
              <a:ext cx="336851" cy="630309"/>
            </a:xfrm>
            <a:prstGeom prst="rect">
              <a:avLst/>
            </a:prstGeom>
          </p:spPr>
        </p:pic>
        <p:pic>
          <p:nvPicPr>
            <p:cNvPr id="71" name="Picture 70"/>
            <p:cNvPicPr>
              <a:picLocks noChangeAspect="1"/>
            </p:cNvPicPr>
            <p:nvPr/>
          </p:nvPicPr>
          <p:blipFill>
            <a:blip r:embed="rId7"/>
            <a:stretch>
              <a:fillRect/>
            </a:stretch>
          </p:blipFill>
          <p:spPr>
            <a:xfrm>
              <a:off x="509582" y="5216939"/>
              <a:ext cx="310896" cy="582168"/>
            </a:xfrm>
            <a:prstGeom prst="rect">
              <a:avLst/>
            </a:prstGeom>
          </p:spPr>
        </p:pic>
        <p:pic>
          <p:nvPicPr>
            <p:cNvPr id="72" name="Picture 71"/>
            <p:cNvPicPr>
              <a:picLocks noChangeAspect="1"/>
            </p:cNvPicPr>
            <p:nvPr/>
          </p:nvPicPr>
          <p:blipFill>
            <a:blip r:embed="rId18"/>
            <a:stretch>
              <a:fillRect/>
            </a:stretch>
          </p:blipFill>
          <p:spPr>
            <a:xfrm>
              <a:off x="1141896" y="3894052"/>
              <a:ext cx="310896" cy="576072"/>
            </a:xfrm>
            <a:prstGeom prst="rect">
              <a:avLst/>
            </a:prstGeom>
          </p:spPr>
        </p:pic>
        <p:pic>
          <p:nvPicPr>
            <p:cNvPr id="73" name="Picture 72"/>
            <p:cNvPicPr>
              <a:picLocks noChangeAspect="1"/>
            </p:cNvPicPr>
            <p:nvPr/>
          </p:nvPicPr>
          <p:blipFill>
            <a:blip r:embed="rId19"/>
            <a:stretch>
              <a:fillRect/>
            </a:stretch>
          </p:blipFill>
          <p:spPr>
            <a:xfrm>
              <a:off x="1157329" y="4255401"/>
              <a:ext cx="249936" cy="576072"/>
            </a:xfrm>
            <a:prstGeom prst="rect">
              <a:avLst/>
            </a:prstGeom>
          </p:spPr>
        </p:pic>
        <p:pic>
          <p:nvPicPr>
            <p:cNvPr id="74" name="Picture 73"/>
            <p:cNvPicPr>
              <a:picLocks noChangeAspect="1"/>
            </p:cNvPicPr>
            <p:nvPr/>
          </p:nvPicPr>
          <p:blipFill>
            <a:blip r:embed="rId14"/>
            <a:stretch>
              <a:fillRect/>
            </a:stretch>
          </p:blipFill>
          <p:spPr>
            <a:xfrm>
              <a:off x="1340802" y="4158445"/>
              <a:ext cx="249936" cy="582168"/>
            </a:xfrm>
            <a:prstGeom prst="rect">
              <a:avLst/>
            </a:prstGeom>
          </p:spPr>
        </p:pic>
        <p:pic>
          <p:nvPicPr>
            <p:cNvPr id="75" name="Picture 74"/>
            <p:cNvPicPr>
              <a:picLocks noChangeAspect="1"/>
            </p:cNvPicPr>
            <p:nvPr/>
          </p:nvPicPr>
          <p:blipFill>
            <a:blip r:embed="rId9"/>
            <a:stretch>
              <a:fillRect/>
            </a:stretch>
          </p:blipFill>
          <p:spPr>
            <a:xfrm>
              <a:off x="396265" y="4030800"/>
              <a:ext cx="249936" cy="585216"/>
            </a:xfrm>
            <a:prstGeom prst="rect">
              <a:avLst/>
            </a:prstGeom>
          </p:spPr>
        </p:pic>
        <p:pic>
          <p:nvPicPr>
            <p:cNvPr id="76" name="Picture 75"/>
            <p:cNvPicPr>
              <a:picLocks noChangeAspect="1"/>
            </p:cNvPicPr>
            <p:nvPr/>
          </p:nvPicPr>
          <p:blipFill>
            <a:blip r:embed="rId9"/>
            <a:stretch>
              <a:fillRect/>
            </a:stretch>
          </p:blipFill>
          <p:spPr>
            <a:xfrm>
              <a:off x="457200" y="4740613"/>
              <a:ext cx="249936" cy="585216"/>
            </a:xfrm>
            <a:prstGeom prst="rect">
              <a:avLst/>
            </a:prstGeom>
          </p:spPr>
        </p:pic>
        <p:pic>
          <p:nvPicPr>
            <p:cNvPr id="77" name="Picture 76"/>
            <p:cNvPicPr>
              <a:picLocks noChangeAspect="1"/>
            </p:cNvPicPr>
            <p:nvPr/>
          </p:nvPicPr>
          <p:blipFill>
            <a:blip r:embed="rId20"/>
            <a:stretch>
              <a:fillRect/>
            </a:stretch>
          </p:blipFill>
          <p:spPr>
            <a:xfrm>
              <a:off x="707136" y="4051810"/>
              <a:ext cx="249936" cy="585216"/>
            </a:xfrm>
            <a:prstGeom prst="rect">
              <a:avLst/>
            </a:prstGeom>
          </p:spPr>
        </p:pic>
        <p:pic>
          <p:nvPicPr>
            <p:cNvPr id="78" name="Picture 77"/>
            <p:cNvPicPr>
              <a:picLocks noChangeAspect="1"/>
            </p:cNvPicPr>
            <p:nvPr/>
          </p:nvPicPr>
          <p:blipFill>
            <a:blip r:embed="rId16"/>
            <a:stretch>
              <a:fillRect/>
            </a:stretch>
          </p:blipFill>
          <p:spPr>
            <a:xfrm>
              <a:off x="992190" y="5409315"/>
              <a:ext cx="313944" cy="582168"/>
            </a:xfrm>
            <a:prstGeom prst="rect">
              <a:avLst/>
            </a:prstGeom>
          </p:spPr>
        </p:pic>
        <p:pic>
          <p:nvPicPr>
            <p:cNvPr id="79" name="Picture 78"/>
            <p:cNvPicPr>
              <a:picLocks noChangeAspect="1"/>
            </p:cNvPicPr>
            <p:nvPr/>
          </p:nvPicPr>
          <p:blipFill>
            <a:blip r:embed="rId7"/>
            <a:stretch>
              <a:fillRect/>
            </a:stretch>
          </p:blipFill>
          <p:spPr>
            <a:xfrm>
              <a:off x="1371498" y="5179623"/>
              <a:ext cx="310896" cy="582168"/>
            </a:xfrm>
            <a:prstGeom prst="rect">
              <a:avLst/>
            </a:prstGeom>
          </p:spPr>
        </p:pic>
      </p:grpSp>
      <p:grpSp>
        <p:nvGrpSpPr>
          <p:cNvPr id="5" name="Group 79"/>
          <p:cNvGrpSpPr/>
          <p:nvPr/>
        </p:nvGrpSpPr>
        <p:grpSpPr>
          <a:xfrm>
            <a:off x="5329369" y="2057400"/>
            <a:ext cx="1035547" cy="1303901"/>
            <a:chOff x="379446" y="3846172"/>
            <a:chExt cx="1725911" cy="2173169"/>
          </a:xfrm>
        </p:grpSpPr>
        <p:pic>
          <p:nvPicPr>
            <p:cNvPr id="81" name="Picture 80"/>
            <p:cNvPicPr>
              <a:picLocks noChangeAspect="1"/>
            </p:cNvPicPr>
            <p:nvPr/>
          </p:nvPicPr>
          <p:blipFill>
            <a:blip r:embed="rId21"/>
            <a:stretch>
              <a:fillRect/>
            </a:stretch>
          </p:blipFill>
          <p:spPr>
            <a:xfrm>
              <a:off x="1768553" y="4953898"/>
              <a:ext cx="336804" cy="624078"/>
            </a:xfrm>
            <a:prstGeom prst="rect">
              <a:avLst/>
            </a:prstGeom>
          </p:spPr>
        </p:pic>
        <p:grpSp>
          <p:nvGrpSpPr>
            <p:cNvPr id="6" name="Group 83"/>
            <p:cNvGrpSpPr/>
            <p:nvPr/>
          </p:nvGrpSpPr>
          <p:grpSpPr>
            <a:xfrm>
              <a:off x="379446" y="3846172"/>
              <a:ext cx="1578029" cy="2173169"/>
              <a:chOff x="379446" y="3846172"/>
              <a:chExt cx="1578029" cy="2173169"/>
            </a:xfrm>
          </p:grpSpPr>
          <p:pic>
            <p:nvPicPr>
              <p:cNvPr id="83" name="Picture 82"/>
              <p:cNvPicPr>
                <a:picLocks noChangeAspect="1"/>
              </p:cNvPicPr>
              <p:nvPr/>
            </p:nvPicPr>
            <p:blipFill>
              <a:blip r:embed="rId21"/>
              <a:stretch>
                <a:fillRect/>
              </a:stretch>
            </p:blipFill>
            <p:spPr>
              <a:xfrm>
                <a:off x="1562481" y="5042776"/>
                <a:ext cx="336804" cy="624078"/>
              </a:xfrm>
              <a:prstGeom prst="rect">
                <a:avLst/>
              </a:prstGeom>
            </p:spPr>
          </p:pic>
          <p:pic>
            <p:nvPicPr>
              <p:cNvPr id="84" name="Picture 83"/>
              <p:cNvPicPr>
                <a:picLocks noChangeAspect="1"/>
              </p:cNvPicPr>
              <p:nvPr/>
            </p:nvPicPr>
            <p:blipFill>
              <a:blip r:embed="rId22"/>
              <a:stretch>
                <a:fillRect/>
              </a:stretch>
            </p:blipFill>
            <p:spPr>
              <a:xfrm>
                <a:off x="880553" y="5006698"/>
                <a:ext cx="336804" cy="630682"/>
              </a:xfrm>
              <a:prstGeom prst="rect">
                <a:avLst/>
              </a:prstGeom>
            </p:spPr>
          </p:pic>
          <p:pic>
            <p:nvPicPr>
              <p:cNvPr id="85" name="Picture 84"/>
              <p:cNvPicPr>
                <a:picLocks noChangeAspect="1"/>
              </p:cNvPicPr>
              <p:nvPr/>
            </p:nvPicPr>
            <p:blipFill>
              <a:blip r:embed="rId21"/>
              <a:stretch>
                <a:fillRect/>
              </a:stretch>
            </p:blipFill>
            <p:spPr>
              <a:xfrm>
                <a:off x="646201" y="4960641"/>
                <a:ext cx="336804" cy="624078"/>
              </a:xfrm>
              <a:prstGeom prst="rect">
                <a:avLst/>
              </a:prstGeom>
            </p:spPr>
          </p:pic>
          <p:pic>
            <p:nvPicPr>
              <p:cNvPr id="86" name="Picture 85"/>
              <p:cNvPicPr>
                <a:picLocks noChangeAspect="1"/>
              </p:cNvPicPr>
              <p:nvPr/>
            </p:nvPicPr>
            <p:blipFill>
              <a:blip r:embed="rId23"/>
              <a:stretch>
                <a:fillRect/>
              </a:stretch>
            </p:blipFill>
            <p:spPr>
              <a:xfrm>
                <a:off x="1131435" y="3846172"/>
                <a:ext cx="331817" cy="572341"/>
              </a:xfrm>
              <a:prstGeom prst="rect">
                <a:avLst/>
              </a:prstGeom>
            </p:spPr>
          </p:pic>
          <p:pic>
            <p:nvPicPr>
              <p:cNvPr id="87" name="Picture 86"/>
              <p:cNvPicPr>
                <a:picLocks noChangeAspect="1"/>
              </p:cNvPicPr>
              <p:nvPr/>
            </p:nvPicPr>
            <p:blipFill>
              <a:blip r:embed="rId24"/>
              <a:stretch>
                <a:fillRect/>
              </a:stretch>
            </p:blipFill>
            <p:spPr>
              <a:xfrm>
                <a:off x="1318204" y="4208556"/>
                <a:ext cx="266755" cy="578397"/>
              </a:xfrm>
              <a:prstGeom prst="rect">
                <a:avLst/>
              </a:prstGeom>
            </p:spPr>
          </p:pic>
          <p:pic>
            <p:nvPicPr>
              <p:cNvPr id="88" name="Picture 87"/>
              <p:cNvPicPr>
                <a:picLocks noChangeAspect="1"/>
              </p:cNvPicPr>
              <p:nvPr/>
            </p:nvPicPr>
            <p:blipFill>
              <a:blip r:embed="rId25"/>
              <a:stretch>
                <a:fillRect/>
              </a:stretch>
            </p:blipFill>
            <p:spPr>
              <a:xfrm>
                <a:off x="950602" y="4339285"/>
                <a:ext cx="266755" cy="581426"/>
              </a:xfrm>
              <a:prstGeom prst="rect">
                <a:avLst/>
              </a:prstGeom>
            </p:spPr>
          </p:pic>
          <p:pic>
            <p:nvPicPr>
              <p:cNvPr id="89" name="Picture 88"/>
              <p:cNvPicPr>
                <a:picLocks noChangeAspect="1"/>
              </p:cNvPicPr>
              <p:nvPr/>
            </p:nvPicPr>
            <p:blipFill>
              <a:blip r:embed="rId26"/>
              <a:stretch>
                <a:fillRect/>
              </a:stretch>
            </p:blipFill>
            <p:spPr>
              <a:xfrm>
                <a:off x="719632" y="4053115"/>
                <a:ext cx="266755" cy="581426"/>
              </a:xfrm>
              <a:prstGeom prst="rect">
                <a:avLst/>
              </a:prstGeom>
            </p:spPr>
          </p:pic>
          <p:pic>
            <p:nvPicPr>
              <p:cNvPr id="90" name="Picture 89"/>
              <p:cNvPicPr>
                <a:picLocks noChangeAspect="1"/>
              </p:cNvPicPr>
              <p:nvPr/>
            </p:nvPicPr>
            <p:blipFill>
              <a:blip r:embed="rId23"/>
              <a:stretch>
                <a:fillRect/>
              </a:stretch>
            </p:blipFill>
            <p:spPr>
              <a:xfrm>
                <a:off x="1152296" y="4348370"/>
                <a:ext cx="331817" cy="572341"/>
              </a:xfrm>
              <a:prstGeom prst="rect">
                <a:avLst/>
              </a:prstGeom>
            </p:spPr>
          </p:pic>
          <p:pic>
            <p:nvPicPr>
              <p:cNvPr id="91" name="Picture 90"/>
              <p:cNvPicPr>
                <a:picLocks noChangeAspect="1"/>
              </p:cNvPicPr>
              <p:nvPr/>
            </p:nvPicPr>
            <p:blipFill>
              <a:blip r:embed="rId25"/>
              <a:stretch>
                <a:fillRect/>
              </a:stretch>
            </p:blipFill>
            <p:spPr>
              <a:xfrm>
                <a:off x="379446" y="3992528"/>
                <a:ext cx="266755" cy="581426"/>
              </a:xfrm>
              <a:prstGeom prst="rect">
                <a:avLst/>
              </a:prstGeom>
            </p:spPr>
          </p:pic>
          <p:pic>
            <p:nvPicPr>
              <p:cNvPr id="92" name="Picture 91"/>
              <p:cNvPicPr>
                <a:picLocks noChangeAspect="1"/>
              </p:cNvPicPr>
              <p:nvPr/>
            </p:nvPicPr>
            <p:blipFill>
              <a:blip r:embed="rId27"/>
              <a:stretch>
                <a:fillRect/>
              </a:stretch>
            </p:blipFill>
            <p:spPr>
              <a:xfrm>
                <a:off x="1484113" y="4546094"/>
                <a:ext cx="331817" cy="578397"/>
              </a:xfrm>
              <a:prstGeom prst="rect">
                <a:avLst/>
              </a:prstGeom>
            </p:spPr>
          </p:pic>
          <p:pic>
            <p:nvPicPr>
              <p:cNvPr id="93" name="Picture 92"/>
              <p:cNvPicPr>
                <a:picLocks noChangeAspect="1"/>
              </p:cNvPicPr>
              <p:nvPr/>
            </p:nvPicPr>
            <p:blipFill>
              <a:blip r:embed="rId25"/>
              <a:stretch>
                <a:fillRect/>
              </a:stretch>
            </p:blipFill>
            <p:spPr>
              <a:xfrm>
                <a:off x="452877" y="4740613"/>
                <a:ext cx="266755" cy="581426"/>
              </a:xfrm>
              <a:prstGeom prst="rect">
                <a:avLst/>
              </a:prstGeom>
            </p:spPr>
          </p:pic>
          <p:pic>
            <p:nvPicPr>
              <p:cNvPr id="94" name="Picture 93"/>
              <p:cNvPicPr>
                <a:picLocks noChangeAspect="1"/>
              </p:cNvPicPr>
              <p:nvPr/>
            </p:nvPicPr>
            <p:blipFill>
              <a:blip r:embed="rId13"/>
              <a:stretch>
                <a:fillRect/>
              </a:stretch>
            </p:blipFill>
            <p:spPr>
              <a:xfrm>
                <a:off x="1465770" y="4957071"/>
                <a:ext cx="273483" cy="630309"/>
              </a:xfrm>
              <a:prstGeom prst="rect">
                <a:avLst/>
              </a:prstGeom>
            </p:spPr>
          </p:pic>
          <p:pic>
            <p:nvPicPr>
              <p:cNvPr id="95" name="Picture 94"/>
              <p:cNvPicPr>
                <a:picLocks noChangeAspect="1"/>
              </p:cNvPicPr>
              <p:nvPr/>
            </p:nvPicPr>
            <p:blipFill>
              <a:blip r:embed="rId16"/>
              <a:stretch>
                <a:fillRect/>
              </a:stretch>
            </p:blipFill>
            <p:spPr>
              <a:xfrm>
                <a:off x="1399066" y="4963672"/>
                <a:ext cx="343521" cy="630309"/>
              </a:xfrm>
              <a:prstGeom prst="rect">
                <a:avLst/>
              </a:prstGeom>
            </p:spPr>
          </p:pic>
          <p:pic>
            <p:nvPicPr>
              <p:cNvPr id="96" name="Picture 95"/>
              <p:cNvPicPr>
                <a:picLocks noChangeAspect="1"/>
              </p:cNvPicPr>
              <p:nvPr/>
            </p:nvPicPr>
            <p:blipFill>
              <a:blip r:embed="rId27"/>
              <a:stretch>
                <a:fillRect/>
              </a:stretch>
            </p:blipFill>
            <p:spPr>
              <a:xfrm>
                <a:off x="1399066" y="5216939"/>
                <a:ext cx="331817" cy="578397"/>
              </a:xfrm>
              <a:prstGeom prst="rect">
                <a:avLst/>
              </a:prstGeom>
            </p:spPr>
          </p:pic>
          <p:pic>
            <p:nvPicPr>
              <p:cNvPr id="97" name="Picture 96"/>
              <p:cNvPicPr>
                <a:picLocks noChangeAspect="1"/>
              </p:cNvPicPr>
              <p:nvPr/>
            </p:nvPicPr>
            <p:blipFill>
              <a:blip r:embed="rId27"/>
              <a:stretch>
                <a:fillRect/>
              </a:stretch>
            </p:blipFill>
            <p:spPr>
              <a:xfrm>
                <a:off x="525705" y="5276398"/>
                <a:ext cx="331817" cy="578397"/>
              </a:xfrm>
              <a:prstGeom prst="rect">
                <a:avLst/>
              </a:prstGeom>
            </p:spPr>
          </p:pic>
          <p:pic>
            <p:nvPicPr>
              <p:cNvPr id="98" name="Picture 97"/>
              <p:cNvPicPr>
                <a:picLocks noChangeAspect="1"/>
              </p:cNvPicPr>
              <p:nvPr/>
            </p:nvPicPr>
            <p:blipFill>
              <a:blip r:embed="rId28"/>
              <a:stretch>
                <a:fillRect/>
              </a:stretch>
            </p:blipFill>
            <p:spPr>
              <a:xfrm>
                <a:off x="1182426" y="5291581"/>
                <a:ext cx="331817" cy="578397"/>
              </a:xfrm>
              <a:prstGeom prst="rect">
                <a:avLst/>
              </a:prstGeom>
            </p:spPr>
          </p:pic>
          <p:pic>
            <p:nvPicPr>
              <p:cNvPr id="99" name="Picture 98"/>
              <p:cNvPicPr>
                <a:picLocks noChangeAspect="1"/>
              </p:cNvPicPr>
              <p:nvPr/>
            </p:nvPicPr>
            <p:blipFill>
              <a:blip r:embed="rId29"/>
              <a:stretch>
                <a:fillRect/>
              </a:stretch>
            </p:blipFill>
            <p:spPr>
              <a:xfrm>
                <a:off x="965527" y="5440944"/>
                <a:ext cx="331817" cy="578397"/>
              </a:xfrm>
              <a:prstGeom prst="rect">
                <a:avLst/>
              </a:prstGeom>
            </p:spPr>
          </p:pic>
          <p:pic>
            <p:nvPicPr>
              <p:cNvPr id="100" name="Picture 99"/>
              <p:cNvPicPr>
                <a:picLocks noChangeAspect="1"/>
              </p:cNvPicPr>
              <p:nvPr/>
            </p:nvPicPr>
            <p:blipFill>
              <a:blip r:embed="rId23"/>
              <a:stretch>
                <a:fillRect/>
              </a:stretch>
            </p:blipFill>
            <p:spPr>
              <a:xfrm>
                <a:off x="561096" y="4351501"/>
                <a:ext cx="336804" cy="624078"/>
              </a:xfrm>
              <a:prstGeom prst="rect">
                <a:avLst/>
              </a:prstGeom>
            </p:spPr>
          </p:pic>
          <p:pic>
            <p:nvPicPr>
              <p:cNvPr id="101" name="Picture 100"/>
              <p:cNvPicPr>
                <a:picLocks noChangeAspect="1"/>
              </p:cNvPicPr>
              <p:nvPr/>
            </p:nvPicPr>
            <p:blipFill>
              <a:blip r:embed="rId22"/>
              <a:stretch>
                <a:fillRect/>
              </a:stretch>
            </p:blipFill>
            <p:spPr>
              <a:xfrm>
                <a:off x="812745" y="4718339"/>
                <a:ext cx="336804" cy="630682"/>
              </a:xfrm>
              <a:prstGeom prst="rect">
                <a:avLst/>
              </a:prstGeom>
            </p:spPr>
          </p:pic>
          <p:pic>
            <p:nvPicPr>
              <p:cNvPr id="102" name="Picture 101"/>
              <p:cNvPicPr>
                <a:picLocks noChangeAspect="1"/>
              </p:cNvPicPr>
              <p:nvPr/>
            </p:nvPicPr>
            <p:blipFill>
              <a:blip r:embed="rId24"/>
              <a:stretch>
                <a:fillRect/>
              </a:stretch>
            </p:blipFill>
            <p:spPr>
              <a:xfrm>
                <a:off x="919986" y="4042432"/>
                <a:ext cx="270764" cy="630682"/>
              </a:xfrm>
              <a:prstGeom prst="rect">
                <a:avLst/>
              </a:prstGeom>
            </p:spPr>
          </p:pic>
          <p:pic>
            <p:nvPicPr>
              <p:cNvPr id="103" name="Picture 102"/>
              <p:cNvPicPr>
                <a:picLocks noChangeAspect="1"/>
              </p:cNvPicPr>
              <p:nvPr/>
            </p:nvPicPr>
            <p:blipFill>
              <a:blip r:embed="rId30"/>
              <a:stretch>
                <a:fillRect/>
              </a:stretch>
            </p:blipFill>
            <p:spPr>
              <a:xfrm>
                <a:off x="1019516" y="4482655"/>
                <a:ext cx="336804" cy="630682"/>
              </a:xfrm>
              <a:prstGeom prst="rect">
                <a:avLst/>
              </a:prstGeom>
            </p:spPr>
          </p:pic>
          <p:pic>
            <p:nvPicPr>
              <p:cNvPr id="104" name="Picture 103"/>
              <p:cNvPicPr>
                <a:picLocks noChangeAspect="1"/>
              </p:cNvPicPr>
              <p:nvPr/>
            </p:nvPicPr>
            <p:blipFill>
              <a:blip r:embed="rId24"/>
              <a:stretch>
                <a:fillRect/>
              </a:stretch>
            </p:blipFill>
            <p:spPr>
              <a:xfrm>
                <a:off x="1149549" y="4901598"/>
                <a:ext cx="270764" cy="630682"/>
              </a:xfrm>
              <a:prstGeom prst="rect">
                <a:avLst/>
              </a:prstGeom>
            </p:spPr>
          </p:pic>
          <p:pic>
            <p:nvPicPr>
              <p:cNvPr id="105" name="Picture 104"/>
              <p:cNvPicPr>
                <a:picLocks noChangeAspect="1"/>
              </p:cNvPicPr>
              <p:nvPr/>
            </p:nvPicPr>
            <p:blipFill>
              <a:blip r:embed="rId31"/>
              <a:stretch>
                <a:fillRect/>
              </a:stretch>
            </p:blipFill>
            <p:spPr>
              <a:xfrm>
                <a:off x="1297344" y="4428574"/>
                <a:ext cx="270764" cy="624078"/>
              </a:xfrm>
              <a:prstGeom prst="rect">
                <a:avLst/>
              </a:prstGeom>
            </p:spPr>
          </p:pic>
          <p:pic>
            <p:nvPicPr>
              <p:cNvPr id="106" name="Picture 105"/>
              <p:cNvPicPr>
                <a:picLocks noChangeAspect="1"/>
              </p:cNvPicPr>
              <p:nvPr/>
            </p:nvPicPr>
            <p:blipFill>
              <a:blip r:embed="rId22"/>
              <a:stretch>
                <a:fillRect/>
              </a:stretch>
            </p:blipFill>
            <p:spPr>
              <a:xfrm>
                <a:off x="1285392" y="4782395"/>
                <a:ext cx="336804" cy="630682"/>
              </a:xfrm>
              <a:prstGeom prst="rect">
                <a:avLst/>
              </a:prstGeom>
            </p:spPr>
          </p:pic>
          <p:pic>
            <p:nvPicPr>
              <p:cNvPr id="107" name="Picture 106"/>
              <p:cNvPicPr>
                <a:picLocks noChangeAspect="1"/>
              </p:cNvPicPr>
              <p:nvPr/>
            </p:nvPicPr>
            <p:blipFill>
              <a:blip r:embed="rId32"/>
              <a:stretch>
                <a:fillRect/>
              </a:stretch>
            </p:blipFill>
            <p:spPr>
              <a:xfrm>
                <a:off x="1686711" y="4087657"/>
                <a:ext cx="270764" cy="630682"/>
              </a:xfrm>
              <a:prstGeom prst="rect">
                <a:avLst/>
              </a:prstGeom>
            </p:spPr>
          </p:pic>
        </p:grpSp>
      </p:grpSp>
      <p:sp>
        <p:nvSpPr>
          <p:cNvPr id="108" name="Rectangle 107"/>
          <p:cNvSpPr/>
          <p:nvPr/>
        </p:nvSpPr>
        <p:spPr>
          <a:xfrm>
            <a:off x="282065" y="1600200"/>
            <a:ext cx="2044149" cy="492443"/>
          </a:xfrm>
          <a:prstGeom prst="rect">
            <a:avLst/>
          </a:prstGeom>
        </p:spPr>
        <p:txBody>
          <a:bodyPr wrap="none">
            <a:spAutoFit/>
          </a:bodyPr>
          <a:lstStyle/>
          <a:p>
            <a:r>
              <a:rPr lang="en-US" sz="2600" cap="all" spc="-150" dirty="0" smtClean="0">
                <a:solidFill>
                  <a:srgbClr val="404040"/>
                </a:solidFill>
                <a:latin typeface="Arial Black"/>
                <a:cs typeface="Arial Black"/>
              </a:rPr>
              <a:t>Strategy</a:t>
            </a:r>
            <a:endParaRPr lang="en-US" sz="2600" cap="all" spc="-150" baseline="-25000" dirty="0">
              <a:solidFill>
                <a:srgbClr val="404040"/>
              </a:solidFill>
              <a:latin typeface="Arial Black"/>
              <a:cs typeface="Arial Black"/>
            </a:endParaRPr>
          </a:p>
        </p:txBody>
      </p:sp>
      <p:sp>
        <p:nvSpPr>
          <p:cNvPr id="113" name="Rectangle 112"/>
          <p:cNvSpPr/>
          <p:nvPr/>
        </p:nvSpPr>
        <p:spPr>
          <a:xfrm>
            <a:off x="228600" y="4765357"/>
            <a:ext cx="2210862" cy="492443"/>
          </a:xfrm>
          <a:prstGeom prst="rect">
            <a:avLst/>
          </a:prstGeom>
        </p:spPr>
        <p:txBody>
          <a:bodyPr wrap="none">
            <a:spAutoFit/>
          </a:bodyPr>
          <a:lstStyle/>
          <a:p>
            <a:r>
              <a:rPr lang="en-US" sz="2600" cap="all" spc="-150" dirty="0" smtClean="0">
                <a:solidFill>
                  <a:srgbClr val="404040"/>
                </a:solidFill>
                <a:latin typeface="Arial Black"/>
                <a:cs typeface="Arial Black"/>
              </a:rPr>
              <a:t>Estimator</a:t>
            </a:r>
            <a:endParaRPr lang="en-US" sz="2600" cap="all" spc="-150" baseline="-25000" dirty="0">
              <a:solidFill>
                <a:srgbClr val="404040"/>
              </a:solidFill>
              <a:latin typeface="Arial Black"/>
              <a:cs typeface="Arial Black"/>
            </a:endParaRPr>
          </a:p>
        </p:txBody>
      </p:sp>
      <p:pic>
        <p:nvPicPr>
          <p:cNvPr id="80" name="Picture 79"/>
          <p:cNvPicPr>
            <a:picLocks noChangeAspect="1"/>
          </p:cNvPicPr>
          <p:nvPr/>
        </p:nvPicPr>
        <p:blipFill>
          <a:blip r:embed="rId33"/>
          <a:stretch>
            <a:fillRect/>
          </a:stretch>
        </p:blipFill>
        <p:spPr>
          <a:xfrm>
            <a:off x="327535" y="5285769"/>
            <a:ext cx="4168265" cy="954099"/>
          </a:xfrm>
          <a:prstGeom prst="rect">
            <a:avLst/>
          </a:prstGeom>
        </p:spPr>
      </p:pic>
      <p:sp>
        <p:nvSpPr>
          <p:cNvPr id="82" name="TextBox 81"/>
          <p:cNvSpPr txBox="1"/>
          <p:nvPr/>
        </p:nvSpPr>
        <p:spPr>
          <a:xfrm>
            <a:off x="7174559" y="5467290"/>
            <a:ext cx="505267" cy="400110"/>
          </a:xfrm>
          <a:prstGeom prst="rect">
            <a:avLst/>
          </a:prstGeom>
          <a:noFill/>
        </p:spPr>
        <p:txBody>
          <a:bodyPr wrap="none" rtlCol="0">
            <a:spAutoFit/>
          </a:bodyPr>
          <a:lstStyle/>
          <a:p>
            <a:r>
              <a:rPr lang="en-US" sz="2000" b="1" dirty="0" smtClean="0">
                <a:latin typeface="Arial"/>
              </a:rPr>
              <a:t>Q</a:t>
            </a:r>
            <a:r>
              <a:rPr lang="en-US" sz="2000" b="1" baseline="-25000" dirty="0" smtClean="0">
                <a:latin typeface="Arial"/>
              </a:rPr>
              <a:t>Y</a:t>
            </a:r>
            <a:endParaRPr lang="en-US" sz="2000" b="1" baseline="-25000" dirty="0">
              <a:latin typeface="Arial"/>
            </a:endParaRPr>
          </a:p>
        </p:txBody>
      </p:sp>
      <p:pic>
        <p:nvPicPr>
          <p:cNvPr id="109" name="Picture 108" descr="machine_lever.png"/>
          <p:cNvPicPr>
            <a:picLocks noChangeAspect="1"/>
          </p:cNvPicPr>
          <p:nvPr/>
        </p:nvPicPr>
        <p:blipFill>
          <a:blip r:embed="rId5"/>
          <a:stretch>
            <a:fillRect/>
          </a:stretch>
        </p:blipFill>
        <p:spPr>
          <a:xfrm>
            <a:off x="7086600" y="2286000"/>
            <a:ext cx="1473200" cy="1117600"/>
          </a:xfrm>
          <a:prstGeom prst="rect">
            <a:avLst/>
          </a:prstGeom>
        </p:spPr>
      </p:pic>
      <p:sp>
        <p:nvSpPr>
          <p:cNvPr id="110" name="TextBox 109"/>
          <p:cNvSpPr txBox="1"/>
          <p:nvPr/>
        </p:nvSpPr>
        <p:spPr>
          <a:xfrm>
            <a:off x="7848600" y="2915535"/>
            <a:ext cx="876545" cy="400110"/>
          </a:xfrm>
          <a:prstGeom prst="rect">
            <a:avLst/>
          </a:prstGeom>
          <a:noFill/>
        </p:spPr>
        <p:txBody>
          <a:bodyPr wrap="none" rtlCol="0">
            <a:spAutoFit/>
          </a:bodyPr>
          <a:lstStyle/>
          <a:p>
            <a:r>
              <a:rPr lang="en-US" sz="2000" b="1" dirty="0" smtClean="0">
                <a:latin typeface="Arial"/>
              </a:rPr>
              <a:t>Ψ(Q</a:t>
            </a:r>
            <a:r>
              <a:rPr lang="en-US" sz="2000" b="1" baseline="-25000" dirty="0" smtClean="0">
                <a:latin typeface="Arial"/>
              </a:rPr>
              <a:t>Y</a:t>
            </a:r>
            <a:r>
              <a:rPr lang="en-US" sz="2000" b="1" dirty="0" smtClean="0">
                <a:latin typeface="Arial"/>
              </a:rPr>
              <a:t>)</a:t>
            </a:r>
            <a:endParaRPr lang="en-US" sz="2000" b="1" dirty="0">
              <a:latin typeface="Arial"/>
            </a:endParaRPr>
          </a:p>
        </p:txBody>
      </p:sp>
      <p:sp>
        <p:nvSpPr>
          <p:cNvPr id="111" name="TextBox 110"/>
          <p:cNvSpPr txBox="1"/>
          <p:nvPr/>
        </p:nvSpPr>
        <p:spPr>
          <a:xfrm>
            <a:off x="7174559" y="2876490"/>
            <a:ext cx="505267" cy="400110"/>
          </a:xfrm>
          <a:prstGeom prst="rect">
            <a:avLst/>
          </a:prstGeom>
          <a:noFill/>
        </p:spPr>
        <p:txBody>
          <a:bodyPr wrap="none" rtlCol="0">
            <a:spAutoFit/>
          </a:bodyPr>
          <a:lstStyle/>
          <a:p>
            <a:r>
              <a:rPr lang="en-US" sz="2000" b="1" dirty="0" smtClean="0">
                <a:latin typeface="Arial"/>
              </a:rPr>
              <a:t>Q</a:t>
            </a:r>
            <a:r>
              <a:rPr lang="en-US" sz="2000" b="1" baseline="-25000" dirty="0" smtClean="0">
                <a:latin typeface="Arial"/>
              </a:rPr>
              <a:t>Y</a:t>
            </a:r>
            <a:endParaRPr lang="en-US" sz="2000" b="1" baseline="-25000" dirty="0">
              <a:latin typeface="Arial"/>
            </a:endParaRPr>
          </a:p>
        </p:txBody>
      </p:sp>
      <p:sp>
        <p:nvSpPr>
          <p:cNvPr id="112" name="TextBox 111"/>
          <p:cNvSpPr txBox="1"/>
          <p:nvPr/>
        </p:nvSpPr>
        <p:spPr>
          <a:xfrm>
            <a:off x="7326959" y="3486090"/>
            <a:ext cx="731022" cy="400110"/>
          </a:xfrm>
          <a:prstGeom prst="rect">
            <a:avLst/>
          </a:prstGeom>
          <a:noFill/>
        </p:spPr>
        <p:txBody>
          <a:bodyPr wrap="none" rtlCol="0">
            <a:spAutoFit/>
          </a:bodyPr>
          <a:lstStyle/>
          <a:p>
            <a:r>
              <a:rPr lang="en-US" sz="2000" b="1" dirty="0" smtClean="0">
                <a:latin typeface="Arial"/>
              </a:rPr>
              <a:t>Q*</a:t>
            </a:r>
            <a:r>
              <a:rPr lang="en-US" sz="2000" b="1" baseline="-25000" dirty="0" err="1" smtClean="0">
                <a:latin typeface="Arial"/>
              </a:rPr>
              <a:t>Y,n</a:t>
            </a:r>
            <a:endParaRPr lang="en-US" sz="2000" b="1" baseline="-25000" dirty="0">
              <a:latin typeface="Arial"/>
            </a:endParaRPr>
          </a:p>
        </p:txBody>
      </p:sp>
      <p:sp>
        <p:nvSpPr>
          <p:cNvPr id="114" name="TextBox 113"/>
          <p:cNvSpPr txBox="1"/>
          <p:nvPr/>
        </p:nvSpPr>
        <p:spPr>
          <a:xfrm>
            <a:off x="7314315" y="6019800"/>
            <a:ext cx="731022" cy="400110"/>
          </a:xfrm>
          <a:prstGeom prst="rect">
            <a:avLst/>
          </a:prstGeom>
          <a:noFill/>
        </p:spPr>
        <p:txBody>
          <a:bodyPr wrap="none" rtlCol="0">
            <a:spAutoFit/>
          </a:bodyPr>
          <a:lstStyle/>
          <a:p>
            <a:r>
              <a:rPr lang="en-US" sz="2000" b="1" dirty="0" smtClean="0">
                <a:latin typeface="Arial"/>
              </a:rPr>
              <a:t>Q*</a:t>
            </a:r>
            <a:r>
              <a:rPr lang="en-US" sz="2000" b="1" baseline="-25000" dirty="0" err="1" smtClean="0">
                <a:latin typeface="Arial"/>
              </a:rPr>
              <a:t>Y,n</a:t>
            </a:r>
            <a:endParaRPr lang="en-US" sz="2000" b="1" baseline="-25000" dirty="0">
              <a:latin typeface="Arial"/>
            </a:endParaRPr>
          </a:p>
        </p:txBody>
      </p:sp>
      <p:sp>
        <p:nvSpPr>
          <p:cNvPr id="116" name="Slide Number Placeholder 115"/>
          <p:cNvSpPr>
            <a:spLocks noGrp="1"/>
          </p:cNvSpPr>
          <p:nvPr>
            <p:ph type="sldNum" sz="quarter" idx="12"/>
          </p:nvPr>
        </p:nvSpPr>
        <p:spPr>
          <a:xfrm>
            <a:off x="7010400" y="6492875"/>
            <a:ext cx="2133600" cy="365125"/>
          </a:xfrm>
        </p:spPr>
        <p:txBody>
          <a:bodyPr/>
          <a:lstStyle/>
          <a:p>
            <a:fld id="{BA3FD5ED-4844-8443-AF17-C10B491EE604}" type="slidenum">
              <a:rPr lang="en-US" smtClean="0"/>
              <a:pPr/>
              <a:t>37</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grpSp>
        <p:nvGrpSpPr>
          <p:cNvPr id="2" name="Group 43"/>
          <p:cNvGrpSpPr/>
          <p:nvPr/>
        </p:nvGrpSpPr>
        <p:grpSpPr>
          <a:xfrm>
            <a:off x="152400" y="3981923"/>
            <a:ext cx="6248400" cy="1667179"/>
            <a:chOff x="152400" y="4849148"/>
            <a:chExt cx="4490729" cy="1239520"/>
          </a:xfrm>
        </p:grpSpPr>
        <p:pic>
          <p:nvPicPr>
            <p:cNvPr id="25" name="Picture 24" descr="square_frame_large.png"/>
            <p:cNvPicPr>
              <a:picLocks noChangeAspect="1"/>
            </p:cNvPicPr>
            <p:nvPr/>
          </p:nvPicPr>
          <p:blipFill>
            <a:blip r:embed="rId4"/>
            <a:srcRect r="11111"/>
            <a:stretch>
              <a:fillRect/>
            </a:stretch>
          </p:blipFill>
          <p:spPr>
            <a:xfrm>
              <a:off x="152400" y="4849148"/>
              <a:ext cx="1219200" cy="1239520"/>
            </a:xfrm>
            <a:prstGeom prst="rect">
              <a:avLst/>
            </a:prstGeom>
          </p:spPr>
        </p:pic>
        <p:pic>
          <p:nvPicPr>
            <p:cNvPr id="26" name="Picture 25" descr="square_frame_large.png"/>
            <p:cNvPicPr>
              <a:picLocks noChangeAspect="1"/>
            </p:cNvPicPr>
            <p:nvPr/>
          </p:nvPicPr>
          <p:blipFill>
            <a:blip r:embed="rId4"/>
            <a:srcRect r="11111"/>
            <a:stretch>
              <a:fillRect/>
            </a:stretch>
          </p:blipFill>
          <p:spPr>
            <a:xfrm flipH="1">
              <a:off x="3423929" y="4849148"/>
              <a:ext cx="1219200" cy="1239520"/>
            </a:xfrm>
            <a:prstGeom prst="rect">
              <a:avLst/>
            </a:prstGeom>
          </p:spPr>
        </p:pic>
        <p:pic>
          <p:nvPicPr>
            <p:cNvPr id="27" name="Picture 26" descr="square_frame_large.png"/>
            <p:cNvPicPr>
              <a:picLocks noChangeAspect="1"/>
            </p:cNvPicPr>
            <p:nvPr/>
          </p:nvPicPr>
          <p:blipFill>
            <a:blip r:embed="rId4"/>
            <a:srcRect l="11111" r="11111"/>
            <a:stretch>
              <a:fillRect/>
            </a:stretch>
          </p:blipFill>
          <p:spPr>
            <a:xfrm flipH="1">
              <a:off x="2362200" y="4849148"/>
              <a:ext cx="1066800" cy="1239520"/>
            </a:xfrm>
            <a:prstGeom prst="rect">
              <a:avLst/>
            </a:prstGeom>
          </p:spPr>
        </p:pic>
        <p:pic>
          <p:nvPicPr>
            <p:cNvPr id="28" name="Picture 27" descr="square_frame_large.png"/>
            <p:cNvPicPr>
              <a:picLocks noChangeAspect="1"/>
            </p:cNvPicPr>
            <p:nvPr/>
          </p:nvPicPr>
          <p:blipFill>
            <a:blip r:embed="rId4"/>
            <a:srcRect l="11111" r="11111"/>
            <a:stretch>
              <a:fillRect/>
            </a:stretch>
          </p:blipFill>
          <p:spPr>
            <a:xfrm flipH="1">
              <a:off x="1295400" y="4849148"/>
              <a:ext cx="1219200" cy="1239520"/>
            </a:xfrm>
            <a:prstGeom prst="rect">
              <a:avLst/>
            </a:prstGeom>
          </p:spPr>
        </p:pic>
      </p:grpSp>
      <p:sp>
        <p:nvSpPr>
          <p:cNvPr id="46" name="Title 1"/>
          <p:cNvSpPr>
            <a:spLocks noGrp="1"/>
          </p:cNvSpPr>
          <p:nvPr>
            <p:ph type="title"/>
          </p:nvPr>
        </p:nvSpPr>
        <p:spPr>
          <a:xfrm>
            <a:off x="457200" y="274638"/>
            <a:ext cx="8229600" cy="1143000"/>
          </a:xfrm>
        </p:spPr>
        <p:txBody>
          <a:bodyPr>
            <a:normAutofit/>
          </a:bodyPr>
          <a:lstStyle/>
          <a:p>
            <a:pPr algn="l"/>
            <a:r>
              <a:rPr lang="en-US" sz="4000" spc="-150" dirty="0" smtClean="0">
                <a:solidFill>
                  <a:srgbClr val="404040"/>
                </a:solidFill>
              </a:rPr>
              <a:t>creating Q*</a:t>
            </a:r>
            <a:r>
              <a:rPr lang="en-US" sz="4000" spc="-150" baseline="-25000" dirty="0" err="1" smtClean="0">
                <a:solidFill>
                  <a:srgbClr val="404040"/>
                </a:solidFill>
              </a:rPr>
              <a:t>Yn</a:t>
            </a:r>
            <a:r>
              <a:rPr lang="en-US" sz="4000" spc="-150" baseline="-25000" dirty="0" smtClean="0">
                <a:solidFill>
                  <a:srgbClr val="404040"/>
                </a:solidFill>
              </a:rPr>
              <a:t> </a:t>
            </a:r>
            <a:r>
              <a:rPr lang="en-US" sz="4000" spc="-150" baseline="-25000" dirty="0" smtClean="0">
                <a:solidFill>
                  <a:srgbClr val="E11932"/>
                </a:solidFill>
              </a:rPr>
              <a:t>.</a:t>
            </a:r>
            <a:endParaRPr lang="en-US" sz="4000" spc="-150" baseline="-25000" dirty="0">
              <a:solidFill>
                <a:srgbClr val="E11932"/>
              </a:solidFill>
            </a:endParaRPr>
          </a:p>
        </p:txBody>
      </p:sp>
      <p:sp>
        <p:nvSpPr>
          <p:cNvPr id="55" name="Rectangle 54"/>
          <p:cNvSpPr/>
          <p:nvPr/>
        </p:nvSpPr>
        <p:spPr>
          <a:xfrm>
            <a:off x="304800" y="1828800"/>
            <a:ext cx="4724400" cy="2092881"/>
          </a:xfrm>
          <a:prstGeom prst="rect">
            <a:avLst/>
          </a:prstGeom>
          <a:noFill/>
          <a:ln w="28575" cmpd="sng">
            <a:noFill/>
          </a:ln>
        </p:spPr>
        <p:txBody>
          <a:bodyPr wrap="square">
            <a:spAutoFit/>
          </a:bodyPr>
          <a:lstStyle/>
          <a:p>
            <a:pPr marL="115888" indent="-115888">
              <a:spcAft>
                <a:spcPts val="600"/>
              </a:spcAft>
              <a:buFont typeface="Arial"/>
              <a:buChar char="•"/>
            </a:pPr>
            <a:r>
              <a:rPr lang="en-US" sz="2000" dirty="0" err="1" smtClean="0">
                <a:solidFill>
                  <a:srgbClr val="404040"/>
                </a:solidFill>
                <a:latin typeface="Arial"/>
              </a:rPr>
              <a:t>QYn</a:t>
            </a:r>
            <a:r>
              <a:rPr lang="en-US" sz="2000" dirty="0" smtClean="0">
                <a:solidFill>
                  <a:srgbClr val="404040"/>
                </a:solidFill>
                <a:latin typeface="Arial"/>
              </a:rPr>
              <a:t> is updated to Q*</a:t>
            </a:r>
            <a:r>
              <a:rPr lang="en-US" sz="2000" dirty="0" err="1" smtClean="0">
                <a:solidFill>
                  <a:srgbClr val="404040"/>
                </a:solidFill>
                <a:latin typeface="Arial"/>
              </a:rPr>
              <a:t>Yn</a:t>
            </a:r>
            <a:r>
              <a:rPr lang="en-US" sz="2000" dirty="0" smtClean="0">
                <a:solidFill>
                  <a:srgbClr val="404040"/>
                </a:solidFill>
                <a:latin typeface="Arial"/>
              </a:rPr>
              <a:t> using a clever covariate that is a function of </a:t>
            </a:r>
            <a:r>
              <a:rPr lang="en-US" sz="2000" dirty="0" err="1" smtClean="0">
                <a:solidFill>
                  <a:srgbClr val="404040"/>
                </a:solidFill>
                <a:latin typeface="Arial"/>
              </a:rPr>
              <a:t>g</a:t>
            </a:r>
            <a:r>
              <a:rPr lang="en-US" sz="2000" dirty="0" smtClean="0">
                <a:solidFill>
                  <a:srgbClr val="404040"/>
                </a:solidFill>
                <a:latin typeface="Arial"/>
              </a:rPr>
              <a:t>.</a:t>
            </a:r>
          </a:p>
          <a:p>
            <a:pPr marL="115888" indent="-115888">
              <a:spcAft>
                <a:spcPts val="600"/>
              </a:spcAft>
              <a:buFont typeface="Arial"/>
              <a:buChar char="•"/>
            </a:pPr>
            <a:r>
              <a:rPr lang="en-US" sz="2000" dirty="0" smtClean="0">
                <a:solidFill>
                  <a:srgbClr val="404040"/>
                </a:solidFill>
                <a:latin typeface="Arial"/>
              </a:rPr>
              <a:t>Update is done through the use of a parametric </a:t>
            </a:r>
            <a:r>
              <a:rPr lang="en-US" sz="2000" dirty="0" err="1" smtClean="0">
                <a:solidFill>
                  <a:srgbClr val="404040"/>
                </a:solidFill>
                <a:latin typeface="Arial"/>
              </a:rPr>
              <a:t>submodel</a:t>
            </a:r>
            <a:r>
              <a:rPr lang="en-US" sz="2000" dirty="0" smtClean="0">
                <a:solidFill>
                  <a:srgbClr val="404040"/>
                </a:solidFill>
                <a:latin typeface="Arial"/>
              </a:rPr>
              <a:t>.</a:t>
            </a:r>
          </a:p>
          <a:p>
            <a:pPr marL="115888" indent="-115888">
              <a:spcAft>
                <a:spcPts val="600"/>
              </a:spcAft>
              <a:buFont typeface="Arial"/>
              <a:buChar char="•"/>
            </a:pPr>
            <a:r>
              <a:rPr lang="en-US" sz="2000" dirty="0" smtClean="0">
                <a:solidFill>
                  <a:srgbClr val="404040"/>
                </a:solidFill>
                <a:latin typeface="Arial"/>
              </a:rPr>
              <a:t>Update is a </a:t>
            </a:r>
            <a:r>
              <a:rPr lang="en-US" sz="2000" dirty="0" err="1" smtClean="0">
                <a:solidFill>
                  <a:srgbClr val="404040"/>
                </a:solidFill>
                <a:latin typeface="Arial"/>
              </a:rPr>
              <a:t>univariate</a:t>
            </a:r>
            <a:r>
              <a:rPr lang="en-US" sz="2000" dirty="0" smtClean="0">
                <a:solidFill>
                  <a:srgbClr val="404040"/>
                </a:solidFill>
                <a:latin typeface="Arial"/>
              </a:rPr>
              <a:t> regression with the initial </a:t>
            </a:r>
            <a:r>
              <a:rPr lang="en-US" sz="2000" dirty="0" err="1" smtClean="0">
                <a:solidFill>
                  <a:srgbClr val="404040"/>
                </a:solidFill>
                <a:latin typeface="Arial"/>
              </a:rPr>
              <a:t>QYn</a:t>
            </a:r>
            <a:r>
              <a:rPr lang="en-US" sz="2000" dirty="0" smtClean="0">
                <a:solidFill>
                  <a:srgbClr val="404040"/>
                </a:solidFill>
                <a:latin typeface="Arial"/>
              </a:rPr>
              <a:t> as an offset.</a:t>
            </a:r>
          </a:p>
        </p:txBody>
      </p:sp>
      <p:pic>
        <p:nvPicPr>
          <p:cNvPr id="56" name="Picture 55"/>
          <p:cNvPicPr>
            <a:picLocks noChangeAspect="1"/>
          </p:cNvPicPr>
          <p:nvPr/>
        </p:nvPicPr>
        <p:blipFill>
          <a:blip r:embed="rId5"/>
          <a:stretch>
            <a:fillRect/>
          </a:stretch>
        </p:blipFill>
        <p:spPr>
          <a:xfrm>
            <a:off x="381000" y="4401512"/>
            <a:ext cx="5748030" cy="378671"/>
          </a:xfrm>
          <a:prstGeom prst="rect">
            <a:avLst/>
          </a:prstGeom>
        </p:spPr>
      </p:pic>
      <p:pic>
        <p:nvPicPr>
          <p:cNvPr id="57" name="Picture 56"/>
          <p:cNvPicPr>
            <a:picLocks noChangeAspect="1"/>
          </p:cNvPicPr>
          <p:nvPr/>
        </p:nvPicPr>
        <p:blipFill>
          <a:blip r:embed="rId6"/>
          <a:stretch>
            <a:fillRect/>
          </a:stretch>
        </p:blipFill>
        <p:spPr>
          <a:xfrm>
            <a:off x="762000" y="4887102"/>
            <a:ext cx="4775200" cy="431800"/>
          </a:xfrm>
          <a:prstGeom prst="rect">
            <a:avLst/>
          </a:prstGeom>
        </p:spPr>
      </p:pic>
      <p:grpSp>
        <p:nvGrpSpPr>
          <p:cNvPr id="3" name="Group 28"/>
          <p:cNvGrpSpPr/>
          <p:nvPr/>
        </p:nvGrpSpPr>
        <p:grpSpPr>
          <a:xfrm>
            <a:off x="5537200" y="1371600"/>
            <a:ext cx="3454400" cy="1535819"/>
            <a:chOff x="4513282" y="1371600"/>
            <a:chExt cx="6684241" cy="2971800"/>
          </a:xfrm>
        </p:grpSpPr>
        <p:pic>
          <p:nvPicPr>
            <p:cNvPr id="30" name="Picture 29" descr="machine.png"/>
            <p:cNvPicPr>
              <a:picLocks noChangeAspect="1"/>
            </p:cNvPicPr>
            <p:nvPr/>
          </p:nvPicPr>
          <p:blipFill>
            <a:blip r:embed="rId7"/>
            <a:srcRect t="13918" r="4306" b="25773"/>
            <a:stretch>
              <a:fillRect/>
            </a:stretch>
          </p:blipFill>
          <p:spPr>
            <a:xfrm>
              <a:off x="4513282" y="1371600"/>
              <a:ext cx="6684241" cy="2971800"/>
            </a:xfrm>
            <a:prstGeom prst="rect">
              <a:avLst/>
            </a:prstGeom>
          </p:spPr>
        </p:pic>
        <p:pic>
          <p:nvPicPr>
            <p:cNvPr id="31" name="Picture 30" descr="machine_lever.png"/>
            <p:cNvPicPr>
              <a:picLocks noChangeAspect="1"/>
            </p:cNvPicPr>
            <p:nvPr/>
          </p:nvPicPr>
          <p:blipFill>
            <a:blip r:embed="rId8"/>
            <a:stretch>
              <a:fillRect/>
            </a:stretch>
          </p:blipFill>
          <p:spPr>
            <a:xfrm flipH="1">
              <a:off x="7397558" y="2311400"/>
              <a:ext cx="1473200" cy="1117600"/>
            </a:xfrm>
            <a:prstGeom prst="rect">
              <a:avLst/>
            </a:prstGeom>
          </p:spPr>
        </p:pic>
        <p:sp>
          <p:nvSpPr>
            <p:cNvPr id="32" name="TextBox 31"/>
            <p:cNvSpPr txBox="1"/>
            <p:nvPr/>
          </p:nvSpPr>
          <p:spPr>
            <a:xfrm>
              <a:off x="7069021" y="2632326"/>
              <a:ext cx="977688" cy="774210"/>
            </a:xfrm>
            <a:prstGeom prst="rect">
              <a:avLst/>
            </a:prstGeom>
            <a:noFill/>
          </p:spPr>
          <p:txBody>
            <a:bodyPr wrap="none" rtlCol="0">
              <a:spAutoFit/>
            </a:bodyPr>
            <a:lstStyle/>
            <a:p>
              <a:r>
                <a:rPr lang="en-US" sz="2000" b="1" dirty="0" smtClean="0">
                  <a:latin typeface="Arial"/>
                </a:rPr>
                <a:t>Q</a:t>
              </a:r>
              <a:r>
                <a:rPr lang="en-US" sz="2000" b="1" baseline="-25000" dirty="0" smtClean="0">
                  <a:latin typeface="Arial"/>
                </a:rPr>
                <a:t>Y</a:t>
              </a:r>
              <a:endParaRPr lang="en-US" sz="2000" b="1" baseline="-25000" dirty="0">
                <a:latin typeface="Arial"/>
              </a:endParaRPr>
            </a:p>
          </p:txBody>
        </p:sp>
      </p:grpSp>
      <p:grpSp>
        <p:nvGrpSpPr>
          <p:cNvPr id="4" name="Group 32"/>
          <p:cNvGrpSpPr/>
          <p:nvPr/>
        </p:nvGrpSpPr>
        <p:grpSpPr>
          <a:xfrm>
            <a:off x="5537200" y="2671139"/>
            <a:ext cx="3454400" cy="1535819"/>
            <a:chOff x="4513282" y="1371600"/>
            <a:chExt cx="6684241" cy="2971800"/>
          </a:xfrm>
        </p:grpSpPr>
        <p:pic>
          <p:nvPicPr>
            <p:cNvPr id="34" name="Picture 33" descr="machine.png"/>
            <p:cNvPicPr>
              <a:picLocks noChangeAspect="1"/>
            </p:cNvPicPr>
            <p:nvPr/>
          </p:nvPicPr>
          <p:blipFill>
            <a:blip r:embed="rId7"/>
            <a:srcRect t="13918" r="4306" b="25773"/>
            <a:stretch>
              <a:fillRect/>
            </a:stretch>
          </p:blipFill>
          <p:spPr>
            <a:xfrm>
              <a:off x="4513282" y="1371600"/>
              <a:ext cx="6684241" cy="2971800"/>
            </a:xfrm>
            <a:prstGeom prst="rect">
              <a:avLst/>
            </a:prstGeom>
          </p:spPr>
        </p:pic>
        <p:pic>
          <p:nvPicPr>
            <p:cNvPr id="35" name="Picture 34" descr="machine_lever.png"/>
            <p:cNvPicPr>
              <a:picLocks noChangeAspect="1"/>
            </p:cNvPicPr>
            <p:nvPr/>
          </p:nvPicPr>
          <p:blipFill>
            <a:blip r:embed="rId8"/>
            <a:stretch>
              <a:fillRect/>
            </a:stretch>
          </p:blipFill>
          <p:spPr>
            <a:xfrm>
              <a:off x="6774128" y="2311399"/>
              <a:ext cx="1473199" cy="1117600"/>
            </a:xfrm>
            <a:prstGeom prst="rect">
              <a:avLst/>
            </a:prstGeom>
          </p:spPr>
        </p:pic>
        <p:sp>
          <p:nvSpPr>
            <p:cNvPr id="36" name="TextBox 35"/>
            <p:cNvSpPr txBox="1"/>
            <p:nvPr/>
          </p:nvSpPr>
          <p:spPr>
            <a:xfrm>
              <a:off x="7658807" y="2624317"/>
              <a:ext cx="887136" cy="774210"/>
            </a:xfrm>
            <a:prstGeom prst="rect">
              <a:avLst/>
            </a:prstGeom>
            <a:noFill/>
          </p:spPr>
          <p:txBody>
            <a:bodyPr wrap="none" rtlCol="0">
              <a:spAutoFit/>
            </a:bodyPr>
            <a:lstStyle/>
            <a:p>
              <a:r>
                <a:rPr lang="en-US" sz="2000" b="1" dirty="0" err="1" smtClean="0">
                  <a:latin typeface="Arial"/>
                </a:rPr>
                <a:t>g</a:t>
              </a:r>
              <a:r>
                <a:rPr lang="en-US" sz="2000" b="1" baseline="-25000" dirty="0" err="1" smtClean="0">
                  <a:latin typeface="Arial"/>
                </a:rPr>
                <a:t>A</a:t>
              </a:r>
              <a:endParaRPr lang="en-US" sz="2000" b="1" baseline="-25000" dirty="0">
                <a:latin typeface="Arial"/>
              </a:endParaRPr>
            </a:p>
          </p:txBody>
        </p:sp>
      </p:grpSp>
      <p:pic>
        <p:nvPicPr>
          <p:cNvPr id="59" name="Picture 58" descr="machine.png"/>
          <p:cNvPicPr>
            <a:picLocks noChangeAspect="1"/>
          </p:cNvPicPr>
          <p:nvPr/>
        </p:nvPicPr>
        <p:blipFill>
          <a:blip r:embed="rId7"/>
          <a:srcRect t="13918" r="33705" b="25773"/>
          <a:stretch>
            <a:fillRect/>
          </a:stretch>
        </p:blipFill>
        <p:spPr>
          <a:xfrm>
            <a:off x="4513282" y="3886200"/>
            <a:ext cx="4630718" cy="2971800"/>
          </a:xfrm>
          <a:prstGeom prst="rect">
            <a:avLst/>
          </a:prstGeom>
        </p:spPr>
      </p:pic>
      <p:pic>
        <p:nvPicPr>
          <p:cNvPr id="62" name="Picture 61" descr="DRAWN_arrow_1.png"/>
          <p:cNvPicPr>
            <a:picLocks noChangeAspect="1"/>
          </p:cNvPicPr>
          <p:nvPr/>
        </p:nvPicPr>
        <p:blipFill>
          <a:blip r:embed="rId9"/>
          <a:stretch>
            <a:fillRect/>
          </a:stretch>
        </p:blipFill>
        <p:spPr>
          <a:xfrm rot="17371412">
            <a:off x="7429083" y="3445957"/>
            <a:ext cx="1881539" cy="1622373"/>
          </a:xfrm>
          <a:prstGeom prst="rect">
            <a:avLst/>
          </a:prstGeom>
        </p:spPr>
      </p:pic>
      <p:pic>
        <p:nvPicPr>
          <p:cNvPr id="63" name="Picture 62" descr="DRAWN_arrow_1.png"/>
          <p:cNvPicPr>
            <a:picLocks noChangeAspect="1"/>
          </p:cNvPicPr>
          <p:nvPr/>
        </p:nvPicPr>
        <p:blipFill>
          <a:blip r:embed="rId9"/>
          <a:stretch>
            <a:fillRect/>
          </a:stretch>
        </p:blipFill>
        <p:spPr>
          <a:xfrm rot="13510328" flipV="1">
            <a:off x="5347983" y="2699197"/>
            <a:ext cx="2487887" cy="2145202"/>
          </a:xfrm>
          <a:prstGeom prst="rect">
            <a:avLst/>
          </a:prstGeom>
        </p:spPr>
      </p:pic>
      <p:pic>
        <p:nvPicPr>
          <p:cNvPr id="37" name="Picture 36" descr="machine_lever.png"/>
          <p:cNvPicPr>
            <a:picLocks noChangeAspect="1"/>
          </p:cNvPicPr>
          <p:nvPr/>
        </p:nvPicPr>
        <p:blipFill>
          <a:blip r:embed="rId8"/>
          <a:stretch>
            <a:fillRect/>
          </a:stretch>
        </p:blipFill>
        <p:spPr>
          <a:xfrm>
            <a:off x="7086600" y="4826000"/>
            <a:ext cx="1473200" cy="1117600"/>
          </a:xfrm>
          <a:prstGeom prst="rect">
            <a:avLst/>
          </a:prstGeom>
        </p:spPr>
      </p:pic>
      <p:sp>
        <p:nvSpPr>
          <p:cNvPr id="38" name="TextBox 37"/>
          <p:cNvSpPr txBox="1"/>
          <p:nvPr/>
        </p:nvSpPr>
        <p:spPr>
          <a:xfrm>
            <a:off x="7848600" y="5455535"/>
            <a:ext cx="876545" cy="400110"/>
          </a:xfrm>
          <a:prstGeom prst="rect">
            <a:avLst/>
          </a:prstGeom>
          <a:noFill/>
        </p:spPr>
        <p:txBody>
          <a:bodyPr wrap="none" rtlCol="0">
            <a:spAutoFit/>
          </a:bodyPr>
          <a:lstStyle/>
          <a:p>
            <a:r>
              <a:rPr lang="en-US" sz="2000" b="1" dirty="0" smtClean="0">
                <a:latin typeface="Arial"/>
              </a:rPr>
              <a:t>Ψ(Q</a:t>
            </a:r>
            <a:r>
              <a:rPr lang="en-US" sz="2000" b="1" baseline="-25000" dirty="0" smtClean="0">
                <a:latin typeface="Arial"/>
              </a:rPr>
              <a:t>Y</a:t>
            </a:r>
            <a:r>
              <a:rPr lang="en-US" sz="2000" b="1" dirty="0" smtClean="0">
                <a:latin typeface="Arial"/>
              </a:rPr>
              <a:t>)</a:t>
            </a:r>
            <a:endParaRPr lang="en-US" sz="2000" b="1" dirty="0">
              <a:latin typeface="Arial"/>
            </a:endParaRPr>
          </a:p>
        </p:txBody>
      </p:sp>
      <p:sp>
        <p:nvSpPr>
          <p:cNvPr id="39" name="TextBox 38"/>
          <p:cNvSpPr txBox="1"/>
          <p:nvPr/>
        </p:nvSpPr>
        <p:spPr>
          <a:xfrm>
            <a:off x="7174559" y="5416490"/>
            <a:ext cx="505267" cy="400110"/>
          </a:xfrm>
          <a:prstGeom prst="rect">
            <a:avLst/>
          </a:prstGeom>
          <a:noFill/>
        </p:spPr>
        <p:txBody>
          <a:bodyPr wrap="none" rtlCol="0">
            <a:spAutoFit/>
          </a:bodyPr>
          <a:lstStyle/>
          <a:p>
            <a:r>
              <a:rPr lang="en-US" sz="2000" b="1" dirty="0" smtClean="0">
                <a:latin typeface="Arial"/>
              </a:rPr>
              <a:t>Q</a:t>
            </a:r>
            <a:r>
              <a:rPr lang="en-US" sz="2000" b="1" baseline="-25000" dirty="0" smtClean="0">
                <a:latin typeface="Arial"/>
              </a:rPr>
              <a:t>Y</a:t>
            </a:r>
            <a:endParaRPr lang="en-US" sz="2000" b="1" baseline="-25000" dirty="0">
              <a:latin typeface="Arial"/>
            </a:endParaRPr>
          </a:p>
        </p:txBody>
      </p:sp>
      <p:sp>
        <p:nvSpPr>
          <p:cNvPr id="40" name="TextBox 39"/>
          <p:cNvSpPr txBox="1"/>
          <p:nvPr/>
        </p:nvSpPr>
        <p:spPr>
          <a:xfrm>
            <a:off x="7326959" y="5943600"/>
            <a:ext cx="731022" cy="400110"/>
          </a:xfrm>
          <a:prstGeom prst="rect">
            <a:avLst/>
          </a:prstGeom>
          <a:noFill/>
        </p:spPr>
        <p:txBody>
          <a:bodyPr wrap="none" rtlCol="0">
            <a:spAutoFit/>
          </a:bodyPr>
          <a:lstStyle/>
          <a:p>
            <a:r>
              <a:rPr lang="en-US" sz="2000" b="1" dirty="0" smtClean="0">
                <a:latin typeface="Arial"/>
              </a:rPr>
              <a:t>Q*</a:t>
            </a:r>
            <a:r>
              <a:rPr lang="en-US" sz="2000" b="1" baseline="-25000" dirty="0" err="1" smtClean="0">
                <a:latin typeface="Arial"/>
              </a:rPr>
              <a:t>Y,n</a:t>
            </a:r>
            <a:endParaRPr lang="en-US" sz="2000" b="1" baseline="-25000" dirty="0">
              <a:latin typeface="Arial"/>
            </a:endParaRPr>
          </a:p>
        </p:txBody>
      </p:sp>
      <p:sp>
        <p:nvSpPr>
          <p:cNvPr id="42" name="Slide Number Placeholder 41"/>
          <p:cNvSpPr>
            <a:spLocks noGrp="1"/>
          </p:cNvSpPr>
          <p:nvPr>
            <p:ph type="sldNum" sz="quarter" idx="12"/>
          </p:nvPr>
        </p:nvSpPr>
        <p:spPr>
          <a:xfrm>
            <a:off x="7010400" y="6492875"/>
            <a:ext cx="2133600" cy="365125"/>
          </a:xfrm>
        </p:spPr>
        <p:txBody>
          <a:bodyPr/>
          <a:lstStyle/>
          <a:p>
            <a:fld id="{BA3FD5ED-4844-8443-AF17-C10B491EE604}" type="slidenum">
              <a:rPr lang="en-US" smtClean="0"/>
              <a:pPr/>
              <a:t>38</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6d_grid_blank_darkblue.png"/>
          <p:cNvPicPr>
            <a:picLocks noChangeAspect="1"/>
          </p:cNvPicPr>
          <p:nvPr/>
        </p:nvPicPr>
        <p:blipFill>
          <a:blip r:embed="rId3" cstate="print"/>
          <a:stretch>
            <a:fillRect/>
          </a:stretch>
        </p:blipFill>
        <p:spPr>
          <a:xfrm>
            <a:off x="0" y="0"/>
            <a:ext cx="9144000" cy="6858000"/>
          </a:xfrm>
          <a:prstGeom prst="rect">
            <a:avLst/>
          </a:prstGeom>
        </p:spPr>
      </p:pic>
      <p:pic>
        <p:nvPicPr>
          <p:cNvPr id="8" name="Picture 7" descr="m6d_cover_tile.png"/>
          <p:cNvPicPr>
            <a:picLocks noChangeAspect="1"/>
          </p:cNvPicPr>
          <p:nvPr/>
        </p:nvPicPr>
        <p:blipFill>
          <a:blip r:embed="rId4" cstate="print"/>
          <a:stretch>
            <a:fillRect/>
          </a:stretch>
        </p:blipFill>
        <p:spPr>
          <a:xfrm>
            <a:off x="1447800" y="3505200"/>
            <a:ext cx="1837790" cy="1889125"/>
          </a:xfrm>
          <a:prstGeom prst="rect">
            <a:avLst/>
          </a:prstGeom>
        </p:spPr>
      </p:pic>
      <p:sp>
        <p:nvSpPr>
          <p:cNvPr id="9" name="Title 1"/>
          <p:cNvSpPr txBox="1">
            <a:spLocks/>
          </p:cNvSpPr>
          <p:nvPr/>
        </p:nvSpPr>
        <p:spPr>
          <a:xfrm>
            <a:off x="2133600" y="4587875"/>
            <a:ext cx="5867400" cy="1889125"/>
          </a:xfrm>
          <a:prstGeom prst="rect">
            <a:avLst/>
          </a:prstGeom>
        </p:spPr>
        <p:txBody>
          <a:bodyPr vert="horz" lIns="91440" tIns="45720" rIns="91440" bIns="45720" rtlCol="0" anchor="ctr">
            <a:noAutofit/>
          </a:bodyPr>
          <a:lstStyle/>
          <a:p>
            <a:pPr defTabSz="457200">
              <a:lnSpc>
                <a:spcPts val="2720"/>
              </a:lnSpc>
              <a:spcBef>
                <a:spcPct val="0"/>
              </a:spcBef>
              <a:defRPr/>
            </a:pPr>
            <a:r>
              <a:rPr lang="en-US" sz="2000" smtClean="0">
                <a:solidFill>
                  <a:prstClr val="white"/>
                </a:solidFill>
                <a:latin typeface="Arial Black"/>
                <a:cs typeface="Arial Black"/>
              </a:rPr>
              <a:t>the prospect engine for brands</a:t>
            </a:r>
            <a:r>
              <a:rPr lang="en-US" sz="2000" smtClean="0">
                <a:solidFill>
                  <a:srgbClr val="E11932"/>
                </a:solidFill>
                <a:latin typeface="Arial Black"/>
                <a:cs typeface="Arial Black"/>
              </a:rPr>
              <a:t>.</a:t>
            </a:r>
            <a:endParaRPr lang="en-US" sz="2000" dirty="0">
              <a:solidFill>
                <a:srgbClr val="E11932"/>
              </a:solidFill>
              <a:latin typeface="Arial Black"/>
              <a:cs typeface="Arial Black"/>
            </a:endParaRPr>
          </a:p>
        </p:txBody>
      </p:sp>
      <p:sp>
        <p:nvSpPr>
          <p:cNvPr id="11" name="Title 1"/>
          <p:cNvSpPr txBox="1">
            <a:spLocks/>
          </p:cNvSpPr>
          <p:nvPr/>
        </p:nvSpPr>
        <p:spPr>
          <a:xfrm>
            <a:off x="1600200" y="1143000"/>
            <a:ext cx="5835730" cy="1284060"/>
          </a:xfrm>
          <a:prstGeom prst="rect">
            <a:avLst/>
          </a:prstGeom>
        </p:spPr>
        <p:txBody>
          <a:bodyPr vert="horz" lIns="91440" tIns="45720" rIns="91440" bIns="45720" rtlCol="0" anchor="ctr">
            <a:noAutofit/>
          </a:bodyPr>
          <a:lstStyle/>
          <a:p>
            <a:pPr defTabSz="457200">
              <a:lnSpc>
                <a:spcPts val="3200"/>
              </a:lnSpc>
              <a:spcBef>
                <a:spcPct val="0"/>
              </a:spcBef>
              <a:defRPr/>
            </a:pPr>
            <a:r>
              <a:rPr lang="en-US" sz="3200" spc="-150" dirty="0" smtClean="0">
                <a:solidFill>
                  <a:prstClr val="white"/>
                </a:solidFill>
                <a:latin typeface="Arial Black"/>
                <a:cs typeface="Arial Black"/>
              </a:rPr>
              <a:t>Causal analysis in online display advertising</a:t>
            </a:r>
            <a:endParaRPr lang="en-US" sz="3200" spc="-150" dirty="0">
              <a:solidFill>
                <a:prstClr val="white"/>
              </a:solidFill>
              <a:latin typeface="Arial Black"/>
              <a:cs typeface="Arial Black"/>
            </a:endParaRPr>
          </a:p>
        </p:txBody>
      </p:sp>
      <p:sp>
        <p:nvSpPr>
          <p:cNvPr id="12" name="Title 11"/>
          <p:cNvSpPr>
            <a:spLocks noGrp="1"/>
          </p:cNvSpPr>
          <p:nvPr>
            <p:ph type="title"/>
          </p:nvPr>
        </p:nvSpPr>
        <p:spPr/>
        <p:txBody>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8229600" cy="1143000"/>
          </a:xfrm>
        </p:spPr>
        <p:txBody>
          <a:bodyPr/>
          <a:lstStyle/>
          <a:p>
            <a:r>
              <a:rPr lang="en-US" dirty="0" smtClean="0"/>
              <a:t>Causal graph</a:t>
            </a:r>
            <a:endParaRPr lang="en-US" dirty="0"/>
          </a:p>
        </p:txBody>
      </p:sp>
      <p:pic>
        <p:nvPicPr>
          <p:cNvPr id="1026" name="Picture 2"/>
          <p:cNvPicPr>
            <a:picLocks noChangeAspect="1" noChangeArrowheads="1"/>
          </p:cNvPicPr>
          <p:nvPr/>
        </p:nvPicPr>
        <p:blipFill>
          <a:blip r:embed="rId2" cstate="print"/>
          <a:srcRect l="26000" t="29867" r="36667" b="12800"/>
          <a:stretch>
            <a:fillRect/>
          </a:stretch>
        </p:blipFill>
        <p:spPr bwMode="auto">
          <a:xfrm>
            <a:off x="281269" y="569571"/>
            <a:ext cx="2343876" cy="2249829"/>
          </a:xfrm>
          <a:prstGeom prst="rect">
            <a:avLst/>
          </a:prstGeom>
          <a:noFill/>
          <a:ln w="25400">
            <a:solidFill>
              <a:schemeClr val="tx1"/>
            </a:solidFill>
            <a:miter lim="800000"/>
            <a:headEnd/>
            <a:tailEnd/>
          </a:ln>
        </p:spPr>
      </p:pic>
      <p:pic>
        <p:nvPicPr>
          <p:cNvPr id="9" name="Picture 8" descr="man.png"/>
          <p:cNvPicPr>
            <a:picLocks noChangeAspect="1"/>
          </p:cNvPicPr>
          <p:nvPr/>
        </p:nvPicPr>
        <p:blipFill>
          <a:blip r:embed="rId3" cstate="print"/>
          <a:srcRect b="40320"/>
          <a:stretch>
            <a:fillRect/>
          </a:stretch>
        </p:blipFill>
        <p:spPr>
          <a:xfrm>
            <a:off x="762000" y="3810000"/>
            <a:ext cx="1859280" cy="2774055"/>
          </a:xfrm>
          <a:prstGeom prst="rect">
            <a:avLst/>
          </a:prstGeom>
        </p:spPr>
      </p:pic>
      <p:sp>
        <p:nvSpPr>
          <p:cNvPr id="10" name="Cloud Callout 9"/>
          <p:cNvSpPr/>
          <p:nvPr/>
        </p:nvSpPr>
        <p:spPr>
          <a:xfrm>
            <a:off x="3276600" y="3352800"/>
            <a:ext cx="4724400" cy="2590800"/>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think she is hot (well, beautiful actually)!</a:t>
            </a:r>
          </a:p>
          <a:p>
            <a:pPr algn="ctr"/>
            <a:endParaRPr lang="en-US" dirty="0" smtClean="0">
              <a:solidFill>
                <a:schemeClr val="tx1"/>
              </a:solidFill>
            </a:endParaRPr>
          </a:p>
          <a:p>
            <a:pPr algn="ctr"/>
            <a:r>
              <a:rPr lang="en-US" dirty="0" smtClean="0">
                <a:solidFill>
                  <a:schemeClr val="tx1"/>
                </a:solidFill>
              </a:rPr>
              <a:t>Should I NOT say that I find her beautiful???</a:t>
            </a:r>
            <a:endParaRPr lang="en-US" dirty="0">
              <a:solidFill>
                <a:schemeClr val="tx1"/>
              </a:solidFill>
            </a:endParaRPr>
          </a:p>
        </p:txBody>
      </p:sp>
      <p:pic>
        <p:nvPicPr>
          <p:cNvPr id="11" name="Picture 10" descr="napkin.png"/>
          <p:cNvPicPr>
            <a:picLocks noChangeAspect="1"/>
          </p:cNvPicPr>
          <p:nvPr/>
        </p:nvPicPr>
        <p:blipFill>
          <a:blip r:embed="rId4" cstate="print"/>
          <a:stretch>
            <a:fillRect/>
          </a:stretch>
        </p:blipFill>
        <p:spPr>
          <a:xfrm>
            <a:off x="6019800" y="1371600"/>
            <a:ext cx="1040811" cy="1047750"/>
          </a:xfrm>
          <a:prstGeom prst="rect">
            <a:avLst/>
          </a:prstGeom>
        </p:spPr>
      </p:pic>
      <p:pic>
        <p:nvPicPr>
          <p:cNvPr id="12" name="Picture 11"/>
          <p:cNvPicPr>
            <a:picLocks noChangeAspect="1"/>
          </p:cNvPicPr>
          <p:nvPr/>
        </p:nvPicPr>
        <p:blipFill>
          <a:blip r:embed="rId5" cstate="print"/>
          <a:srcRect b="69859"/>
          <a:stretch>
            <a:fillRect/>
          </a:stretch>
        </p:blipFill>
        <p:spPr>
          <a:xfrm>
            <a:off x="2209800" y="228600"/>
            <a:ext cx="571500" cy="512939"/>
          </a:xfrm>
          <a:prstGeom prst="rect">
            <a:avLst/>
          </a:prstGeom>
        </p:spPr>
      </p:pic>
      <p:cxnSp>
        <p:nvCxnSpPr>
          <p:cNvPr id="13" name="Straight Arrow Connector 12"/>
          <p:cNvCxnSpPr/>
          <p:nvPr/>
        </p:nvCxnSpPr>
        <p:spPr>
          <a:xfrm>
            <a:off x="2133600" y="2971800"/>
            <a:ext cx="1752600" cy="685800"/>
          </a:xfrm>
          <a:prstGeom prst="straightConnector1">
            <a:avLst/>
          </a:prstGeom>
          <a:ln w="508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562600" y="2362200"/>
            <a:ext cx="685800" cy="990600"/>
          </a:xfrm>
          <a:prstGeom prst="straightConnector1">
            <a:avLst/>
          </a:prstGeom>
          <a:ln w="508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95600" y="1752600"/>
            <a:ext cx="2971800" cy="0"/>
          </a:xfrm>
          <a:prstGeom prst="straightConnector1">
            <a:avLst/>
          </a:prstGeom>
          <a:ln w="508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m6d_grid_template_stripe.png"/>
          <p:cNvPicPr>
            <a:picLocks noChangeAspect="1"/>
          </p:cNvPicPr>
          <p:nvPr/>
        </p:nvPicPr>
        <p:blipFill>
          <a:blip r:embed="rId3" cstate="print">
            <a:alphaModFix/>
          </a:blip>
          <a:srcRect l="25833" r="21667"/>
          <a:stretch>
            <a:fillRect/>
          </a:stretch>
        </p:blipFill>
        <p:spPr>
          <a:xfrm>
            <a:off x="4343400" y="0"/>
            <a:ext cx="4800600" cy="6858000"/>
          </a:xfrm>
          <a:prstGeom prst="rect">
            <a:avLst/>
          </a:prstGeom>
        </p:spPr>
      </p:pic>
      <p:sp>
        <p:nvSpPr>
          <p:cNvPr id="5" name="Title 1"/>
          <p:cNvSpPr txBox="1">
            <a:spLocks/>
          </p:cNvSpPr>
          <p:nvPr/>
        </p:nvSpPr>
        <p:spPr>
          <a:xfrm>
            <a:off x="304800" y="152400"/>
            <a:ext cx="3347941" cy="1925486"/>
          </a:xfrm>
          <a:prstGeom prst="rect">
            <a:avLst/>
          </a:prstGeom>
        </p:spPr>
        <p:txBody>
          <a:bodyPr vert="horz" lIns="91440" tIns="45720" rIns="91440" bIns="45720" rtlCol="0" anchor="ctr">
            <a:normAutofit fontScale="97500" lnSpcReduction="10000"/>
          </a:bodyPr>
          <a:lstStyle/>
          <a:p>
            <a:pPr defTabSz="457200">
              <a:spcBef>
                <a:spcPct val="0"/>
              </a:spcBef>
              <a:defRPr/>
            </a:pPr>
            <a:r>
              <a:rPr lang="en-US" sz="4400" spc="-150" dirty="0" smtClean="0">
                <a:solidFill>
                  <a:srgbClr val="404040"/>
                </a:solidFill>
                <a:latin typeface="Arial Black"/>
                <a:cs typeface="Arial Black"/>
              </a:rPr>
              <a:t>the life of a browser process</a:t>
            </a:r>
            <a:r>
              <a:rPr lang="en-US" sz="4400" spc="-150" dirty="0" smtClean="0">
                <a:solidFill>
                  <a:srgbClr val="E11932"/>
                </a:solidFill>
                <a:latin typeface="Arial Black"/>
                <a:cs typeface="Arial Black"/>
              </a:rPr>
              <a:t>.</a:t>
            </a:r>
            <a:endParaRPr lang="en-US" sz="4400" spc="-150" dirty="0">
              <a:solidFill>
                <a:srgbClr val="E11932"/>
              </a:solidFill>
              <a:latin typeface="Arial Black"/>
              <a:cs typeface="Arial Black"/>
            </a:endParaRPr>
          </a:p>
        </p:txBody>
      </p:sp>
      <p:sp>
        <p:nvSpPr>
          <p:cNvPr id="4" name="Rectangle 3"/>
          <p:cNvSpPr/>
          <p:nvPr/>
        </p:nvSpPr>
        <p:spPr>
          <a:xfrm>
            <a:off x="5001376" y="990600"/>
            <a:ext cx="3894817" cy="646331"/>
          </a:xfrm>
          <a:prstGeom prst="rect">
            <a:avLst/>
          </a:prstGeom>
        </p:spPr>
        <p:txBody>
          <a:bodyPr wrap="square">
            <a:spAutoFit/>
          </a:bodyPr>
          <a:lstStyle/>
          <a:p>
            <a:pPr defTabSz="457200"/>
            <a:r>
              <a:rPr lang="en-US" dirty="0" smtClean="0">
                <a:solidFill>
                  <a:srgbClr val="404040"/>
                </a:solidFill>
                <a:latin typeface="Arial"/>
              </a:rPr>
              <a:t>2. Use observed data to build list of prospects</a:t>
            </a:r>
          </a:p>
        </p:txBody>
      </p:sp>
      <p:sp>
        <p:nvSpPr>
          <p:cNvPr id="7" name="Rectangle 6"/>
          <p:cNvSpPr/>
          <p:nvPr/>
        </p:nvSpPr>
        <p:spPr>
          <a:xfrm>
            <a:off x="5001377" y="1905000"/>
            <a:ext cx="4142623" cy="646331"/>
          </a:xfrm>
          <a:prstGeom prst="rect">
            <a:avLst/>
          </a:prstGeom>
        </p:spPr>
        <p:txBody>
          <a:bodyPr wrap="square">
            <a:spAutoFit/>
          </a:bodyPr>
          <a:lstStyle/>
          <a:p>
            <a:pPr defTabSz="457200"/>
            <a:r>
              <a:rPr lang="en-US" dirty="0" smtClean="0">
                <a:solidFill>
                  <a:srgbClr val="404040"/>
                </a:solidFill>
                <a:latin typeface="Arial"/>
              </a:rPr>
              <a:t>3. Subsequently observe same browser surfing the web the next day</a:t>
            </a:r>
          </a:p>
        </p:txBody>
      </p:sp>
      <p:sp>
        <p:nvSpPr>
          <p:cNvPr id="8" name="Rectangle 7"/>
          <p:cNvSpPr/>
          <p:nvPr/>
        </p:nvSpPr>
        <p:spPr>
          <a:xfrm>
            <a:off x="5001378" y="2996624"/>
            <a:ext cx="3894816" cy="923330"/>
          </a:xfrm>
          <a:prstGeom prst="rect">
            <a:avLst/>
          </a:prstGeom>
        </p:spPr>
        <p:txBody>
          <a:bodyPr wrap="square">
            <a:spAutoFit/>
          </a:bodyPr>
          <a:lstStyle/>
          <a:p>
            <a:pPr defTabSz="457200"/>
            <a:r>
              <a:rPr lang="en-US" dirty="0" smtClean="0">
                <a:solidFill>
                  <a:srgbClr val="404040"/>
                </a:solidFill>
                <a:latin typeface="Arial"/>
              </a:rPr>
              <a:t>4. Browser visits a site where a display ad spot exists and bid requests are made</a:t>
            </a:r>
          </a:p>
        </p:txBody>
      </p:sp>
      <p:sp>
        <p:nvSpPr>
          <p:cNvPr id="9" name="Rectangle 8"/>
          <p:cNvSpPr/>
          <p:nvPr/>
        </p:nvSpPr>
        <p:spPr>
          <a:xfrm>
            <a:off x="5001377" y="4157246"/>
            <a:ext cx="4159536" cy="369332"/>
          </a:xfrm>
          <a:prstGeom prst="rect">
            <a:avLst/>
          </a:prstGeom>
        </p:spPr>
        <p:txBody>
          <a:bodyPr wrap="square">
            <a:spAutoFit/>
          </a:bodyPr>
          <a:lstStyle/>
          <a:p>
            <a:pPr defTabSz="457200"/>
            <a:r>
              <a:rPr lang="en-US" dirty="0" smtClean="0">
                <a:solidFill>
                  <a:srgbClr val="404040"/>
                </a:solidFill>
                <a:latin typeface="Arial"/>
              </a:rPr>
              <a:t>5. Auction is held for display spot</a:t>
            </a:r>
          </a:p>
        </p:txBody>
      </p:sp>
      <p:sp>
        <p:nvSpPr>
          <p:cNvPr id="10" name="Rectangle 9"/>
          <p:cNvSpPr/>
          <p:nvPr/>
        </p:nvSpPr>
        <p:spPr>
          <a:xfrm>
            <a:off x="5001377" y="5145696"/>
            <a:ext cx="3838762" cy="369332"/>
          </a:xfrm>
          <a:prstGeom prst="rect">
            <a:avLst/>
          </a:prstGeom>
        </p:spPr>
        <p:txBody>
          <a:bodyPr wrap="square">
            <a:spAutoFit/>
          </a:bodyPr>
          <a:lstStyle/>
          <a:p>
            <a:pPr defTabSz="457200"/>
            <a:r>
              <a:rPr lang="en-US" dirty="0" smtClean="0">
                <a:solidFill>
                  <a:srgbClr val="404040"/>
                </a:solidFill>
                <a:latin typeface="Arial"/>
              </a:rPr>
              <a:t>6. If auction is won display the ad</a:t>
            </a:r>
          </a:p>
        </p:txBody>
      </p:sp>
      <p:sp>
        <p:nvSpPr>
          <p:cNvPr id="11" name="Rectangle 10"/>
          <p:cNvSpPr/>
          <p:nvPr/>
        </p:nvSpPr>
        <p:spPr>
          <a:xfrm>
            <a:off x="5001377" y="6019800"/>
            <a:ext cx="4147268" cy="646331"/>
          </a:xfrm>
          <a:prstGeom prst="rect">
            <a:avLst/>
          </a:prstGeom>
        </p:spPr>
        <p:txBody>
          <a:bodyPr wrap="square">
            <a:spAutoFit/>
          </a:bodyPr>
          <a:lstStyle/>
          <a:p>
            <a:pPr defTabSz="457200"/>
            <a:r>
              <a:rPr lang="en-US" dirty="0" smtClean="0">
                <a:solidFill>
                  <a:srgbClr val="404040"/>
                </a:solidFill>
                <a:latin typeface="Arial"/>
              </a:rPr>
              <a:t>7. Observe browsers actions after displaying the ad</a:t>
            </a:r>
            <a:endParaRPr lang="en-US" dirty="0">
              <a:solidFill>
                <a:srgbClr val="404040"/>
              </a:solidFill>
              <a:latin typeface="Arial"/>
            </a:endParaRPr>
          </a:p>
        </p:txBody>
      </p:sp>
      <p:sp>
        <p:nvSpPr>
          <p:cNvPr id="12" name="Rectangle 11"/>
          <p:cNvSpPr/>
          <p:nvPr/>
        </p:nvSpPr>
        <p:spPr>
          <a:xfrm>
            <a:off x="5001377" y="228600"/>
            <a:ext cx="4293896" cy="646331"/>
          </a:xfrm>
          <a:prstGeom prst="rect">
            <a:avLst/>
          </a:prstGeom>
        </p:spPr>
        <p:txBody>
          <a:bodyPr wrap="square">
            <a:spAutoFit/>
          </a:bodyPr>
          <a:lstStyle/>
          <a:p>
            <a:pPr defTabSz="457200"/>
            <a:r>
              <a:rPr lang="en-US" dirty="0" smtClean="0">
                <a:solidFill>
                  <a:srgbClr val="404040"/>
                </a:solidFill>
                <a:latin typeface="Arial"/>
              </a:rPr>
              <a:t>1. Observe people taking actions and visiting content</a:t>
            </a:r>
          </a:p>
        </p:txBody>
      </p:sp>
      <p:pic>
        <p:nvPicPr>
          <p:cNvPr id="16" name="Picture 15" descr="BIMA_ab_chart"/>
          <p:cNvPicPr>
            <a:picLocks noChangeAspect="1"/>
          </p:cNvPicPr>
          <p:nvPr/>
        </p:nvPicPr>
        <p:blipFill>
          <a:blip r:embed="rId4" cstate="print">
            <a:duotone>
              <a:prstClr val="black"/>
              <a:schemeClr val="accent2">
                <a:tint val="45000"/>
                <a:satMod val="400000"/>
              </a:schemeClr>
            </a:duotone>
          </a:blip>
          <a:srcRect l="2500" t="31336" r="56667" b="17051"/>
          <a:stretch>
            <a:fillRect/>
          </a:stretch>
        </p:blipFill>
        <p:spPr>
          <a:xfrm>
            <a:off x="4089948" y="248870"/>
            <a:ext cx="786852" cy="449630"/>
          </a:xfrm>
          <a:prstGeom prst="rect">
            <a:avLst/>
          </a:prstGeom>
        </p:spPr>
      </p:pic>
      <p:pic>
        <p:nvPicPr>
          <p:cNvPr id="15" name="Picture 14" descr="manifying_glass.png"/>
          <p:cNvPicPr>
            <a:picLocks noChangeAspect="1"/>
          </p:cNvPicPr>
          <p:nvPr/>
        </p:nvPicPr>
        <p:blipFill>
          <a:blip r:embed="rId5" cstate="print">
            <a:duotone>
              <a:prstClr val="black"/>
              <a:schemeClr val="accent2">
                <a:tint val="45000"/>
                <a:satMod val="400000"/>
              </a:schemeClr>
            </a:duotone>
          </a:blip>
          <a:stretch>
            <a:fillRect/>
          </a:stretch>
        </p:blipFill>
        <p:spPr>
          <a:xfrm flipH="1">
            <a:off x="3652741" y="152400"/>
            <a:ext cx="766859" cy="774700"/>
          </a:xfrm>
          <a:prstGeom prst="rect">
            <a:avLst/>
          </a:prstGeom>
          <a:ln>
            <a:noFill/>
          </a:ln>
        </p:spPr>
      </p:pic>
      <p:grpSp>
        <p:nvGrpSpPr>
          <p:cNvPr id="2" name="Group 22"/>
          <p:cNvGrpSpPr/>
          <p:nvPr/>
        </p:nvGrpSpPr>
        <p:grpSpPr>
          <a:xfrm>
            <a:off x="3505200" y="609600"/>
            <a:ext cx="1744421" cy="1371600"/>
            <a:chOff x="884766" y="1371600"/>
            <a:chExt cx="2468034" cy="1940560"/>
          </a:xfrm>
        </p:grpSpPr>
        <p:pic>
          <p:nvPicPr>
            <p:cNvPr id="18" name="Picture 17" descr="prospect_list.png"/>
            <p:cNvPicPr>
              <a:picLocks noChangeAspect="1"/>
            </p:cNvPicPr>
            <p:nvPr/>
          </p:nvPicPr>
          <p:blipFill>
            <a:blip r:embed="rId6" cstate="print">
              <a:duotone>
                <a:prstClr val="black"/>
                <a:schemeClr val="accent2">
                  <a:tint val="45000"/>
                  <a:satMod val="400000"/>
                </a:schemeClr>
              </a:duotone>
            </a:blip>
            <a:stretch>
              <a:fillRect/>
            </a:stretch>
          </p:blipFill>
          <p:spPr>
            <a:xfrm>
              <a:off x="889000" y="1828800"/>
              <a:ext cx="1854200" cy="1483360"/>
            </a:xfrm>
            <a:prstGeom prst="rect">
              <a:avLst/>
            </a:prstGeom>
          </p:spPr>
        </p:pic>
        <p:grpSp>
          <p:nvGrpSpPr>
            <p:cNvPr id="3" name="Group 21"/>
            <p:cNvGrpSpPr/>
            <p:nvPr/>
          </p:nvGrpSpPr>
          <p:grpSpPr>
            <a:xfrm>
              <a:off x="884766" y="1371600"/>
              <a:ext cx="2468034" cy="1483360"/>
              <a:chOff x="884766" y="1371600"/>
              <a:chExt cx="2468034" cy="1483360"/>
            </a:xfrm>
          </p:grpSpPr>
          <p:pic>
            <p:nvPicPr>
              <p:cNvPr id="17" name="Picture 16" descr="prospect_list.png"/>
              <p:cNvPicPr>
                <a:picLocks noChangeAspect="1"/>
              </p:cNvPicPr>
              <p:nvPr/>
            </p:nvPicPr>
            <p:blipFill>
              <a:blip r:embed="rId6" cstate="print">
                <a:duotone>
                  <a:prstClr val="black"/>
                  <a:schemeClr val="accent2">
                    <a:tint val="45000"/>
                    <a:satMod val="400000"/>
                  </a:schemeClr>
                </a:duotone>
              </a:blip>
              <a:stretch>
                <a:fillRect/>
              </a:stretch>
            </p:blipFill>
            <p:spPr>
              <a:xfrm>
                <a:off x="884766" y="1371600"/>
                <a:ext cx="1854200" cy="1483360"/>
              </a:xfrm>
              <a:prstGeom prst="rect">
                <a:avLst/>
              </a:prstGeom>
            </p:spPr>
          </p:pic>
          <p:pic>
            <p:nvPicPr>
              <p:cNvPr id="19" name="Picture 18" descr="prospect_list.png"/>
              <p:cNvPicPr>
                <a:picLocks noChangeAspect="1"/>
              </p:cNvPicPr>
              <p:nvPr/>
            </p:nvPicPr>
            <p:blipFill>
              <a:blip r:embed="rId6" cstate="print">
                <a:duotone>
                  <a:prstClr val="black"/>
                  <a:schemeClr val="accent2">
                    <a:tint val="45000"/>
                    <a:satMod val="400000"/>
                  </a:schemeClr>
                </a:duotone>
              </a:blip>
              <a:stretch>
                <a:fillRect/>
              </a:stretch>
            </p:blipFill>
            <p:spPr>
              <a:xfrm>
                <a:off x="1498600" y="1371600"/>
                <a:ext cx="1854200" cy="1483360"/>
              </a:xfrm>
              <a:prstGeom prst="rect">
                <a:avLst/>
              </a:prstGeom>
            </p:spPr>
          </p:pic>
        </p:grpSp>
        <p:pic>
          <p:nvPicPr>
            <p:cNvPr id="21" name="Picture 20" descr="prospect_list.png"/>
            <p:cNvPicPr>
              <a:picLocks noChangeAspect="1"/>
            </p:cNvPicPr>
            <p:nvPr/>
          </p:nvPicPr>
          <p:blipFill>
            <a:blip r:embed="rId6" cstate="print">
              <a:duotone>
                <a:prstClr val="black"/>
                <a:schemeClr val="accent2">
                  <a:tint val="45000"/>
                  <a:satMod val="400000"/>
                </a:schemeClr>
              </a:duotone>
            </a:blip>
            <a:stretch>
              <a:fillRect/>
            </a:stretch>
          </p:blipFill>
          <p:spPr>
            <a:xfrm>
              <a:off x="1498600" y="1828800"/>
              <a:ext cx="1854200" cy="1483360"/>
            </a:xfrm>
            <a:prstGeom prst="rect">
              <a:avLst/>
            </a:prstGeom>
          </p:spPr>
        </p:pic>
      </p:grpSp>
      <p:grpSp>
        <p:nvGrpSpPr>
          <p:cNvPr id="6" name="Group 39"/>
          <p:cNvGrpSpPr/>
          <p:nvPr/>
        </p:nvGrpSpPr>
        <p:grpSpPr>
          <a:xfrm>
            <a:off x="4038600" y="2819400"/>
            <a:ext cx="661897" cy="899279"/>
            <a:chOff x="2743200" y="1968500"/>
            <a:chExt cx="972150" cy="1320800"/>
          </a:xfrm>
        </p:grpSpPr>
        <p:pic>
          <p:nvPicPr>
            <p:cNvPr id="24" name="Picture 23" descr="individual_person.png"/>
            <p:cNvPicPr>
              <a:picLocks noChangeAspect="1"/>
            </p:cNvPicPr>
            <p:nvPr/>
          </p:nvPicPr>
          <p:blipFill>
            <a:blip r:embed="rId7" cstate="print">
              <a:duotone>
                <a:prstClr val="black"/>
                <a:schemeClr val="accent2">
                  <a:tint val="45000"/>
                  <a:satMod val="400000"/>
                </a:schemeClr>
              </a:duotone>
            </a:blip>
            <a:stretch>
              <a:fillRect/>
            </a:stretch>
          </p:blipFill>
          <p:spPr>
            <a:xfrm>
              <a:off x="3077633" y="2064884"/>
              <a:ext cx="637717" cy="1224416"/>
            </a:xfrm>
            <a:prstGeom prst="rect">
              <a:avLst/>
            </a:prstGeom>
          </p:spPr>
        </p:pic>
        <p:pic>
          <p:nvPicPr>
            <p:cNvPr id="25" name="Picture 24" descr="manifying_glass.png"/>
            <p:cNvPicPr>
              <a:picLocks noChangeAspect="1"/>
            </p:cNvPicPr>
            <p:nvPr/>
          </p:nvPicPr>
          <p:blipFill>
            <a:blip r:embed="rId8" cstate="print">
              <a:duotone>
                <a:prstClr val="black"/>
                <a:schemeClr val="accent2">
                  <a:tint val="45000"/>
                  <a:satMod val="400000"/>
                </a:schemeClr>
              </a:duotone>
            </a:blip>
            <a:stretch>
              <a:fillRect/>
            </a:stretch>
          </p:blipFill>
          <p:spPr>
            <a:xfrm flipH="1">
              <a:off x="2743200" y="1968500"/>
              <a:ext cx="766859" cy="774700"/>
            </a:xfrm>
            <a:prstGeom prst="rect">
              <a:avLst/>
            </a:prstGeom>
          </p:spPr>
        </p:pic>
      </p:grpSp>
      <p:pic>
        <p:nvPicPr>
          <p:cNvPr id="27" name="Picture 26" descr="m6d_cursor.png"/>
          <p:cNvPicPr>
            <a:picLocks noChangeAspect="1"/>
          </p:cNvPicPr>
          <p:nvPr/>
        </p:nvPicPr>
        <p:blipFill>
          <a:blip r:embed="rId9" cstate="print">
            <a:duotone>
              <a:prstClr val="black"/>
              <a:schemeClr val="accent2">
                <a:tint val="45000"/>
                <a:satMod val="400000"/>
              </a:schemeClr>
            </a:duotone>
          </a:blip>
          <a:stretch>
            <a:fillRect/>
          </a:stretch>
        </p:blipFill>
        <p:spPr>
          <a:xfrm>
            <a:off x="4095959" y="1828800"/>
            <a:ext cx="628161" cy="791765"/>
          </a:xfrm>
          <a:prstGeom prst="rect">
            <a:avLst/>
          </a:prstGeom>
        </p:spPr>
      </p:pic>
      <p:pic>
        <p:nvPicPr>
          <p:cNvPr id="29" name="Picture 28" descr="auction_gavel.png"/>
          <p:cNvPicPr>
            <a:picLocks noChangeAspect="1"/>
          </p:cNvPicPr>
          <p:nvPr/>
        </p:nvPicPr>
        <p:blipFill>
          <a:blip r:embed="rId10" cstate="print">
            <a:duotone>
              <a:prstClr val="black"/>
              <a:schemeClr val="accent2">
                <a:tint val="45000"/>
                <a:satMod val="400000"/>
              </a:schemeClr>
            </a:duotone>
          </a:blip>
          <a:stretch>
            <a:fillRect/>
          </a:stretch>
        </p:blipFill>
        <p:spPr>
          <a:xfrm>
            <a:off x="4038600" y="4038600"/>
            <a:ext cx="717291" cy="594554"/>
          </a:xfrm>
          <a:prstGeom prst="rect">
            <a:avLst/>
          </a:prstGeom>
        </p:spPr>
      </p:pic>
      <p:grpSp>
        <p:nvGrpSpPr>
          <p:cNvPr id="13" name="Group 40"/>
          <p:cNvGrpSpPr/>
          <p:nvPr/>
        </p:nvGrpSpPr>
        <p:grpSpPr>
          <a:xfrm>
            <a:off x="4095960" y="4953000"/>
            <a:ext cx="780840" cy="762179"/>
            <a:chOff x="6553200" y="2259247"/>
            <a:chExt cx="1042262" cy="1017353"/>
          </a:xfrm>
        </p:grpSpPr>
        <p:pic>
          <p:nvPicPr>
            <p:cNvPr id="31" name="Picture 30" descr="square_frame_large.png"/>
            <p:cNvPicPr>
              <a:picLocks/>
            </p:cNvPicPr>
            <p:nvPr/>
          </p:nvPicPr>
          <p:blipFill>
            <a:blip r:embed="rId11" cstate="print">
              <a:duotone>
                <a:prstClr val="black"/>
                <a:schemeClr val="accent2">
                  <a:tint val="45000"/>
                  <a:satMod val="400000"/>
                </a:schemeClr>
              </a:duotone>
            </a:blip>
            <a:stretch>
              <a:fillRect/>
            </a:stretch>
          </p:blipFill>
          <p:spPr>
            <a:xfrm>
              <a:off x="6553200" y="2259247"/>
              <a:ext cx="1042262" cy="864953"/>
            </a:xfrm>
            <a:prstGeom prst="rect">
              <a:avLst/>
            </a:prstGeom>
          </p:spPr>
        </p:pic>
        <p:pic>
          <p:nvPicPr>
            <p:cNvPr id="33" name="Picture 32" descr="m6d_cursor.png"/>
            <p:cNvPicPr>
              <a:picLocks noChangeAspect="1"/>
            </p:cNvPicPr>
            <p:nvPr/>
          </p:nvPicPr>
          <p:blipFill>
            <a:blip r:embed="rId12" cstate="print">
              <a:duotone>
                <a:prstClr val="black"/>
                <a:schemeClr val="accent2">
                  <a:tint val="45000"/>
                  <a:satMod val="400000"/>
                </a:schemeClr>
              </a:duotone>
            </a:blip>
            <a:stretch>
              <a:fillRect/>
            </a:stretch>
          </p:blipFill>
          <p:spPr>
            <a:xfrm>
              <a:off x="7106704" y="2725662"/>
              <a:ext cx="437096" cy="550938"/>
            </a:xfrm>
            <a:prstGeom prst="rect">
              <a:avLst/>
            </a:prstGeom>
          </p:spPr>
        </p:pic>
      </p:grpSp>
      <p:grpSp>
        <p:nvGrpSpPr>
          <p:cNvPr id="14" name="Group 37"/>
          <p:cNvGrpSpPr/>
          <p:nvPr/>
        </p:nvGrpSpPr>
        <p:grpSpPr>
          <a:xfrm>
            <a:off x="4028230" y="5867400"/>
            <a:ext cx="924770" cy="933926"/>
            <a:chOff x="7748812" y="1889276"/>
            <a:chExt cx="1307851" cy="1320800"/>
          </a:xfrm>
        </p:grpSpPr>
        <p:pic>
          <p:nvPicPr>
            <p:cNvPr id="36" name="Picture 35" descr="square_frame_large.png"/>
            <p:cNvPicPr>
              <a:picLocks/>
            </p:cNvPicPr>
            <p:nvPr/>
          </p:nvPicPr>
          <p:blipFill>
            <a:blip r:embed="rId13" cstate="print">
              <a:duotone>
                <a:prstClr val="black"/>
                <a:schemeClr val="accent2">
                  <a:tint val="45000"/>
                  <a:satMod val="400000"/>
                </a:schemeClr>
              </a:duotone>
            </a:blip>
            <a:stretch>
              <a:fillRect/>
            </a:stretch>
          </p:blipFill>
          <p:spPr>
            <a:xfrm>
              <a:off x="8458200" y="2133600"/>
              <a:ext cx="598463" cy="496653"/>
            </a:xfrm>
            <a:prstGeom prst="rect">
              <a:avLst/>
            </a:prstGeom>
          </p:spPr>
        </p:pic>
        <p:pic>
          <p:nvPicPr>
            <p:cNvPr id="37" name="Picture 36" descr="m6d_cursor.png"/>
            <p:cNvPicPr>
              <a:picLocks noChangeAspect="1"/>
            </p:cNvPicPr>
            <p:nvPr/>
          </p:nvPicPr>
          <p:blipFill>
            <a:blip r:embed="rId14" cstate="print">
              <a:duotone>
                <a:prstClr val="black"/>
                <a:schemeClr val="accent2">
                  <a:tint val="45000"/>
                  <a:satMod val="400000"/>
                </a:schemeClr>
              </a:duotone>
            </a:blip>
            <a:stretch>
              <a:fillRect/>
            </a:stretch>
          </p:blipFill>
          <p:spPr>
            <a:xfrm>
              <a:off x="8673582" y="2514600"/>
              <a:ext cx="241818" cy="304800"/>
            </a:xfrm>
            <a:prstGeom prst="rect">
              <a:avLst/>
            </a:prstGeom>
          </p:spPr>
        </p:pic>
        <p:pic>
          <p:nvPicPr>
            <p:cNvPr id="34" name="Picture 33" descr="individual_person.png"/>
            <p:cNvPicPr>
              <a:picLocks noChangeAspect="1"/>
            </p:cNvPicPr>
            <p:nvPr/>
          </p:nvPicPr>
          <p:blipFill>
            <a:blip r:embed="rId7" cstate="print">
              <a:duotone>
                <a:prstClr val="black"/>
                <a:schemeClr val="accent2">
                  <a:tint val="45000"/>
                  <a:satMod val="400000"/>
                </a:schemeClr>
              </a:duotone>
            </a:blip>
            <a:stretch>
              <a:fillRect/>
            </a:stretch>
          </p:blipFill>
          <p:spPr>
            <a:xfrm>
              <a:off x="8083245" y="1985660"/>
              <a:ext cx="637717" cy="1224416"/>
            </a:xfrm>
            <a:prstGeom prst="rect">
              <a:avLst/>
            </a:prstGeom>
          </p:spPr>
        </p:pic>
        <p:pic>
          <p:nvPicPr>
            <p:cNvPr id="35" name="Picture 34" descr="manifying_glass.png"/>
            <p:cNvPicPr>
              <a:picLocks noChangeAspect="1"/>
            </p:cNvPicPr>
            <p:nvPr/>
          </p:nvPicPr>
          <p:blipFill>
            <a:blip r:embed="rId15" cstate="print">
              <a:duotone>
                <a:prstClr val="black"/>
                <a:schemeClr val="accent2">
                  <a:tint val="45000"/>
                  <a:satMod val="400000"/>
                </a:schemeClr>
              </a:duotone>
            </a:blip>
            <a:stretch>
              <a:fillRect/>
            </a:stretch>
          </p:blipFill>
          <p:spPr>
            <a:xfrm flipH="1">
              <a:off x="7748812" y="1889276"/>
              <a:ext cx="766859" cy="774700"/>
            </a:xfrm>
            <a:prstGeom prst="rect">
              <a:avLst/>
            </a:prstGeom>
          </p:spPr>
        </p:pic>
      </p:grpSp>
      <p:sp>
        <p:nvSpPr>
          <p:cNvPr id="32" name="Slide Number Placeholder 31"/>
          <p:cNvSpPr>
            <a:spLocks noGrp="1"/>
          </p:cNvSpPr>
          <p:nvPr>
            <p:ph type="sldNum" sz="quarter" idx="12"/>
          </p:nvPr>
        </p:nvSpPr>
        <p:spPr/>
        <p:txBody>
          <a:bodyPr/>
          <a:lstStyle/>
          <a:p>
            <a:fld id="{BA3FD5ED-4844-8443-AF17-C10B491EE604}" type="slidenum">
              <a:rPr lang="en-US" smtClean="0">
                <a:solidFill>
                  <a:prstClr val="black">
                    <a:tint val="75000"/>
                  </a:prstClr>
                </a:solidFill>
              </a:rPr>
              <a:pPr/>
              <a:t>40</a:t>
            </a:fld>
            <a:endParaRPr lang="en-US">
              <a:solidFill>
                <a:prstClr val="black">
                  <a:tint val="75000"/>
                </a:prstClr>
              </a:solidFill>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m6d_grid_template_stripe.png"/>
          <p:cNvPicPr>
            <a:picLocks noChangeAspect="1"/>
          </p:cNvPicPr>
          <p:nvPr/>
        </p:nvPicPr>
        <p:blipFill>
          <a:blip r:embed="rId3" cstate="print">
            <a:alphaModFix/>
          </a:blip>
          <a:srcRect l="25833" r="21667"/>
          <a:stretch>
            <a:fillRect/>
          </a:stretch>
        </p:blipFill>
        <p:spPr>
          <a:xfrm>
            <a:off x="4343400" y="0"/>
            <a:ext cx="4800600" cy="6858000"/>
          </a:xfrm>
          <a:prstGeom prst="rect">
            <a:avLst/>
          </a:prstGeom>
        </p:spPr>
      </p:pic>
      <p:sp>
        <p:nvSpPr>
          <p:cNvPr id="14" name="Rectangle 13"/>
          <p:cNvSpPr/>
          <p:nvPr/>
        </p:nvSpPr>
        <p:spPr>
          <a:xfrm>
            <a:off x="0" y="237545"/>
            <a:ext cx="5993115" cy="1438855"/>
          </a:xfrm>
          <a:prstGeom prst="rect">
            <a:avLst/>
          </a:prstGeom>
        </p:spPr>
        <p:txBody>
          <a:bodyPr wrap="none">
            <a:spAutoFit/>
          </a:bodyPr>
          <a:lstStyle/>
          <a:p>
            <a:pPr defTabSz="457200">
              <a:lnSpc>
                <a:spcPts val="3520"/>
              </a:lnSpc>
            </a:pPr>
            <a:r>
              <a:rPr lang="en-US" sz="3600" spc="-300" dirty="0" smtClean="0">
                <a:solidFill>
                  <a:srgbClr val="404040"/>
                </a:solidFill>
                <a:latin typeface="Arial Black"/>
                <a:cs typeface="Arial Black"/>
              </a:rPr>
              <a:t>What do advertisers want?</a:t>
            </a:r>
          </a:p>
          <a:p>
            <a:pPr defTabSz="457200">
              <a:lnSpc>
                <a:spcPts val="3520"/>
              </a:lnSpc>
            </a:pPr>
            <a:endParaRPr lang="en-US" sz="3600" spc="-300" dirty="0" smtClean="0">
              <a:solidFill>
                <a:srgbClr val="404040"/>
              </a:solidFill>
              <a:latin typeface="Arial Black"/>
              <a:cs typeface="Arial Black"/>
            </a:endParaRPr>
          </a:p>
          <a:p>
            <a:pPr defTabSz="457200">
              <a:lnSpc>
                <a:spcPts val="3520"/>
              </a:lnSpc>
            </a:pPr>
            <a:r>
              <a:rPr lang="en-US" sz="3600" spc="-300" dirty="0" smtClean="0">
                <a:solidFill>
                  <a:srgbClr val="404040"/>
                </a:solidFill>
                <a:latin typeface="Arial Black"/>
                <a:cs typeface="Arial Black"/>
              </a:rPr>
              <a:t>Conversions? </a:t>
            </a:r>
          </a:p>
        </p:txBody>
      </p:sp>
      <p:grpSp>
        <p:nvGrpSpPr>
          <p:cNvPr id="2" name="Group 5"/>
          <p:cNvGrpSpPr/>
          <p:nvPr/>
        </p:nvGrpSpPr>
        <p:grpSpPr>
          <a:xfrm>
            <a:off x="2819400" y="1524000"/>
            <a:ext cx="6705600" cy="5638800"/>
            <a:chOff x="2438400" y="0"/>
            <a:chExt cx="6705600" cy="4648200"/>
          </a:xfrm>
        </p:grpSpPr>
        <p:pic>
          <p:nvPicPr>
            <p:cNvPr id="7" name="Picture 6" descr="square_frame_large.png"/>
            <p:cNvPicPr>
              <a:picLocks noChangeAspect="1"/>
            </p:cNvPicPr>
            <p:nvPr/>
          </p:nvPicPr>
          <p:blipFill>
            <a:blip r:embed="rId4" cstate="print"/>
            <a:stretch>
              <a:fillRect/>
            </a:stretch>
          </p:blipFill>
          <p:spPr>
            <a:xfrm>
              <a:off x="4000500" y="0"/>
              <a:ext cx="5143500" cy="4648200"/>
            </a:xfrm>
            <a:prstGeom prst="rect">
              <a:avLst/>
            </a:prstGeom>
          </p:spPr>
        </p:pic>
        <p:pic>
          <p:nvPicPr>
            <p:cNvPr id="10" name="Picture 9" descr="square_frame_large.png"/>
            <p:cNvPicPr>
              <a:picLocks noChangeAspect="1"/>
            </p:cNvPicPr>
            <p:nvPr/>
          </p:nvPicPr>
          <p:blipFill>
            <a:blip r:embed="rId4" cstate="print"/>
            <a:srcRect r="24389"/>
            <a:stretch>
              <a:fillRect/>
            </a:stretch>
          </p:blipFill>
          <p:spPr>
            <a:xfrm>
              <a:off x="2438400" y="0"/>
              <a:ext cx="3889075" cy="4648200"/>
            </a:xfrm>
            <a:prstGeom prst="rect">
              <a:avLst/>
            </a:prstGeom>
          </p:spPr>
        </p:pic>
      </p:grpSp>
      <p:grpSp>
        <p:nvGrpSpPr>
          <p:cNvPr id="3" name="Group 10"/>
          <p:cNvGrpSpPr/>
          <p:nvPr/>
        </p:nvGrpSpPr>
        <p:grpSpPr>
          <a:xfrm>
            <a:off x="3428999" y="2042444"/>
            <a:ext cx="5610873" cy="4682266"/>
            <a:chOff x="304800" y="1219200"/>
            <a:chExt cx="8153400" cy="4423676"/>
          </a:xfrm>
        </p:grpSpPr>
        <p:graphicFrame>
          <p:nvGraphicFramePr>
            <p:cNvPr id="12" name="Chart 11"/>
            <p:cNvGraphicFramePr/>
            <p:nvPr/>
          </p:nvGraphicFramePr>
          <p:xfrm>
            <a:off x="304800" y="1219200"/>
            <a:ext cx="8153400" cy="4117653"/>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875624" y="2329820"/>
              <a:ext cx="1085960" cy="261701"/>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1.05X</a:t>
              </a:r>
              <a:endParaRPr lang="en-US" sz="1200" b="1" dirty="0">
                <a:solidFill>
                  <a:srgbClr val="E11932"/>
                </a:solidFill>
                <a:latin typeface="Arial Black"/>
                <a:cs typeface="Arial Black"/>
              </a:endParaRPr>
            </a:p>
          </p:txBody>
        </p:sp>
        <p:sp>
          <p:nvSpPr>
            <p:cNvPr id="15" name="TextBox 14"/>
            <p:cNvSpPr txBox="1"/>
            <p:nvPr/>
          </p:nvSpPr>
          <p:spPr>
            <a:xfrm>
              <a:off x="7315200" y="4057620"/>
              <a:ext cx="1143000" cy="261701"/>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2.62X</a:t>
              </a:r>
              <a:endParaRPr lang="en-US" sz="1200" b="1" dirty="0">
                <a:solidFill>
                  <a:srgbClr val="E11932"/>
                </a:solidFill>
                <a:latin typeface="Arial Black"/>
                <a:cs typeface="Arial Black"/>
              </a:endParaRPr>
            </a:p>
          </p:txBody>
        </p:sp>
        <p:sp>
          <p:nvSpPr>
            <p:cNvPr id="16" name="TextBox 15"/>
            <p:cNvSpPr txBox="1"/>
            <p:nvPr/>
          </p:nvSpPr>
          <p:spPr>
            <a:xfrm>
              <a:off x="6335543" y="2932019"/>
              <a:ext cx="1246763" cy="261701"/>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1.11X</a:t>
              </a:r>
              <a:endParaRPr lang="en-US" sz="1200" b="1" dirty="0">
                <a:solidFill>
                  <a:srgbClr val="E11932"/>
                </a:solidFill>
                <a:latin typeface="Arial Black"/>
                <a:cs typeface="Arial Black"/>
              </a:endParaRPr>
            </a:p>
          </p:txBody>
        </p:sp>
        <p:sp>
          <p:nvSpPr>
            <p:cNvPr id="17" name="TextBox 16"/>
            <p:cNvSpPr txBox="1"/>
            <p:nvPr/>
          </p:nvSpPr>
          <p:spPr>
            <a:xfrm>
              <a:off x="4512609" y="4155877"/>
              <a:ext cx="1166390" cy="261701"/>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1.31X</a:t>
              </a:r>
              <a:endParaRPr lang="en-US" sz="1200" b="1" dirty="0">
                <a:solidFill>
                  <a:srgbClr val="E11932"/>
                </a:solidFill>
                <a:latin typeface="Arial Black"/>
                <a:cs typeface="Arial Black"/>
              </a:endParaRPr>
            </a:p>
          </p:txBody>
        </p:sp>
        <p:sp>
          <p:nvSpPr>
            <p:cNvPr id="18" name="TextBox 17"/>
            <p:cNvSpPr txBox="1"/>
            <p:nvPr/>
          </p:nvSpPr>
          <p:spPr>
            <a:xfrm>
              <a:off x="3524672" y="3867910"/>
              <a:ext cx="1328330" cy="261701"/>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0.92X</a:t>
              </a:r>
              <a:endParaRPr lang="en-US" sz="1200" b="1" dirty="0">
                <a:solidFill>
                  <a:srgbClr val="E11932"/>
                </a:solidFill>
                <a:latin typeface="Arial Black"/>
                <a:cs typeface="Arial Black"/>
              </a:endParaRPr>
            </a:p>
          </p:txBody>
        </p:sp>
        <p:sp>
          <p:nvSpPr>
            <p:cNvPr id="19" name="TextBox 18"/>
            <p:cNvSpPr txBox="1"/>
            <p:nvPr/>
          </p:nvSpPr>
          <p:spPr>
            <a:xfrm>
              <a:off x="1828801" y="3985628"/>
              <a:ext cx="1143000" cy="261701"/>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2.26X</a:t>
              </a:r>
              <a:endParaRPr lang="en-US" sz="1200" b="1" dirty="0">
                <a:solidFill>
                  <a:srgbClr val="E11932"/>
                </a:solidFill>
                <a:latin typeface="Arial Black"/>
                <a:cs typeface="Arial Black"/>
              </a:endParaRPr>
            </a:p>
          </p:txBody>
        </p:sp>
        <p:sp>
          <p:nvSpPr>
            <p:cNvPr id="20" name="TextBox 19"/>
            <p:cNvSpPr txBox="1"/>
            <p:nvPr/>
          </p:nvSpPr>
          <p:spPr>
            <a:xfrm>
              <a:off x="977537" y="5264863"/>
              <a:ext cx="1763312" cy="378013"/>
            </a:xfrm>
            <a:prstGeom prst="rect">
              <a:avLst/>
            </a:prstGeom>
            <a:noFill/>
          </p:spPr>
          <p:txBody>
            <a:bodyPr wrap="square" rtlCol="0">
              <a:spAutoFit/>
            </a:bodyPr>
            <a:lstStyle/>
            <a:p>
              <a:pPr algn="ctr" defTabSz="457200"/>
              <a:r>
                <a:rPr lang="en-US" sz="1000" b="1" dirty="0" smtClean="0">
                  <a:solidFill>
                    <a:prstClr val="black">
                      <a:lumMod val="75000"/>
                      <a:lumOff val="25000"/>
                    </a:prstClr>
                  </a:solidFill>
                  <a:latin typeface="Arial" pitchFamily="34" charset="0"/>
                  <a:cs typeface="Arial" pitchFamily="34" charset="0"/>
                </a:rPr>
                <a:t>TELECOM COMPANY A</a:t>
              </a:r>
              <a:endParaRPr lang="en-US" sz="1000" b="1" dirty="0">
                <a:solidFill>
                  <a:prstClr val="black">
                    <a:lumMod val="75000"/>
                    <a:lumOff val="25000"/>
                  </a:prstClr>
                </a:solidFill>
                <a:latin typeface="Arial" pitchFamily="34" charset="0"/>
                <a:cs typeface="Arial" pitchFamily="34" charset="0"/>
              </a:endParaRPr>
            </a:p>
          </p:txBody>
        </p:sp>
        <p:sp>
          <p:nvSpPr>
            <p:cNvPr id="21" name="TextBox 20"/>
            <p:cNvSpPr txBox="1"/>
            <p:nvPr/>
          </p:nvSpPr>
          <p:spPr>
            <a:xfrm>
              <a:off x="3958873" y="5264863"/>
              <a:ext cx="1477682" cy="378013"/>
            </a:xfrm>
            <a:prstGeom prst="rect">
              <a:avLst/>
            </a:prstGeom>
            <a:noFill/>
          </p:spPr>
          <p:txBody>
            <a:bodyPr wrap="square" rtlCol="0">
              <a:spAutoFit/>
            </a:bodyPr>
            <a:lstStyle/>
            <a:p>
              <a:pPr algn="ctr" defTabSz="457200"/>
              <a:r>
                <a:rPr lang="en-US" sz="1000" b="1" dirty="0" smtClean="0">
                  <a:solidFill>
                    <a:prstClr val="black">
                      <a:lumMod val="75000"/>
                      <a:lumOff val="25000"/>
                    </a:prstClr>
                  </a:solidFill>
                  <a:latin typeface="Arial" pitchFamily="34" charset="0"/>
                  <a:cs typeface="Arial" pitchFamily="34" charset="0"/>
                </a:rPr>
                <a:t>TELECOM COMPANY B</a:t>
              </a:r>
              <a:endParaRPr lang="en-US" sz="1000" b="1" dirty="0">
                <a:solidFill>
                  <a:prstClr val="black">
                    <a:lumMod val="75000"/>
                    <a:lumOff val="25000"/>
                  </a:prstClr>
                </a:solidFill>
                <a:latin typeface="Arial" pitchFamily="34" charset="0"/>
                <a:cs typeface="Arial" pitchFamily="34" charset="0"/>
              </a:endParaRPr>
            </a:p>
          </p:txBody>
        </p:sp>
        <p:sp>
          <p:nvSpPr>
            <p:cNvPr id="22" name="TextBox 21"/>
            <p:cNvSpPr txBox="1"/>
            <p:nvPr/>
          </p:nvSpPr>
          <p:spPr>
            <a:xfrm>
              <a:off x="6616381" y="5264863"/>
              <a:ext cx="1562100" cy="378013"/>
            </a:xfrm>
            <a:prstGeom prst="rect">
              <a:avLst/>
            </a:prstGeom>
            <a:noFill/>
          </p:spPr>
          <p:txBody>
            <a:bodyPr wrap="square" rtlCol="0">
              <a:spAutoFit/>
            </a:bodyPr>
            <a:lstStyle/>
            <a:p>
              <a:pPr algn="ctr" defTabSz="457200"/>
              <a:r>
                <a:rPr lang="en-US" sz="1000" b="1" dirty="0" smtClean="0">
                  <a:solidFill>
                    <a:prstClr val="black">
                      <a:lumMod val="75000"/>
                      <a:lumOff val="25000"/>
                    </a:prstClr>
                  </a:solidFill>
                  <a:latin typeface="Arial" pitchFamily="34" charset="0"/>
                  <a:cs typeface="Arial" pitchFamily="34" charset="0"/>
                </a:rPr>
                <a:t>TELECOM COMPANY C</a:t>
              </a:r>
              <a:endParaRPr lang="en-US" sz="1000" b="1" dirty="0">
                <a:solidFill>
                  <a:prstClr val="black">
                    <a:lumMod val="75000"/>
                    <a:lumOff val="25000"/>
                  </a:prstClr>
                </a:solidFill>
                <a:latin typeface="Arial" pitchFamily="34" charset="0"/>
                <a:cs typeface="Arial" pitchFamily="34" charset="0"/>
              </a:endParaRPr>
            </a:p>
          </p:txBody>
        </p:sp>
      </p:grpSp>
      <p:sp>
        <p:nvSpPr>
          <p:cNvPr id="23" name="Slide Number Placeholder 22"/>
          <p:cNvSpPr>
            <a:spLocks noGrp="1"/>
          </p:cNvSpPr>
          <p:nvPr>
            <p:ph type="sldNum" sz="quarter" idx="12"/>
          </p:nvPr>
        </p:nvSpPr>
        <p:spPr/>
        <p:txBody>
          <a:bodyPr/>
          <a:lstStyle/>
          <a:p>
            <a:fld id="{BA3FD5ED-4844-8443-AF17-C10B491EE604}" type="slidenum">
              <a:rPr lang="en-US" smtClean="0">
                <a:solidFill>
                  <a:prstClr val="black">
                    <a:tint val="75000"/>
                  </a:prstClr>
                </a:solidFill>
              </a:rPr>
              <a:pPr/>
              <a:t>41</a:t>
            </a:fld>
            <a:endParaRPr lang="en-US">
              <a:solidFill>
                <a:prstClr val="black">
                  <a:tint val="75000"/>
                </a:prstClr>
              </a:solidFill>
            </a:endParaRPr>
          </a:p>
        </p:txBody>
      </p:sp>
      <p:grpSp>
        <p:nvGrpSpPr>
          <p:cNvPr id="4" name="Group 10"/>
          <p:cNvGrpSpPr/>
          <p:nvPr/>
        </p:nvGrpSpPr>
        <p:grpSpPr>
          <a:xfrm>
            <a:off x="3380727" y="2057400"/>
            <a:ext cx="5610873" cy="4667310"/>
            <a:chOff x="234654" y="1233330"/>
            <a:chExt cx="8153400" cy="4409546"/>
          </a:xfrm>
        </p:grpSpPr>
        <p:graphicFrame>
          <p:nvGraphicFramePr>
            <p:cNvPr id="26" name="Chart 25"/>
            <p:cNvGraphicFramePr/>
            <p:nvPr/>
          </p:nvGraphicFramePr>
          <p:xfrm>
            <a:off x="234654" y="1233330"/>
            <a:ext cx="8153400" cy="4117653"/>
          </p:xfrm>
          <a:graphic>
            <a:graphicData uri="http://schemas.openxmlformats.org/drawingml/2006/chart">
              <c:chart xmlns:c="http://schemas.openxmlformats.org/drawingml/2006/chart" xmlns:r="http://schemas.openxmlformats.org/officeDocument/2006/relationships" r:id="rId6"/>
            </a:graphicData>
          </a:graphic>
        </p:graphicFrame>
        <p:sp>
          <p:nvSpPr>
            <p:cNvPr id="33" name="TextBox 32"/>
            <p:cNvSpPr txBox="1"/>
            <p:nvPr/>
          </p:nvSpPr>
          <p:spPr>
            <a:xfrm>
              <a:off x="977537" y="5264863"/>
              <a:ext cx="1763312" cy="378013"/>
            </a:xfrm>
            <a:prstGeom prst="rect">
              <a:avLst/>
            </a:prstGeom>
            <a:noFill/>
          </p:spPr>
          <p:txBody>
            <a:bodyPr wrap="square" rtlCol="0">
              <a:spAutoFit/>
            </a:bodyPr>
            <a:lstStyle/>
            <a:p>
              <a:pPr algn="ctr" defTabSz="457200"/>
              <a:r>
                <a:rPr lang="en-US" sz="1000" b="1" dirty="0" smtClean="0">
                  <a:solidFill>
                    <a:prstClr val="black">
                      <a:lumMod val="75000"/>
                      <a:lumOff val="25000"/>
                    </a:prstClr>
                  </a:solidFill>
                  <a:latin typeface="Arial" pitchFamily="34" charset="0"/>
                  <a:cs typeface="Arial" pitchFamily="34" charset="0"/>
                </a:rPr>
                <a:t>TELECOM COMPANY A</a:t>
              </a:r>
              <a:endParaRPr lang="en-US" sz="1000" b="1" dirty="0">
                <a:solidFill>
                  <a:prstClr val="black">
                    <a:lumMod val="75000"/>
                    <a:lumOff val="25000"/>
                  </a:prstClr>
                </a:solidFill>
                <a:latin typeface="Arial" pitchFamily="34" charset="0"/>
                <a:cs typeface="Arial" pitchFamily="34" charset="0"/>
              </a:endParaRPr>
            </a:p>
          </p:txBody>
        </p:sp>
        <p:sp>
          <p:nvSpPr>
            <p:cNvPr id="34" name="TextBox 33"/>
            <p:cNvSpPr txBox="1"/>
            <p:nvPr/>
          </p:nvSpPr>
          <p:spPr>
            <a:xfrm>
              <a:off x="3958873" y="5264863"/>
              <a:ext cx="1477682" cy="378013"/>
            </a:xfrm>
            <a:prstGeom prst="rect">
              <a:avLst/>
            </a:prstGeom>
            <a:noFill/>
          </p:spPr>
          <p:txBody>
            <a:bodyPr wrap="square" rtlCol="0">
              <a:spAutoFit/>
            </a:bodyPr>
            <a:lstStyle/>
            <a:p>
              <a:pPr algn="ctr" defTabSz="457200"/>
              <a:r>
                <a:rPr lang="en-US" sz="1000" b="1" dirty="0" smtClean="0">
                  <a:solidFill>
                    <a:prstClr val="black">
                      <a:lumMod val="75000"/>
                      <a:lumOff val="25000"/>
                    </a:prstClr>
                  </a:solidFill>
                  <a:latin typeface="Arial" pitchFamily="34" charset="0"/>
                  <a:cs typeface="Arial" pitchFamily="34" charset="0"/>
                </a:rPr>
                <a:t>TELECOM COMPANY B</a:t>
              </a:r>
              <a:endParaRPr lang="en-US" sz="1000" b="1" dirty="0">
                <a:solidFill>
                  <a:prstClr val="black">
                    <a:lumMod val="75000"/>
                    <a:lumOff val="25000"/>
                  </a:prstClr>
                </a:solidFill>
                <a:latin typeface="Arial" pitchFamily="34" charset="0"/>
                <a:cs typeface="Arial" pitchFamily="34" charset="0"/>
              </a:endParaRPr>
            </a:p>
          </p:txBody>
        </p:sp>
        <p:sp>
          <p:nvSpPr>
            <p:cNvPr id="35" name="TextBox 34"/>
            <p:cNvSpPr txBox="1"/>
            <p:nvPr/>
          </p:nvSpPr>
          <p:spPr>
            <a:xfrm>
              <a:off x="6616381" y="5264863"/>
              <a:ext cx="1562100" cy="378013"/>
            </a:xfrm>
            <a:prstGeom prst="rect">
              <a:avLst/>
            </a:prstGeom>
            <a:noFill/>
          </p:spPr>
          <p:txBody>
            <a:bodyPr wrap="square" rtlCol="0">
              <a:spAutoFit/>
            </a:bodyPr>
            <a:lstStyle/>
            <a:p>
              <a:pPr algn="ctr" defTabSz="457200"/>
              <a:r>
                <a:rPr lang="en-US" sz="1000" b="1" dirty="0" smtClean="0">
                  <a:solidFill>
                    <a:prstClr val="black">
                      <a:lumMod val="75000"/>
                      <a:lumOff val="25000"/>
                    </a:prstClr>
                  </a:solidFill>
                  <a:latin typeface="Arial" pitchFamily="34" charset="0"/>
                  <a:cs typeface="Arial" pitchFamily="34" charset="0"/>
                </a:rPr>
                <a:t>TELECOM COMPANY C</a:t>
              </a:r>
              <a:endParaRPr lang="en-US" sz="1000" b="1" dirty="0">
                <a:solidFill>
                  <a:prstClr val="black">
                    <a:lumMod val="75000"/>
                    <a:lumOff val="25000"/>
                  </a:prstClr>
                </a:solidFill>
                <a:latin typeface="Arial" pitchFamily="34" charset="0"/>
                <a:cs typeface="Arial" pitchFamily="34" charset="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cap="none" spc="-150" dirty="0" smtClean="0">
                <a:solidFill>
                  <a:srgbClr val="404040"/>
                </a:solidFill>
                <a:latin typeface="Arial Black"/>
                <a:cs typeface="Arial Black"/>
              </a:rPr>
              <a:t>question</a:t>
            </a:r>
            <a:br>
              <a:rPr lang="en-US" cap="none" spc="-150" dirty="0" smtClean="0">
                <a:solidFill>
                  <a:srgbClr val="404040"/>
                </a:solidFill>
                <a:latin typeface="Arial Black"/>
                <a:cs typeface="Arial Black"/>
              </a:rPr>
            </a:br>
            <a:r>
              <a:rPr lang="en-US" cap="none" spc="-150" dirty="0" smtClean="0">
                <a:solidFill>
                  <a:srgbClr val="404040"/>
                </a:solidFill>
                <a:latin typeface="Arial Black"/>
                <a:cs typeface="Arial Black"/>
              </a:rPr>
              <a:t>of interest</a:t>
            </a:r>
            <a:r>
              <a:rPr lang="en-US" cap="none" spc="-150" dirty="0" smtClean="0">
                <a:solidFill>
                  <a:srgbClr val="E11932"/>
                </a:solidFill>
                <a:latin typeface="Arial Black"/>
                <a:cs typeface="Arial Black"/>
              </a:rPr>
              <a:t>.</a:t>
            </a:r>
            <a:endParaRPr lang="en-US" cap="none" spc="-150" dirty="0">
              <a:solidFill>
                <a:srgbClr val="E11932"/>
              </a:solidFill>
              <a:latin typeface="Arial Black"/>
              <a:cs typeface="Arial Black"/>
            </a:endParaRPr>
          </a:p>
        </p:txBody>
      </p:sp>
      <p:sp>
        <p:nvSpPr>
          <p:cNvPr id="3" name="Content Placeholder 2"/>
          <p:cNvSpPr>
            <a:spLocks noGrp="1"/>
          </p:cNvSpPr>
          <p:nvPr>
            <p:ph idx="1"/>
          </p:nvPr>
        </p:nvSpPr>
        <p:spPr>
          <a:xfrm>
            <a:off x="457200" y="2057400"/>
            <a:ext cx="5638800" cy="2209800"/>
          </a:xfrm>
        </p:spPr>
        <p:txBody>
          <a:bodyPr>
            <a:normAutofit/>
          </a:bodyPr>
          <a:lstStyle/>
          <a:p>
            <a:pPr marL="0" indent="0">
              <a:lnSpc>
                <a:spcPts val="2360"/>
              </a:lnSpc>
              <a:buNone/>
            </a:pPr>
            <a:r>
              <a:rPr lang="en-US" sz="2400" spc="-150" dirty="0" smtClean="0">
                <a:solidFill>
                  <a:schemeClr val="tx1">
                    <a:lumMod val="75000"/>
                    <a:lumOff val="25000"/>
                  </a:schemeClr>
                </a:solidFill>
                <a:latin typeface="Arial Black"/>
                <a:cs typeface="Arial Black"/>
              </a:rPr>
              <a:t>what is the effect of</a:t>
            </a:r>
          </a:p>
          <a:p>
            <a:pPr marL="0" indent="0">
              <a:lnSpc>
                <a:spcPts val="2360"/>
              </a:lnSpc>
              <a:buNone/>
            </a:pPr>
            <a:r>
              <a:rPr lang="en-US" sz="2400" u="sng" spc="-150" dirty="0" smtClean="0">
                <a:solidFill>
                  <a:schemeClr val="tx1">
                    <a:lumMod val="75000"/>
                    <a:lumOff val="25000"/>
                  </a:schemeClr>
                </a:solidFill>
                <a:latin typeface="Arial Black"/>
                <a:cs typeface="Arial Black"/>
              </a:rPr>
              <a:t>display advertising</a:t>
            </a:r>
          </a:p>
          <a:p>
            <a:pPr marL="0" indent="0">
              <a:lnSpc>
                <a:spcPts val="2360"/>
              </a:lnSpc>
              <a:buNone/>
            </a:pPr>
            <a:r>
              <a:rPr lang="en-US" sz="2400" spc="-150" dirty="0" smtClean="0">
                <a:solidFill>
                  <a:schemeClr val="tx1">
                    <a:lumMod val="75000"/>
                    <a:lumOff val="25000"/>
                  </a:schemeClr>
                </a:solidFill>
                <a:latin typeface="Arial Black"/>
                <a:cs typeface="Arial Black"/>
              </a:rPr>
              <a:t>on customer </a:t>
            </a:r>
            <a:r>
              <a:rPr lang="en-US" sz="2400" u="sng" spc="-150" dirty="0" smtClean="0">
                <a:solidFill>
                  <a:schemeClr val="tx1">
                    <a:lumMod val="75000"/>
                    <a:lumOff val="25000"/>
                  </a:schemeClr>
                </a:solidFill>
                <a:latin typeface="Arial Black"/>
                <a:cs typeface="Arial Black"/>
              </a:rPr>
              <a:t>conversion</a:t>
            </a:r>
            <a:r>
              <a:rPr lang="en-US" sz="2400" spc="-150" dirty="0" smtClean="0">
                <a:solidFill>
                  <a:srgbClr val="E11932"/>
                </a:solidFill>
                <a:latin typeface="Arial Black"/>
                <a:cs typeface="Arial Black"/>
              </a:rPr>
              <a:t>?</a:t>
            </a:r>
          </a:p>
          <a:p>
            <a:pPr marL="514350" indent="-514350">
              <a:lnSpc>
                <a:spcPts val="2360"/>
              </a:lnSpc>
              <a:buNone/>
            </a:pPr>
            <a:r>
              <a:rPr lang="en-US" sz="2400" spc="-150" dirty="0" smtClean="0">
                <a:solidFill>
                  <a:srgbClr val="A0B4C8"/>
                </a:solidFill>
                <a:latin typeface="Arial Black"/>
                <a:cs typeface="Arial Black"/>
              </a:rPr>
              <a:t>							</a:t>
            </a:r>
          </a:p>
          <a:p>
            <a:pPr marL="514350" indent="-514350">
              <a:lnSpc>
                <a:spcPts val="2360"/>
              </a:lnSpc>
              <a:buNone/>
            </a:pPr>
            <a:r>
              <a:rPr lang="en-US" sz="2400" spc="-150" dirty="0" smtClean="0">
                <a:solidFill>
                  <a:srgbClr val="A0B4C8"/>
                </a:solidFill>
                <a:latin typeface="Arial Black"/>
                <a:cs typeface="Arial Black"/>
              </a:rPr>
              <a:t> </a:t>
            </a:r>
          </a:p>
        </p:txBody>
      </p:sp>
      <p:grpSp>
        <p:nvGrpSpPr>
          <p:cNvPr id="4" name="Group 19"/>
          <p:cNvGrpSpPr/>
          <p:nvPr/>
        </p:nvGrpSpPr>
        <p:grpSpPr>
          <a:xfrm>
            <a:off x="7293602" y="851627"/>
            <a:ext cx="1012198" cy="748573"/>
            <a:chOff x="5419031" y="383494"/>
            <a:chExt cx="2429569" cy="1796793"/>
          </a:xfrm>
        </p:grpSpPr>
        <p:pic>
          <p:nvPicPr>
            <p:cNvPr id="12" name="Picture 11" descr="square_frame_large.png"/>
            <p:cNvPicPr>
              <a:picLocks/>
            </p:cNvPicPr>
            <p:nvPr/>
          </p:nvPicPr>
          <p:blipFill>
            <a:blip r:embed="rId3" cstate="print"/>
            <a:stretch>
              <a:fillRect/>
            </a:stretch>
          </p:blipFill>
          <p:spPr>
            <a:xfrm>
              <a:off x="5419031" y="383494"/>
              <a:ext cx="2429569" cy="1796793"/>
            </a:xfrm>
            <a:prstGeom prst="rect">
              <a:avLst/>
            </a:prstGeom>
          </p:spPr>
        </p:pic>
        <p:pic>
          <p:nvPicPr>
            <p:cNvPr id="14" name="Picture 13" descr="6a00d8341c630a53ef00e554e1223a8833-800wi.jpg"/>
            <p:cNvPicPr>
              <a:picLocks noChangeAspect="1"/>
            </p:cNvPicPr>
            <p:nvPr/>
          </p:nvPicPr>
          <p:blipFill>
            <a:blip r:embed="rId4" cstate="print"/>
            <a:stretch>
              <a:fillRect/>
            </a:stretch>
          </p:blipFill>
          <p:spPr>
            <a:xfrm>
              <a:off x="5681315" y="586406"/>
              <a:ext cx="1905000" cy="1428750"/>
            </a:xfrm>
            <a:prstGeom prst="rect">
              <a:avLst/>
            </a:prstGeom>
          </p:spPr>
        </p:pic>
      </p:grpSp>
      <p:sp>
        <p:nvSpPr>
          <p:cNvPr id="15" name="TextBox 14"/>
          <p:cNvSpPr txBox="1"/>
          <p:nvPr/>
        </p:nvSpPr>
        <p:spPr>
          <a:xfrm>
            <a:off x="5702905" y="1496180"/>
            <a:ext cx="609600" cy="3477875"/>
          </a:xfrm>
          <a:prstGeom prst="rect">
            <a:avLst/>
          </a:prstGeom>
          <a:noFill/>
        </p:spPr>
        <p:txBody>
          <a:bodyPr wrap="square" rtlCol="0">
            <a:spAutoFit/>
          </a:bodyPr>
          <a:lstStyle/>
          <a:p>
            <a:pPr defTabSz="457200"/>
            <a:r>
              <a:rPr lang="en-US" sz="22000" dirty="0" smtClean="0">
                <a:solidFill>
                  <a:srgbClr val="E11932">
                    <a:alpha val="15000"/>
                  </a:srgbClr>
                </a:solidFill>
                <a:latin typeface="Arial Black"/>
                <a:cs typeface="Arial Black"/>
              </a:rPr>
              <a:t>?</a:t>
            </a:r>
            <a:endParaRPr lang="en-US" sz="22000" dirty="0">
              <a:solidFill>
                <a:srgbClr val="E11932">
                  <a:alpha val="15000"/>
                </a:srgbClr>
              </a:solidFill>
              <a:latin typeface="Arial Black"/>
              <a:cs typeface="Arial Black"/>
            </a:endParaRPr>
          </a:p>
        </p:txBody>
      </p:sp>
      <p:grpSp>
        <p:nvGrpSpPr>
          <p:cNvPr id="5" name="Group 25"/>
          <p:cNvGrpSpPr/>
          <p:nvPr/>
        </p:nvGrpSpPr>
        <p:grpSpPr>
          <a:xfrm>
            <a:off x="5338415" y="4384549"/>
            <a:ext cx="2662585" cy="1971801"/>
            <a:chOff x="5338415" y="4384549"/>
            <a:chExt cx="2662585" cy="1971801"/>
          </a:xfrm>
        </p:grpSpPr>
        <p:pic>
          <p:nvPicPr>
            <p:cNvPr id="19" name="Picture 18" descr="square_frame_large.png"/>
            <p:cNvPicPr>
              <a:picLocks/>
            </p:cNvPicPr>
            <p:nvPr/>
          </p:nvPicPr>
          <p:blipFill>
            <a:blip r:embed="rId5" cstate="print"/>
            <a:stretch>
              <a:fillRect/>
            </a:stretch>
          </p:blipFill>
          <p:spPr>
            <a:xfrm>
              <a:off x="5338415" y="4384549"/>
              <a:ext cx="2662585" cy="1971801"/>
            </a:xfrm>
            <a:prstGeom prst="rect">
              <a:avLst/>
            </a:prstGeom>
          </p:spPr>
        </p:pic>
        <p:pic>
          <p:nvPicPr>
            <p:cNvPr id="10" name="Picture 9" descr="cursor_hand.png"/>
            <p:cNvPicPr>
              <a:picLocks noChangeAspect="1"/>
            </p:cNvPicPr>
            <p:nvPr/>
          </p:nvPicPr>
          <p:blipFill>
            <a:blip r:embed="rId6" cstate="print"/>
            <a:stretch>
              <a:fillRect/>
            </a:stretch>
          </p:blipFill>
          <p:spPr>
            <a:xfrm>
              <a:off x="5614017" y="4588489"/>
              <a:ext cx="2103228" cy="1577421"/>
            </a:xfrm>
            <a:prstGeom prst="rect">
              <a:avLst/>
            </a:prstGeom>
          </p:spPr>
        </p:pic>
      </p:grpSp>
      <p:sp>
        <p:nvSpPr>
          <p:cNvPr id="13" name="Slide Number Placeholder 12"/>
          <p:cNvSpPr>
            <a:spLocks noGrp="1"/>
          </p:cNvSpPr>
          <p:nvPr>
            <p:ph type="sldNum" sz="quarter" idx="12"/>
          </p:nvPr>
        </p:nvSpPr>
        <p:spPr/>
        <p:txBody>
          <a:bodyPr/>
          <a:lstStyle/>
          <a:p>
            <a:fld id="{BA3FD5ED-4844-8443-AF17-C10B491EE604}" type="slidenum">
              <a:rPr lang="en-US" smtClean="0">
                <a:solidFill>
                  <a:prstClr val="black">
                    <a:tint val="75000"/>
                  </a:prstClr>
                </a:solidFill>
              </a:rPr>
              <a:pPr/>
              <a:t>42</a:t>
            </a:fld>
            <a:endParaRPr lang="en-US">
              <a:solidFill>
                <a:prstClr val="black">
                  <a:tint val="75000"/>
                </a:prstClr>
              </a:solidFill>
            </a:endParaRPr>
          </a:p>
        </p:txBody>
      </p:sp>
      <p:pic>
        <p:nvPicPr>
          <p:cNvPr id="17" name="Picture 16" descr="drawn_arrow_2_red.png"/>
          <p:cNvPicPr>
            <a:picLocks noChangeAspect="1"/>
          </p:cNvPicPr>
          <p:nvPr/>
        </p:nvPicPr>
        <p:blipFill>
          <a:blip r:embed="rId7" cstate="print"/>
          <a:stretch>
            <a:fillRect/>
          </a:stretch>
        </p:blipFill>
        <p:spPr>
          <a:xfrm rot="5400000" flipH="1">
            <a:off x="5414411" y="2823611"/>
            <a:ext cx="2328878" cy="1015499"/>
          </a:xfrm>
          <a:prstGeom prst="rect">
            <a:avLst/>
          </a:prstGeom>
        </p:spPr>
      </p:pic>
      <p:grpSp>
        <p:nvGrpSpPr>
          <p:cNvPr id="6" name="Group 24"/>
          <p:cNvGrpSpPr/>
          <p:nvPr/>
        </p:nvGrpSpPr>
        <p:grpSpPr>
          <a:xfrm>
            <a:off x="5410200" y="1371600"/>
            <a:ext cx="2519015" cy="577168"/>
            <a:chOff x="955693" y="4495800"/>
            <a:chExt cx="4382722" cy="1004189"/>
          </a:xfrm>
        </p:grpSpPr>
        <p:grpSp>
          <p:nvGrpSpPr>
            <p:cNvPr id="7" name="Group 23"/>
            <p:cNvGrpSpPr/>
            <p:nvPr/>
          </p:nvGrpSpPr>
          <p:grpSpPr>
            <a:xfrm>
              <a:off x="955693" y="4495800"/>
              <a:ext cx="4382722" cy="1004189"/>
              <a:chOff x="1219200" y="3865523"/>
              <a:chExt cx="4382722" cy="1004189"/>
            </a:xfrm>
          </p:grpSpPr>
          <p:pic>
            <p:nvPicPr>
              <p:cNvPr id="22" name="Picture 21" descr="square_frame_large.png"/>
              <p:cNvPicPr>
                <a:picLocks/>
              </p:cNvPicPr>
              <p:nvPr/>
            </p:nvPicPr>
            <p:blipFill>
              <a:blip r:embed="rId8" cstate="print"/>
              <a:srcRect r="14144"/>
              <a:stretch>
                <a:fillRect/>
              </a:stretch>
            </p:blipFill>
            <p:spPr>
              <a:xfrm>
                <a:off x="1219200" y="3865523"/>
                <a:ext cx="2286000" cy="1004189"/>
              </a:xfrm>
              <a:prstGeom prst="rect">
                <a:avLst/>
              </a:prstGeom>
            </p:spPr>
          </p:pic>
          <p:pic>
            <p:nvPicPr>
              <p:cNvPr id="23" name="Picture 22" descr="square_frame_large.png"/>
              <p:cNvPicPr>
                <a:picLocks/>
              </p:cNvPicPr>
              <p:nvPr/>
            </p:nvPicPr>
            <p:blipFill>
              <a:blip r:embed="rId8" cstate="print"/>
              <a:srcRect l="20798"/>
              <a:stretch>
                <a:fillRect/>
              </a:stretch>
            </p:blipFill>
            <p:spPr>
              <a:xfrm>
                <a:off x="3493105" y="3865523"/>
                <a:ext cx="2108817" cy="1004189"/>
              </a:xfrm>
              <a:prstGeom prst="rect">
                <a:avLst/>
              </a:prstGeom>
            </p:spPr>
          </p:pic>
        </p:grpSp>
        <p:pic>
          <p:nvPicPr>
            <p:cNvPr id="21" name="Picture 20" descr="T-SHIRT_AD2.jpg"/>
            <p:cNvPicPr>
              <a:picLocks/>
            </p:cNvPicPr>
            <p:nvPr/>
          </p:nvPicPr>
          <p:blipFill>
            <a:blip r:embed="rId9" cstate="print"/>
            <a:stretch>
              <a:fillRect/>
            </a:stretch>
          </p:blipFill>
          <p:spPr>
            <a:xfrm>
              <a:off x="1243390" y="4621590"/>
              <a:ext cx="3810000" cy="767080"/>
            </a:xfrm>
            <a:prstGeom prst="rect">
              <a:avLst/>
            </a:prstGeom>
          </p:spPr>
        </p:pic>
      </p:grpSp>
      <p:sp>
        <p:nvSpPr>
          <p:cNvPr id="27" name="Rectangle 26"/>
          <p:cNvSpPr/>
          <p:nvPr/>
        </p:nvSpPr>
        <p:spPr>
          <a:xfrm>
            <a:off x="0" y="4289048"/>
            <a:ext cx="8001000" cy="830997"/>
          </a:xfrm>
          <a:prstGeom prst="rect">
            <a:avLst/>
          </a:prstGeom>
        </p:spPr>
        <p:txBody>
          <a:bodyPr wrap="square">
            <a:spAutoFit/>
          </a:bodyPr>
          <a:lstStyle/>
          <a:p>
            <a:pPr defTabSz="457200"/>
            <a:r>
              <a:rPr lang="en-US" sz="3200" spc="-150" dirty="0" smtClean="0">
                <a:solidFill>
                  <a:srgbClr val="404040"/>
                </a:solidFill>
                <a:latin typeface="Arial Black"/>
                <a:cs typeface="Arial Black"/>
              </a:rPr>
              <a:t>display advertising</a:t>
            </a:r>
          </a:p>
          <a:p>
            <a:pPr defTabSz="457200"/>
            <a:r>
              <a:rPr lang="en-US" sz="1600" dirty="0" smtClean="0">
                <a:solidFill>
                  <a:srgbClr val="404040"/>
                </a:solidFill>
                <a:latin typeface="Arial"/>
              </a:rPr>
              <a:t>Showing/Not showing a browser a display ad.</a:t>
            </a:r>
            <a:endParaRPr lang="en-US" sz="1600" dirty="0">
              <a:solidFill>
                <a:srgbClr val="404040"/>
              </a:solidFill>
              <a:latin typeface="Arial"/>
            </a:endParaRPr>
          </a:p>
        </p:txBody>
      </p:sp>
      <p:sp>
        <p:nvSpPr>
          <p:cNvPr id="28" name="Rectangle 27"/>
          <p:cNvSpPr/>
          <p:nvPr/>
        </p:nvSpPr>
        <p:spPr>
          <a:xfrm>
            <a:off x="0" y="5232737"/>
            <a:ext cx="8763000" cy="830997"/>
          </a:xfrm>
          <a:prstGeom prst="rect">
            <a:avLst/>
          </a:prstGeom>
        </p:spPr>
        <p:txBody>
          <a:bodyPr wrap="square">
            <a:spAutoFit/>
          </a:bodyPr>
          <a:lstStyle/>
          <a:p>
            <a:pPr defTabSz="457200"/>
            <a:r>
              <a:rPr lang="en-US" sz="3200" spc="-150" dirty="0" smtClean="0">
                <a:solidFill>
                  <a:srgbClr val="404040"/>
                </a:solidFill>
                <a:latin typeface="Arial Black"/>
                <a:cs typeface="Arial Black"/>
              </a:rPr>
              <a:t>customer conversion</a:t>
            </a:r>
          </a:p>
          <a:p>
            <a:pPr defTabSz="457200"/>
            <a:r>
              <a:rPr lang="en-US" sz="1600" dirty="0" smtClean="0">
                <a:solidFill>
                  <a:srgbClr val="404040"/>
                </a:solidFill>
                <a:latin typeface="Arial"/>
              </a:rPr>
              <a:t>Visiting the advertisers website in the next 5 days.</a:t>
            </a:r>
            <a:endParaRPr lang="en-US" sz="1600" dirty="0">
              <a:solidFill>
                <a:srgbClr val="404040"/>
              </a:solidFill>
              <a:latin typeface="Arial"/>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3" name="Content Placeholder 2"/>
          <p:cNvSpPr>
            <a:spLocks noGrp="1"/>
          </p:cNvSpPr>
          <p:nvPr>
            <p:ph idx="1"/>
          </p:nvPr>
        </p:nvSpPr>
        <p:spPr>
          <a:xfrm>
            <a:off x="304800" y="1981200"/>
            <a:ext cx="8763000" cy="1676400"/>
          </a:xfrm>
        </p:spPr>
        <p:txBody>
          <a:bodyPr>
            <a:normAutofit/>
          </a:bodyPr>
          <a:lstStyle/>
          <a:p>
            <a:pPr marL="0" indent="0">
              <a:lnSpc>
                <a:spcPts val="2540"/>
              </a:lnSpc>
              <a:buNone/>
            </a:pPr>
            <a:r>
              <a:rPr lang="en-US" spc="-150" dirty="0" smtClean="0">
                <a:solidFill>
                  <a:srgbClr val="404040"/>
                </a:solidFill>
                <a:latin typeface="Arial Black"/>
                <a:cs typeface="Arial Black"/>
              </a:rPr>
              <a:t>What is the effect of</a:t>
            </a:r>
          </a:p>
          <a:p>
            <a:pPr marL="0" indent="0">
              <a:lnSpc>
                <a:spcPts val="2540"/>
              </a:lnSpc>
              <a:buNone/>
            </a:pPr>
            <a:r>
              <a:rPr lang="en-US" u="sng" spc="-150" dirty="0" smtClean="0">
                <a:solidFill>
                  <a:srgbClr val="404040"/>
                </a:solidFill>
                <a:latin typeface="Arial Black"/>
                <a:cs typeface="Arial Black"/>
              </a:rPr>
              <a:t>display advertising </a:t>
            </a:r>
            <a:r>
              <a:rPr lang="en-US" spc="-150" dirty="0" smtClean="0">
                <a:solidFill>
                  <a:srgbClr val="404040"/>
                </a:solidFill>
                <a:latin typeface="Arial Black"/>
                <a:cs typeface="Arial Black"/>
              </a:rPr>
              <a:t>on customer</a:t>
            </a:r>
          </a:p>
          <a:p>
            <a:pPr marL="0" indent="0">
              <a:lnSpc>
                <a:spcPts val="2540"/>
              </a:lnSpc>
              <a:buNone/>
            </a:pPr>
            <a:r>
              <a:rPr lang="en-US" u="sng" spc="-150" dirty="0" smtClean="0">
                <a:solidFill>
                  <a:srgbClr val="404040"/>
                </a:solidFill>
                <a:latin typeface="Arial Black"/>
                <a:cs typeface="Arial Black"/>
              </a:rPr>
              <a:t>conversion</a:t>
            </a:r>
            <a:r>
              <a:rPr lang="en-US" dirty="0" smtClean="0">
                <a:solidFill>
                  <a:srgbClr val="404040"/>
                </a:solidFill>
                <a:latin typeface="Arial Black"/>
                <a:cs typeface="Arial Black"/>
              </a:rPr>
              <a:t>?</a:t>
            </a:r>
          </a:p>
        </p:txBody>
      </p:sp>
      <p:sp>
        <p:nvSpPr>
          <p:cNvPr id="10" name="TextBox 9"/>
          <p:cNvSpPr txBox="1"/>
          <p:nvPr/>
        </p:nvSpPr>
        <p:spPr>
          <a:xfrm>
            <a:off x="76200" y="-304800"/>
            <a:ext cx="1143000" cy="2400657"/>
          </a:xfrm>
          <a:prstGeom prst="rect">
            <a:avLst/>
          </a:prstGeom>
          <a:noFill/>
        </p:spPr>
        <p:txBody>
          <a:bodyPr wrap="square" rtlCol="0">
            <a:spAutoFit/>
          </a:bodyPr>
          <a:lstStyle/>
          <a:p>
            <a:pPr defTabSz="457200"/>
            <a:r>
              <a:rPr lang="en-US" sz="15000" b="1" dirty="0" smtClean="0">
                <a:solidFill>
                  <a:srgbClr val="E11932">
                    <a:alpha val="50000"/>
                  </a:srgbClr>
                </a:solidFill>
                <a:latin typeface="Times New Roman"/>
              </a:rPr>
              <a:t>?</a:t>
            </a:r>
            <a:endParaRPr lang="en-US" sz="15000" b="1" dirty="0">
              <a:solidFill>
                <a:srgbClr val="E11932">
                  <a:alpha val="50000"/>
                </a:srgbClr>
              </a:solidFill>
              <a:latin typeface="Times New Roman"/>
            </a:endParaRPr>
          </a:p>
        </p:txBody>
      </p:sp>
      <p:sp>
        <p:nvSpPr>
          <p:cNvPr id="11" name="Title 1"/>
          <p:cNvSpPr txBox="1">
            <a:spLocks/>
          </p:cNvSpPr>
          <p:nvPr/>
        </p:nvSpPr>
        <p:spPr>
          <a:xfrm>
            <a:off x="304800" y="381000"/>
            <a:ext cx="8229600" cy="1143000"/>
          </a:xfrm>
          <a:prstGeom prst="rect">
            <a:avLst/>
          </a:prstGeom>
        </p:spPr>
        <p:txBody>
          <a:bodyPr vert="horz" lIns="91440" tIns="45720" rIns="91440" bIns="45720" rtlCol="0" anchor="ctr">
            <a:normAutofit/>
          </a:bodyPr>
          <a:lstStyle/>
          <a:p>
            <a:pPr defTabSz="457200">
              <a:spcBef>
                <a:spcPct val="0"/>
              </a:spcBef>
              <a:defRPr/>
            </a:pPr>
            <a:r>
              <a:rPr lang="en-US" sz="4400" spc="-150" dirty="0" smtClean="0">
                <a:solidFill>
                  <a:srgbClr val="404040"/>
                </a:solidFill>
                <a:latin typeface="Arial Black"/>
                <a:cs typeface="Arial Black"/>
              </a:rPr>
              <a:t>1. state question</a:t>
            </a:r>
            <a:r>
              <a:rPr lang="en-US" sz="4400" spc="-150" dirty="0" smtClean="0">
                <a:solidFill>
                  <a:srgbClr val="E11932"/>
                </a:solidFill>
                <a:latin typeface="Arial Black"/>
                <a:cs typeface="Arial Black"/>
              </a:rPr>
              <a:t>.</a:t>
            </a:r>
            <a:endParaRPr lang="en-US" sz="4400" spc="-150" dirty="0">
              <a:solidFill>
                <a:srgbClr val="E11932"/>
              </a:solidFill>
              <a:latin typeface="Arial Black"/>
              <a:cs typeface="Arial Black"/>
            </a:endParaRPr>
          </a:p>
        </p:txBody>
      </p:sp>
      <p:sp>
        <p:nvSpPr>
          <p:cNvPr id="15" name="Rectangle 14"/>
          <p:cNvSpPr/>
          <p:nvPr/>
        </p:nvSpPr>
        <p:spPr>
          <a:xfrm>
            <a:off x="762000" y="4001006"/>
            <a:ext cx="8001000" cy="892552"/>
          </a:xfrm>
          <a:prstGeom prst="rect">
            <a:avLst/>
          </a:prstGeom>
        </p:spPr>
        <p:txBody>
          <a:bodyPr wrap="square">
            <a:spAutoFit/>
          </a:bodyPr>
          <a:lstStyle/>
          <a:p>
            <a:pPr algn="r" defTabSz="457200"/>
            <a:r>
              <a:rPr lang="en-US" sz="3200" spc="-150" dirty="0" smtClean="0">
                <a:solidFill>
                  <a:srgbClr val="404040"/>
                </a:solidFill>
                <a:latin typeface="Arial Black"/>
                <a:cs typeface="Arial Black"/>
              </a:rPr>
              <a:t>display advertising</a:t>
            </a:r>
          </a:p>
          <a:p>
            <a:pPr algn="r" defTabSz="457200"/>
            <a:r>
              <a:rPr lang="en-US" sz="2000" dirty="0" smtClean="0">
                <a:solidFill>
                  <a:srgbClr val="404040"/>
                </a:solidFill>
                <a:latin typeface="Arial"/>
              </a:rPr>
              <a:t>Showing/Not showing a browser a display ad.</a:t>
            </a:r>
            <a:endParaRPr lang="en-US" sz="2000" dirty="0">
              <a:solidFill>
                <a:srgbClr val="404040"/>
              </a:solidFill>
              <a:latin typeface="Arial"/>
            </a:endParaRPr>
          </a:p>
        </p:txBody>
      </p:sp>
      <p:sp>
        <p:nvSpPr>
          <p:cNvPr id="20" name="Rectangle 19"/>
          <p:cNvSpPr/>
          <p:nvPr/>
        </p:nvSpPr>
        <p:spPr>
          <a:xfrm>
            <a:off x="0" y="5232737"/>
            <a:ext cx="8763000" cy="892552"/>
          </a:xfrm>
          <a:prstGeom prst="rect">
            <a:avLst/>
          </a:prstGeom>
        </p:spPr>
        <p:txBody>
          <a:bodyPr wrap="square">
            <a:spAutoFit/>
          </a:bodyPr>
          <a:lstStyle/>
          <a:p>
            <a:pPr algn="r" defTabSz="457200"/>
            <a:r>
              <a:rPr lang="en-US" sz="3200" spc="-150" dirty="0" smtClean="0">
                <a:solidFill>
                  <a:srgbClr val="404040"/>
                </a:solidFill>
                <a:latin typeface="Arial Black"/>
                <a:cs typeface="Arial Black"/>
              </a:rPr>
              <a:t>customer conversion</a:t>
            </a:r>
          </a:p>
          <a:p>
            <a:pPr algn="r" defTabSz="457200"/>
            <a:r>
              <a:rPr lang="en-US" sz="2000" dirty="0" smtClean="0">
                <a:solidFill>
                  <a:srgbClr val="404040"/>
                </a:solidFill>
                <a:latin typeface="Arial"/>
              </a:rPr>
              <a:t>Visiting the advertisers website in the next 5 days.</a:t>
            </a:r>
            <a:endParaRPr lang="en-US" sz="2000" dirty="0">
              <a:solidFill>
                <a:srgbClr val="404040"/>
              </a:solidFill>
              <a:latin typeface="Arial"/>
            </a:endParaRPr>
          </a:p>
        </p:txBody>
      </p:sp>
      <p:sp>
        <p:nvSpPr>
          <p:cNvPr id="7" name="Slide Number Placeholder 6"/>
          <p:cNvSpPr>
            <a:spLocks noGrp="1"/>
          </p:cNvSpPr>
          <p:nvPr>
            <p:ph type="sldNum" sz="quarter" idx="12"/>
          </p:nvPr>
        </p:nvSpPr>
        <p:spPr/>
        <p:txBody>
          <a:bodyPr/>
          <a:lstStyle/>
          <a:p>
            <a:fld id="{BA3FD5ED-4844-8443-AF17-C10B491EE604}" type="slidenum">
              <a:rPr lang="en-US" smtClean="0">
                <a:solidFill>
                  <a:prstClr val="black">
                    <a:tint val="75000"/>
                  </a:prstClr>
                </a:solidFill>
              </a:rPr>
              <a:pPr/>
              <a:t>43</a:t>
            </a:fld>
            <a:endParaRPr lang="en-US">
              <a:solidFill>
                <a:prstClr val="black">
                  <a:tint val="75000"/>
                </a:prstClr>
              </a:solidFill>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5" name="Slide Number Placeholder 4"/>
          <p:cNvSpPr>
            <a:spLocks noGrp="1"/>
          </p:cNvSpPr>
          <p:nvPr>
            <p:ph type="sldNum" sz="quarter" idx="12"/>
          </p:nvPr>
        </p:nvSpPr>
        <p:spPr/>
        <p:txBody>
          <a:bodyPr/>
          <a:lstStyle/>
          <a:p>
            <a:fld id="{BA3FD5ED-4844-8443-AF17-C10B491EE604}" type="slidenum">
              <a:rPr lang="en-US" smtClean="0">
                <a:solidFill>
                  <a:prstClr val="black">
                    <a:tint val="75000"/>
                  </a:prstClr>
                </a:solidFill>
              </a:rPr>
              <a:pPr/>
              <a:t>44</a:t>
            </a:fld>
            <a:endParaRPr lang="en-US">
              <a:solidFill>
                <a:prstClr val="black">
                  <a:tint val="75000"/>
                </a:prstClr>
              </a:solidFill>
            </a:endParaRPr>
          </a:p>
        </p:txBody>
      </p:sp>
      <p:sp>
        <p:nvSpPr>
          <p:cNvPr id="9" name="Title 1"/>
          <p:cNvSpPr>
            <a:spLocks noGrp="1"/>
          </p:cNvSpPr>
          <p:nvPr>
            <p:ph type="title"/>
          </p:nvPr>
        </p:nvSpPr>
        <p:spPr>
          <a:xfrm>
            <a:off x="457200" y="304800"/>
            <a:ext cx="8686800" cy="1143000"/>
          </a:xfrm>
        </p:spPr>
        <p:txBody>
          <a:bodyPr>
            <a:noAutofit/>
          </a:bodyPr>
          <a:lstStyle/>
          <a:p>
            <a:pPr algn="l">
              <a:defRPr/>
            </a:pPr>
            <a:r>
              <a:rPr lang="en-US" sz="3400" spc="-150" dirty="0" smtClean="0">
                <a:solidFill>
                  <a:schemeClr val="tx1">
                    <a:lumMod val="75000"/>
                    <a:lumOff val="25000"/>
                  </a:schemeClr>
                </a:solidFill>
                <a:latin typeface="Arial Black"/>
                <a:cs typeface="Arial Black"/>
              </a:rPr>
              <a:t>practical concerns</a:t>
            </a:r>
            <a:r>
              <a:rPr lang="en-US" sz="3400" spc="-150" dirty="0" smtClean="0">
                <a:solidFill>
                  <a:srgbClr val="E11932"/>
                </a:solidFill>
                <a:latin typeface="Arial Black"/>
                <a:cs typeface="Arial Black"/>
              </a:rPr>
              <a:t>.</a:t>
            </a:r>
            <a:r>
              <a:rPr lang="en-US" sz="4000" spc="-150" dirty="0" smtClean="0"/>
              <a:t/>
            </a:r>
            <a:br>
              <a:rPr lang="en-US" sz="4000" spc="-150" dirty="0" smtClean="0"/>
            </a:br>
            <a:r>
              <a:rPr lang="en-US" sz="2800" spc="-150" dirty="0" smtClean="0">
                <a:solidFill>
                  <a:srgbClr val="A0B4C8"/>
                </a:solidFill>
                <a:latin typeface="Arial Black"/>
                <a:cs typeface="Arial Black"/>
              </a:rPr>
              <a:t>associated with doing A/B testing</a:t>
            </a:r>
            <a:endParaRPr lang="en-US" sz="2800" spc="-150" dirty="0">
              <a:solidFill>
                <a:srgbClr val="A0B4C8"/>
              </a:solidFill>
              <a:latin typeface="Arial Black"/>
              <a:cs typeface="Arial Black"/>
            </a:endParaRPr>
          </a:p>
        </p:txBody>
      </p:sp>
      <p:sp>
        <p:nvSpPr>
          <p:cNvPr id="10" name="Content Placeholder 2"/>
          <p:cNvSpPr>
            <a:spLocks noGrp="1"/>
          </p:cNvSpPr>
          <p:nvPr>
            <p:ph idx="1"/>
          </p:nvPr>
        </p:nvSpPr>
        <p:spPr>
          <a:xfrm>
            <a:off x="457200" y="1828800"/>
            <a:ext cx="8229600" cy="4525963"/>
          </a:xfrm>
        </p:spPr>
        <p:txBody>
          <a:bodyPr>
            <a:normAutofit/>
          </a:bodyPr>
          <a:lstStyle/>
          <a:p>
            <a:pPr marL="514350" indent="-514350">
              <a:buFont typeface="+mj-lt"/>
              <a:buAutoNum type="arabicPeriod"/>
            </a:pPr>
            <a:r>
              <a:rPr lang="en-US" sz="2400" b="1" spc="-150" dirty="0" smtClean="0">
                <a:solidFill>
                  <a:schemeClr val="tx1">
                    <a:lumMod val="75000"/>
                    <a:lumOff val="25000"/>
                  </a:schemeClr>
                </a:solidFill>
                <a:latin typeface="Arial"/>
              </a:rPr>
              <a:t>Cost of displaying </a:t>
            </a:r>
            <a:r>
              <a:rPr lang="en-US" sz="2400" b="1" spc="-150" dirty="0" err="1" smtClean="0">
                <a:solidFill>
                  <a:schemeClr val="tx1">
                    <a:lumMod val="75000"/>
                    <a:lumOff val="25000"/>
                  </a:schemeClr>
                </a:solidFill>
                <a:latin typeface="Arial"/>
              </a:rPr>
              <a:t>PSAs</a:t>
            </a:r>
            <a:r>
              <a:rPr lang="en-US" sz="2400" b="1" spc="-150" dirty="0" smtClean="0">
                <a:solidFill>
                  <a:schemeClr val="tx1">
                    <a:lumMod val="75000"/>
                    <a:lumOff val="25000"/>
                  </a:schemeClr>
                </a:solidFill>
                <a:latin typeface="Arial"/>
              </a:rPr>
              <a:t> to the control (untreated group).</a:t>
            </a:r>
          </a:p>
          <a:p>
            <a:pPr marL="514350" indent="-514350">
              <a:buFont typeface="+mj-lt"/>
              <a:buAutoNum type="arabicPeriod"/>
            </a:pPr>
            <a:endParaRPr lang="en-US" sz="2400" b="1" spc="-150" dirty="0" smtClean="0">
              <a:solidFill>
                <a:schemeClr val="tx1">
                  <a:lumMod val="75000"/>
                  <a:lumOff val="25000"/>
                </a:schemeClr>
              </a:solidFill>
              <a:latin typeface="Arial"/>
            </a:endParaRPr>
          </a:p>
          <a:p>
            <a:pPr marL="514350" indent="-514350">
              <a:buFont typeface="+mj-lt"/>
              <a:buAutoNum type="arabicPeriod"/>
            </a:pPr>
            <a:r>
              <a:rPr lang="en-US" sz="2400" b="1" spc="-150" dirty="0" smtClean="0">
                <a:solidFill>
                  <a:schemeClr val="tx1">
                    <a:lumMod val="75000"/>
                    <a:lumOff val="25000"/>
                  </a:schemeClr>
                </a:solidFill>
                <a:latin typeface="Arial"/>
              </a:rPr>
              <a:t>Overhead cost of implementing A/B test and ensuring that it is done </a:t>
            </a:r>
            <a:r>
              <a:rPr lang="en-US" sz="2400" cap="all" spc="-150" dirty="0" smtClean="0">
                <a:solidFill>
                  <a:schemeClr val="tx1">
                    <a:lumMod val="75000"/>
                    <a:lumOff val="25000"/>
                  </a:schemeClr>
                </a:solidFill>
                <a:latin typeface="Arial Black"/>
                <a:cs typeface="Arial Black"/>
              </a:rPr>
              <a:t>correctly</a:t>
            </a:r>
            <a:r>
              <a:rPr lang="en-US" sz="2400" b="1" cap="all" spc="-150" dirty="0" smtClean="0">
                <a:solidFill>
                  <a:schemeClr val="tx1">
                    <a:lumMod val="75000"/>
                    <a:lumOff val="25000"/>
                  </a:schemeClr>
                </a:solidFill>
                <a:latin typeface="Arial"/>
                <a:cs typeface="Arial Black"/>
              </a:rPr>
              <a:t>.</a:t>
            </a:r>
            <a:endParaRPr lang="en-US" sz="2400" b="1" spc="-150" dirty="0" smtClean="0">
              <a:solidFill>
                <a:schemeClr val="tx1">
                  <a:lumMod val="75000"/>
                  <a:lumOff val="25000"/>
                </a:schemeClr>
              </a:solidFill>
              <a:latin typeface="Arial"/>
            </a:endParaRPr>
          </a:p>
          <a:p>
            <a:pPr marL="514350" indent="-514350">
              <a:buFont typeface="+mj-lt"/>
              <a:buAutoNum type="arabicPeriod"/>
            </a:pPr>
            <a:endParaRPr lang="en-US" sz="2400" b="1" spc="-150" dirty="0" smtClean="0">
              <a:solidFill>
                <a:schemeClr val="tx1">
                  <a:lumMod val="75000"/>
                  <a:lumOff val="25000"/>
                </a:schemeClr>
              </a:solidFill>
              <a:latin typeface="Arial"/>
            </a:endParaRPr>
          </a:p>
          <a:p>
            <a:pPr marL="514350" indent="-514350">
              <a:buFont typeface="+mj-lt"/>
              <a:buAutoNum type="arabicPeriod"/>
            </a:pPr>
            <a:r>
              <a:rPr lang="en-US" sz="2400" b="1" spc="-150" dirty="0" smtClean="0">
                <a:solidFill>
                  <a:schemeClr val="tx1">
                    <a:lumMod val="75000"/>
                    <a:lumOff val="25000"/>
                  </a:schemeClr>
                </a:solidFill>
                <a:latin typeface="Arial"/>
              </a:rPr>
              <a:t>Wait time necessary to evaluate the results.</a:t>
            </a:r>
          </a:p>
          <a:p>
            <a:pPr marL="514350" indent="-514350">
              <a:buFont typeface="+mj-lt"/>
              <a:buAutoNum type="arabicPeriod"/>
            </a:pPr>
            <a:endParaRPr lang="en-US" sz="2400" b="1" spc="-150" dirty="0" smtClean="0">
              <a:solidFill>
                <a:schemeClr val="tx1">
                  <a:lumMod val="75000"/>
                  <a:lumOff val="25000"/>
                </a:schemeClr>
              </a:solidFill>
              <a:latin typeface="Arial"/>
            </a:endParaRPr>
          </a:p>
          <a:p>
            <a:pPr marL="514350" indent="-514350">
              <a:buFont typeface="+mj-lt"/>
              <a:buAutoNum type="arabicPeriod"/>
            </a:pPr>
            <a:r>
              <a:rPr lang="en-US" sz="2400" b="1" spc="-150" dirty="0" smtClean="0">
                <a:solidFill>
                  <a:schemeClr val="tx1">
                    <a:lumMod val="75000"/>
                    <a:lumOff val="25000"/>
                  </a:schemeClr>
                </a:solidFill>
                <a:latin typeface="Arial"/>
              </a:rPr>
              <a:t>No way to analyze past or completed campaigns.</a:t>
            </a:r>
            <a:endParaRPr lang="en-US" sz="2400" b="1" spc="-150" dirty="0">
              <a:solidFill>
                <a:schemeClr val="tx1">
                  <a:lumMod val="75000"/>
                  <a:lumOff val="25000"/>
                </a:schemeClr>
              </a:solidFill>
              <a:latin typeface="Arial"/>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blank_background_grid.png"/>
          <p:cNvPicPr>
            <a:picLocks noChangeAspect="1"/>
          </p:cNvPicPr>
          <p:nvPr/>
        </p:nvPicPr>
        <p:blipFill>
          <a:blip r:embed="rId2" cstate="print"/>
          <a:stretch>
            <a:fillRect/>
          </a:stretch>
        </p:blipFill>
        <p:spPr>
          <a:xfrm>
            <a:off x="0" y="0"/>
            <a:ext cx="9144000" cy="6858000"/>
          </a:xfrm>
          <a:prstGeom prst="rect">
            <a:avLst/>
          </a:prstGeom>
          <a:ln>
            <a:solidFill>
              <a:srgbClr val="A0B4C8">
                <a:alpha val="70000"/>
              </a:srgbClr>
            </a:solidFill>
          </a:ln>
        </p:spPr>
      </p:pic>
      <p:grpSp>
        <p:nvGrpSpPr>
          <p:cNvPr id="2" name="Group 39"/>
          <p:cNvGrpSpPr/>
          <p:nvPr/>
        </p:nvGrpSpPr>
        <p:grpSpPr>
          <a:xfrm>
            <a:off x="2854934" y="4566454"/>
            <a:ext cx="1012198" cy="748573"/>
            <a:chOff x="5419031" y="383494"/>
            <a:chExt cx="2429569" cy="1796793"/>
          </a:xfrm>
        </p:grpSpPr>
        <p:pic>
          <p:nvPicPr>
            <p:cNvPr id="41" name="Picture 40" descr="square_frame_large.png"/>
            <p:cNvPicPr>
              <a:picLocks/>
            </p:cNvPicPr>
            <p:nvPr/>
          </p:nvPicPr>
          <p:blipFill>
            <a:blip r:embed="rId3" cstate="print"/>
            <a:stretch>
              <a:fillRect/>
            </a:stretch>
          </p:blipFill>
          <p:spPr>
            <a:xfrm>
              <a:off x="5419031" y="383494"/>
              <a:ext cx="2429569" cy="1796793"/>
            </a:xfrm>
            <a:prstGeom prst="rect">
              <a:avLst/>
            </a:prstGeom>
          </p:spPr>
        </p:pic>
        <p:pic>
          <p:nvPicPr>
            <p:cNvPr id="50" name="Picture 49" descr="6a00d8341c630a53ef00e554e1223a8833-800wi.jpg"/>
            <p:cNvPicPr>
              <a:picLocks noChangeAspect="1"/>
            </p:cNvPicPr>
            <p:nvPr/>
          </p:nvPicPr>
          <p:blipFill>
            <a:blip r:embed="rId4" cstate="print"/>
            <a:stretch>
              <a:fillRect/>
            </a:stretch>
          </p:blipFill>
          <p:spPr>
            <a:xfrm>
              <a:off x="5681315" y="586406"/>
              <a:ext cx="1905000" cy="1428750"/>
            </a:xfrm>
            <a:prstGeom prst="rect">
              <a:avLst/>
            </a:prstGeom>
          </p:spPr>
        </p:pic>
      </p:grpSp>
      <p:grpSp>
        <p:nvGrpSpPr>
          <p:cNvPr id="3" name="Group 50"/>
          <p:cNvGrpSpPr/>
          <p:nvPr/>
        </p:nvGrpSpPr>
        <p:grpSpPr>
          <a:xfrm>
            <a:off x="2221964" y="5087595"/>
            <a:ext cx="1524000" cy="349186"/>
            <a:chOff x="955693" y="4495800"/>
            <a:chExt cx="4382722" cy="1004189"/>
          </a:xfrm>
        </p:grpSpPr>
        <p:grpSp>
          <p:nvGrpSpPr>
            <p:cNvPr id="4" name="Group 23"/>
            <p:cNvGrpSpPr/>
            <p:nvPr/>
          </p:nvGrpSpPr>
          <p:grpSpPr>
            <a:xfrm>
              <a:off x="955693" y="4495800"/>
              <a:ext cx="4382722" cy="1004189"/>
              <a:chOff x="1219200" y="3865523"/>
              <a:chExt cx="4382722" cy="1004189"/>
            </a:xfrm>
          </p:grpSpPr>
          <p:pic>
            <p:nvPicPr>
              <p:cNvPr id="80" name="Picture 79" descr="square_frame_large.png"/>
              <p:cNvPicPr>
                <a:picLocks/>
              </p:cNvPicPr>
              <p:nvPr/>
            </p:nvPicPr>
            <p:blipFill>
              <a:blip r:embed="rId5" cstate="print"/>
              <a:srcRect r="14144"/>
              <a:stretch>
                <a:fillRect/>
              </a:stretch>
            </p:blipFill>
            <p:spPr>
              <a:xfrm>
                <a:off x="1219200" y="3865523"/>
                <a:ext cx="2286000" cy="1004189"/>
              </a:xfrm>
              <a:prstGeom prst="rect">
                <a:avLst/>
              </a:prstGeom>
            </p:spPr>
          </p:pic>
          <p:pic>
            <p:nvPicPr>
              <p:cNvPr id="81" name="Picture 80" descr="square_frame_large.png"/>
              <p:cNvPicPr>
                <a:picLocks/>
              </p:cNvPicPr>
              <p:nvPr/>
            </p:nvPicPr>
            <p:blipFill>
              <a:blip r:embed="rId5" cstate="print"/>
              <a:srcRect l="20798"/>
              <a:stretch>
                <a:fillRect/>
              </a:stretch>
            </p:blipFill>
            <p:spPr>
              <a:xfrm>
                <a:off x="3493105" y="3865523"/>
                <a:ext cx="2108817" cy="1004189"/>
              </a:xfrm>
              <a:prstGeom prst="rect">
                <a:avLst/>
              </a:prstGeom>
            </p:spPr>
          </p:pic>
        </p:grpSp>
        <p:pic>
          <p:nvPicPr>
            <p:cNvPr id="79" name="Picture 78" descr="T-SHIRT_AD2.jpg"/>
            <p:cNvPicPr>
              <a:picLocks/>
            </p:cNvPicPr>
            <p:nvPr/>
          </p:nvPicPr>
          <p:blipFill>
            <a:blip r:embed="rId6" cstate="print"/>
            <a:stretch>
              <a:fillRect/>
            </a:stretch>
          </p:blipFill>
          <p:spPr>
            <a:xfrm>
              <a:off x="1243390" y="4621590"/>
              <a:ext cx="3810000" cy="767080"/>
            </a:xfrm>
            <a:prstGeom prst="rect">
              <a:avLst/>
            </a:prstGeom>
          </p:spPr>
        </p:pic>
      </p:grpSp>
      <p:grpSp>
        <p:nvGrpSpPr>
          <p:cNvPr id="5" name="Group 81"/>
          <p:cNvGrpSpPr/>
          <p:nvPr/>
        </p:nvGrpSpPr>
        <p:grpSpPr>
          <a:xfrm>
            <a:off x="6298983" y="4584806"/>
            <a:ext cx="1012198" cy="748573"/>
            <a:chOff x="5419031" y="383494"/>
            <a:chExt cx="2429569" cy="1796793"/>
          </a:xfrm>
        </p:grpSpPr>
        <p:pic>
          <p:nvPicPr>
            <p:cNvPr id="83" name="Picture 82" descr="square_frame_large.png"/>
            <p:cNvPicPr>
              <a:picLocks/>
            </p:cNvPicPr>
            <p:nvPr/>
          </p:nvPicPr>
          <p:blipFill>
            <a:blip r:embed="rId3" cstate="print"/>
            <a:stretch>
              <a:fillRect/>
            </a:stretch>
          </p:blipFill>
          <p:spPr>
            <a:xfrm>
              <a:off x="5419031" y="383494"/>
              <a:ext cx="2429569" cy="1796793"/>
            </a:xfrm>
            <a:prstGeom prst="rect">
              <a:avLst/>
            </a:prstGeom>
          </p:spPr>
        </p:pic>
        <p:pic>
          <p:nvPicPr>
            <p:cNvPr id="84" name="Picture 83" descr="6a00d8341c630a53ef00e554e1223a8833-800wi.jpg"/>
            <p:cNvPicPr>
              <a:picLocks noChangeAspect="1"/>
            </p:cNvPicPr>
            <p:nvPr/>
          </p:nvPicPr>
          <p:blipFill>
            <a:blip r:embed="rId4" cstate="print"/>
            <a:stretch>
              <a:fillRect/>
            </a:stretch>
          </p:blipFill>
          <p:spPr>
            <a:xfrm>
              <a:off x="5681315" y="586406"/>
              <a:ext cx="1905000" cy="1428750"/>
            </a:xfrm>
            <a:prstGeom prst="rect">
              <a:avLst/>
            </a:prstGeom>
          </p:spPr>
        </p:pic>
      </p:grpSp>
      <p:grpSp>
        <p:nvGrpSpPr>
          <p:cNvPr id="6" name="Group 86"/>
          <p:cNvGrpSpPr/>
          <p:nvPr/>
        </p:nvGrpSpPr>
        <p:grpSpPr>
          <a:xfrm>
            <a:off x="5666013" y="5105947"/>
            <a:ext cx="1524000" cy="349186"/>
            <a:chOff x="955693" y="4495800"/>
            <a:chExt cx="4382722" cy="1004189"/>
          </a:xfrm>
        </p:grpSpPr>
        <p:grpSp>
          <p:nvGrpSpPr>
            <p:cNvPr id="7" name="Group 23"/>
            <p:cNvGrpSpPr/>
            <p:nvPr/>
          </p:nvGrpSpPr>
          <p:grpSpPr>
            <a:xfrm>
              <a:off x="955693" y="4495800"/>
              <a:ext cx="4382722" cy="1004189"/>
              <a:chOff x="1219200" y="3865523"/>
              <a:chExt cx="4382722" cy="1004189"/>
            </a:xfrm>
          </p:grpSpPr>
          <p:pic>
            <p:nvPicPr>
              <p:cNvPr id="90" name="Picture 89" descr="square_frame_large.png"/>
              <p:cNvPicPr>
                <a:picLocks/>
              </p:cNvPicPr>
              <p:nvPr/>
            </p:nvPicPr>
            <p:blipFill>
              <a:blip r:embed="rId5" cstate="print"/>
              <a:srcRect r="14144"/>
              <a:stretch>
                <a:fillRect/>
              </a:stretch>
            </p:blipFill>
            <p:spPr>
              <a:xfrm>
                <a:off x="1219200" y="3865523"/>
                <a:ext cx="2286000" cy="1004189"/>
              </a:xfrm>
              <a:prstGeom prst="rect">
                <a:avLst/>
              </a:prstGeom>
            </p:spPr>
          </p:pic>
          <p:pic>
            <p:nvPicPr>
              <p:cNvPr id="91" name="Picture 90" descr="square_frame_large.png"/>
              <p:cNvPicPr>
                <a:picLocks/>
              </p:cNvPicPr>
              <p:nvPr/>
            </p:nvPicPr>
            <p:blipFill>
              <a:blip r:embed="rId5" cstate="print"/>
              <a:srcRect l="20798"/>
              <a:stretch>
                <a:fillRect/>
              </a:stretch>
            </p:blipFill>
            <p:spPr>
              <a:xfrm>
                <a:off x="3493105" y="3865523"/>
                <a:ext cx="2108817" cy="1004189"/>
              </a:xfrm>
              <a:prstGeom prst="rect">
                <a:avLst/>
              </a:prstGeom>
            </p:spPr>
          </p:pic>
        </p:grpSp>
        <p:pic>
          <p:nvPicPr>
            <p:cNvPr id="89" name="Picture 88" descr="T-SHIRT_AD2.jpg"/>
            <p:cNvPicPr>
              <a:picLocks/>
            </p:cNvPicPr>
            <p:nvPr/>
          </p:nvPicPr>
          <p:blipFill>
            <a:blip r:embed="rId6" cstate="print"/>
            <a:stretch>
              <a:fillRect/>
            </a:stretch>
          </p:blipFill>
          <p:spPr>
            <a:xfrm>
              <a:off x="1243390" y="4621590"/>
              <a:ext cx="3810000" cy="767080"/>
            </a:xfrm>
            <a:prstGeom prst="rect">
              <a:avLst/>
            </a:prstGeom>
          </p:spPr>
        </p:pic>
      </p:grpSp>
      <p:pic>
        <p:nvPicPr>
          <p:cNvPr id="92" name="Picture 91" descr="unexposed_icon.png"/>
          <p:cNvPicPr>
            <a:picLocks noChangeAspect="1"/>
          </p:cNvPicPr>
          <p:nvPr/>
        </p:nvPicPr>
        <p:blipFill>
          <a:blip r:embed="rId7" cstate="print"/>
          <a:srcRect l="7056"/>
          <a:stretch>
            <a:fillRect/>
          </a:stretch>
        </p:blipFill>
        <p:spPr>
          <a:xfrm>
            <a:off x="5916387" y="4474276"/>
            <a:ext cx="1273626" cy="1230336"/>
          </a:xfrm>
          <a:prstGeom prst="rect">
            <a:avLst/>
          </a:prstGeom>
        </p:spPr>
      </p:pic>
      <p:pic>
        <p:nvPicPr>
          <p:cNvPr id="42" name="Picture 41" descr="square_frame_large.png"/>
          <p:cNvPicPr>
            <a:picLocks noChangeAspect="1"/>
          </p:cNvPicPr>
          <p:nvPr/>
        </p:nvPicPr>
        <p:blipFill>
          <a:blip r:embed="rId8" cstate="print"/>
          <a:stretch>
            <a:fillRect/>
          </a:stretch>
        </p:blipFill>
        <p:spPr>
          <a:xfrm>
            <a:off x="200621" y="1364377"/>
            <a:ext cx="3380779" cy="3055223"/>
          </a:xfrm>
          <a:prstGeom prst="rect">
            <a:avLst/>
          </a:prstGeom>
        </p:spPr>
      </p:pic>
      <p:sp>
        <p:nvSpPr>
          <p:cNvPr id="85" name="Title 1"/>
          <p:cNvSpPr>
            <a:spLocks noGrp="1"/>
          </p:cNvSpPr>
          <p:nvPr>
            <p:ph type="title"/>
          </p:nvPr>
        </p:nvSpPr>
        <p:spPr>
          <a:xfrm>
            <a:off x="457200" y="274638"/>
            <a:ext cx="8229600" cy="1143000"/>
          </a:xfrm>
        </p:spPr>
        <p:txBody>
          <a:bodyPr>
            <a:noAutofit/>
          </a:bodyPr>
          <a:lstStyle/>
          <a:p>
            <a:pPr algn="l">
              <a:defRPr/>
            </a:pPr>
            <a:r>
              <a:rPr lang="en-US" sz="4000" spc="-150" dirty="0" smtClean="0">
                <a:solidFill>
                  <a:srgbClr val="E11932"/>
                </a:solidFill>
              </a:rPr>
              <a:t>“</a:t>
            </a:r>
            <a:r>
              <a:rPr lang="en-US" sz="4000" spc="-150" dirty="0" smtClean="0">
                <a:solidFill>
                  <a:srgbClr val="404040"/>
                </a:solidFill>
              </a:rPr>
              <a:t>what if</a:t>
            </a:r>
            <a:r>
              <a:rPr lang="en-US" sz="4000" spc="-150" dirty="0" smtClean="0">
                <a:solidFill>
                  <a:srgbClr val="E11932"/>
                </a:solidFill>
              </a:rPr>
              <a:t>”</a:t>
            </a:r>
            <a:r>
              <a:rPr lang="en-US" sz="4000" spc="-150" dirty="0" smtClean="0">
                <a:solidFill>
                  <a:srgbClr val="404040"/>
                </a:solidFill>
              </a:rPr>
              <a:t/>
            </a:r>
            <a:br>
              <a:rPr lang="en-US" sz="4000" spc="-150" dirty="0" smtClean="0">
                <a:solidFill>
                  <a:srgbClr val="404040"/>
                </a:solidFill>
              </a:rPr>
            </a:br>
            <a:r>
              <a:rPr lang="en-US" sz="2400" spc="-150" dirty="0" smtClean="0">
                <a:solidFill>
                  <a:srgbClr val="404040"/>
                </a:solidFill>
              </a:rPr>
              <a:t>causal analysis adjusting for confounding</a:t>
            </a:r>
            <a:endParaRPr lang="en-US" sz="2400" spc="-150" dirty="0">
              <a:solidFill>
                <a:srgbClr val="404040"/>
              </a:solidFill>
            </a:endParaRPr>
          </a:p>
        </p:txBody>
      </p:sp>
      <p:sp>
        <p:nvSpPr>
          <p:cNvPr id="86" name="Rectangle 85"/>
          <p:cNvSpPr/>
          <p:nvPr/>
        </p:nvSpPr>
        <p:spPr>
          <a:xfrm>
            <a:off x="3439353" y="1600200"/>
            <a:ext cx="4256847" cy="1938992"/>
          </a:xfrm>
          <a:prstGeom prst="rect">
            <a:avLst/>
          </a:prstGeom>
        </p:spPr>
        <p:txBody>
          <a:bodyPr wrap="square">
            <a:spAutoFit/>
          </a:bodyPr>
          <a:lstStyle/>
          <a:p>
            <a:pPr defTabSz="457200"/>
            <a:r>
              <a:rPr lang="en-US" sz="2400" dirty="0" smtClean="0">
                <a:solidFill>
                  <a:srgbClr val="404040"/>
                </a:solidFill>
                <a:latin typeface="Arial"/>
              </a:rPr>
              <a:t>Need to adjust for the fact that the group that saw the advertisement and the group that didn’t may be very different.</a:t>
            </a:r>
          </a:p>
        </p:txBody>
      </p:sp>
      <p:pic>
        <p:nvPicPr>
          <p:cNvPr id="124" name="Picture 123"/>
          <p:cNvPicPr>
            <a:picLocks noChangeAspect="1"/>
          </p:cNvPicPr>
          <p:nvPr/>
        </p:nvPicPr>
        <p:blipFill>
          <a:blip r:embed="rId9" cstate="print"/>
          <a:srcRect r="5046" b="4887"/>
          <a:stretch>
            <a:fillRect/>
          </a:stretch>
        </p:blipFill>
        <p:spPr>
          <a:xfrm>
            <a:off x="579203" y="1745377"/>
            <a:ext cx="2580648" cy="2246769"/>
          </a:xfrm>
          <a:prstGeom prst="rect">
            <a:avLst/>
          </a:prstGeom>
          <a:ln w="12700" cmpd="sng">
            <a:noFill/>
          </a:ln>
        </p:spPr>
      </p:pic>
      <p:grpSp>
        <p:nvGrpSpPr>
          <p:cNvPr id="8" name="Group 76"/>
          <p:cNvGrpSpPr/>
          <p:nvPr/>
        </p:nvGrpSpPr>
        <p:grpSpPr>
          <a:xfrm>
            <a:off x="4800600" y="5034197"/>
            <a:ext cx="1425838" cy="1267559"/>
            <a:chOff x="4800600" y="5034197"/>
            <a:chExt cx="1425838" cy="1267559"/>
          </a:xfrm>
        </p:grpSpPr>
        <p:pic>
          <p:nvPicPr>
            <p:cNvPr id="52" name="Picture 51"/>
            <p:cNvPicPr>
              <a:picLocks noChangeAspect="1"/>
            </p:cNvPicPr>
            <p:nvPr/>
          </p:nvPicPr>
          <p:blipFill>
            <a:blip r:embed="rId10" cstate="print"/>
            <a:stretch>
              <a:fillRect/>
            </a:stretch>
          </p:blipFill>
          <p:spPr>
            <a:xfrm>
              <a:off x="5232613" y="5034197"/>
              <a:ext cx="311881" cy="718848"/>
            </a:xfrm>
            <a:prstGeom prst="rect">
              <a:avLst/>
            </a:prstGeom>
          </p:spPr>
        </p:pic>
        <p:pic>
          <p:nvPicPr>
            <p:cNvPr id="53" name="Picture 52"/>
            <p:cNvPicPr>
              <a:picLocks noChangeAspect="1"/>
            </p:cNvPicPr>
            <p:nvPr/>
          </p:nvPicPr>
          <p:blipFill>
            <a:blip r:embed="rId11" cstate="print"/>
            <a:stretch>
              <a:fillRect/>
            </a:stretch>
          </p:blipFill>
          <p:spPr>
            <a:xfrm>
              <a:off x="5467091" y="5560087"/>
              <a:ext cx="311881" cy="726454"/>
            </a:xfrm>
            <a:prstGeom prst="rect">
              <a:avLst/>
            </a:prstGeom>
          </p:spPr>
        </p:pic>
        <p:pic>
          <p:nvPicPr>
            <p:cNvPr id="54" name="Picture 53"/>
            <p:cNvPicPr>
              <a:picLocks noChangeAspect="1"/>
            </p:cNvPicPr>
            <p:nvPr/>
          </p:nvPicPr>
          <p:blipFill>
            <a:blip r:embed="rId12" cstate="print"/>
            <a:stretch>
              <a:fillRect/>
            </a:stretch>
          </p:blipFill>
          <p:spPr>
            <a:xfrm>
              <a:off x="5230953" y="5575301"/>
              <a:ext cx="315199" cy="726454"/>
            </a:xfrm>
            <a:prstGeom prst="rect">
              <a:avLst/>
            </a:prstGeom>
          </p:spPr>
        </p:pic>
        <p:pic>
          <p:nvPicPr>
            <p:cNvPr id="55" name="Picture 54"/>
            <p:cNvPicPr>
              <a:picLocks noChangeAspect="1"/>
            </p:cNvPicPr>
            <p:nvPr/>
          </p:nvPicPr>
          <p:blipFill>
            <a:blip r:embed="rId13" cstate="print"/>
            <a:stretch>
              <a:fillRect/>
            </a:stretch>
          </p:blipFill>
          <p:spPr>
            <a:xfrm>
              <a:off x="4825328" y="5196860"/>
              <a:ext cx="311881" cy="726454"/>
            </a:xfrm>
            <a:prstGeom prst="rect">
              <a:avLst/>
            </a:prstGeom>
          </p:spPr>
        </p:pic>
        <p:pic>
          <p:nvPicPr>
            <p:cNvPr id="56" name="Picture 55"/>
            <p:cNvPicPr>
              <a:picLocks noChangeAspect="1"/>
            </p:cNvPicPr>
            <p:nvPr/>
          </p:nvPicPr>
          <p:blipFill>
            <a:blip r:embed="rId14" cstate="print"/>
            <a:stretch>
              <a:fillRect/>
            </a:stretch>
          </p:blipFill>
          <p:spPr>
            <a:xfrm>
              <a:off x="5657284" y="5550894"/>
              <a:ext cx="387949" cy="726454"/>
            </a:xfrm>
            <a:prstGeom prst="rect">
              <a:avLst/>
            </a:prstGeom>
          </p:spPr>
        </p:pic>
        <p:pic>
          <p:nvPicPr>
            <p:cNvPr id="57" name="Picture 56"/>
            <p:cNvPicPr>
              <a:picLocks noChangeAspect="1"/>
            </p:cNvPicPr>
            <p:nvPr/>
          </p:nvPicPr>
          <p:blipFill>
            <a:blip r:embed="rId15" cstate="print"/>
            <a:stretch>
              <a:fillRect/>
            </a:stretch>
          </p:blipFill>
          <p:spPr>
            <a:xfrm>
              <a:off x="5501487" y="5056803"/>
              <a:ext cx="387949" cy="726454"/>
            </a:xfrm>
            <a:prstGeom prst="rect">
              <a:avLst/>
            </a:prstGeom>
          </p:spPr>
        </p:pic>
        <p:pic>
          <p:nvPicPr>
            <p:cNvPr id="58" name="Picture 57"/>
            <p:cNvPicPr>
              <a:picLocks noChangeAspect="1"/>
            </p:cNvPicPr>
            <p:nvPr/>
          </p:nvPicPr>
          <p:blipFill>
            <a:blip r:embed="rId16" cstate="print"/>
            <a:stretch>
              <a:fillRect/>
            </a:stretch>
          </p:blipFill>
          <p:spPr>
            <a:xfrm>
              <a:off x="5230954" y="5401228"/>
              <a:ext cx="392076" cy="718848"/>
            </a:xfrm>
            <a:prstGeom prst="rect">
              <a:avLst/>
            </a:prstGeom>
          </p:spPr>
        </p:pic>
        <p:pic>
          <p:nvPicPr>
            <p:cNvPr id="59" name="Picture 58"/>
            <p:cNvPicPr>
              <a:picLocks noChangeAspect="1"/>
            </p:cNvPicPr>
            <p:nvPr/>
          </p:nvPicPr>
          <p:blipFill>
            <a:blip r:embed="rId15" cstate="print"/>
            <a:stretch>
              <a:fillRect/>
            </a:stretch>
          </p:blipFill>
          <p:spPr>
            <a:xfrm>
              <a:off x="5093634" y="5567695"/>
              <a:ext cx="387949" cy="726454"/>
            </a:xfrm>
            <a:prstGeom prst="rect">
              <a:avLst/>
            </a:prstGeom>
          </p:spPr>
        </p:pic>
        <p:pic>
          <p:nvPicPr>
            <p:cNvPr id="61" name="Picture 60"/>
            <p:cNvPicPr>
              <a:picLocks noChangeAspect="1"/>
            </p:cNvPicPr>
            <p:nvPr/>
          </p:nvPicPr>
          <p:blipFill>
            <a:blip r:embed="rId12" cstate="print"/>
            <a:stretch>
              <a:fillRect/>
            </a:stretch>
          </p:blipFill>
          <p:spPr>
            <a:xfrm>
              <a:off x="5731978" y="5034197"/>
              <a:ext cx="315199" cy="726454"/>
            </a:xfrm>
            <a:prstGeom prst="rect">
              <a:avLst/>
            </a:prstGeom>
          </p:spPr>
        </p:pic>
        <p:pic>
          <p:nvPicPr>
            <p:cNvPr id="62" name="Picture 61"/>
            <p:cNvPicPr>
              <a:picLocks noChangeAspect="1"/>
            </p:cNvPicPr>
            <p:nvPr/>
          </p:nvPicPr>
          <p:blipFill>
            <a:blip r:embed="rId17" cstate="print"/>
            <a:stretch>
              <a:fillRect/>
            </a:stretch>
          </p:blipFill>
          <p:spPr>
            <a:xfrm>
              <a:off x="4800600" y="5582908"/>
              <a:ext cx="391752" cy="718848"/>
            </a:xfrm>
            <a:prstGeom prst="rect">
              <a:avLst/>
            </a:prstGeom>
          </p:spPr>
        </p:pic>
        <p:pic>
          <p:nvPicPr>
            <p:cNvPr id="63" name="Picture 62"/>
            <p:cNvPicPr>
              <a:picLocks noChangeAspect="1"/>
            </p:cNvPicPr>
            <p:nvPr/>
          </p:nvPicPr>
          <p:blipFill>
            <a:blip r:embed="rId15" cstate="print"/>
            <a:stretch>
              <a:fillRect/>
            </a:stretch>
          </p:blipFill>
          <p:spPr>
            <a:xfrm>
              <a:off x="5838489" y="5232450"/>
              <a:ext cx="387949" cy="726454"/>
            </a:xfrm>
            <a:prstGeom prst="rect">
              <a:avLst/>
            </a:prstGeom>
          </p:spPr>
        </p:pic>
      </p:grpSp>
      <p:grpSp>
        <p:nvGrpSpPr>
          <p:cNvPr id="9" name="Group 63"/>
          <p:cNvGrpSpPr/>
          <p:nvPr/>
        </p:nvGrpSpPr>
        <p:grpSpPr>
          <a:xfrm>
            <a:off x="1447800" y="4879340"/>
            <a:ext cx="1422534" cy="1750060"/>
            <a:chOff x="5929420" y="533400"/>
            <a:chExt cx="2099705" cy="2583144"/>
          </a:xfrm>
        </p:grpSpPr>
        <p:pic>
          <p:nvPicPr>
            <p:cNvPr id="65" name="Picture 64"/>
            <p:cNvPicPr>
              <a:picLocks noChangeAspect="1"/>
            </p:cNvPicPr>
            <p:nvPr/>
          </p:nvPicPr>
          <p:blipFill>
            <a:blip r:embed="rId18" cstate="print"/>
            <a:stretch>
              <a:fillRect/>
            </a:stretch>
          </p:blipFill>
          <p:spPr>
            <a:xfrm>
              <a:off x="6513733" y="533400"/>
              <a:ext cx="657744" cy="1134522"/>
            </a:xfrm>
            <a:prstGeom prst="rect">
              <a:avLst/>
            </a:prstGeom>
          </p:spPr>
        </p:pic>
        <p:pic>
          <p:nvPicPr>
            <p:cNvPr id="66" name="Picture 65"/>
            <p:cNvPicPr>
              <a:picLocks noChangeAspect="1"/>
            </p:cNvPicPr>
            <p:nvPr/>
          </p:nvPicPr>
          <p:blipFill>
            <a:blip r:embed="rId19" cstate="print"/>
            <a:stretch>
              <a:fillRect/>
            </a:stretch>
          </p:blipFill>
          <p:spPr>
            <a:xfrm>
              <a:off x="6665434" y="1139473"/>
              <a:ext cx="612281" cy="1146527"/>
            </a:xfrm>
            <a:prstGeom prst="rect">
              <a:avLst/>
            </a:prstGeom>
          </p:spPr>
        </p:pic>
        <p:pic>
          <p:nvPicPr>
            <p:cNvPr id="67" name="Picture 66"/>
            <p:cNvPicPr>
              <a:picLocks noChangeAspect="1"/>
            </p:cNvPicPr>
            <p:nvPr/>
          </p:nvPicPr>
          <p:blipFill>
            <a:blip r:embed="rId20" cstate="print"/>
            <a:stretch>
              <a:fillRect/>
            </a:stretch>
          </p:blipFill>
          <p:spPr>
            <a:xfrm>
              <a:off x="7500350" y="1402781"/>
              <a:ext cx="528775" cy="1146527"/>
            </a:xfrm>
            <a:prstGeom prst="rect">
              <a:avLst/>
            </a:prstGeom>
          </p:spPr>
        </p:pic>
        <p:pic>
          <p:nvPicPr>
            <p:cNvPr id="68" name="Picture 67"/>
            <p:cNvPicPr>
              <a:picLocks noChangeAspect="1"/>
            </p:cNvPicPr>
            <p:nvPr/>
          </p:nvPicPr>
          <p:blipFill>
            <a:blip r:embed="rId21" cstate="print"/>
            <a:stretch>
              <a:fillRect/>
            </a:stretch>
          </p:blipFill>
          <p:spPr>
            <a:xfrm>
              <a:off x="7394112" y="835519"/>
              <a:ext cx="612281" cy="1146527"/>
            </a:xfrm>
            <a:prstGeom prst="rect">
              <a:avLst/>
            </a:prstGeom>
          </p:spPr>
        </p:pic>
        <p:pic>
          <p:nvPicPr>
            <p:cNvPr id="69" name="Picture 68"/>
            <p:cNvPicPr>
              <a:picLocks noChangeAspect="1"/>
            </p:cNvPicPr>
            <p:nvPr/>
          </p:nvPicPr>
          <p:blipFill>
            <a:blip r:embed="rId22" cstate="print"/>
            <a:stretch>
              <a:fillRect/>
            </a:stretch>
          </p:blipFill>
          <p:spPr>
            <a:xfrm>
              <a:off x="6789946" y="1661918"/>
              <a:ext cx="492226" cy="1152531"/>
            </a:xfrm>
            <a:prstGeom prst="rect">
              <a:avLst/>
            </a:prstGeom>
          </p:spPr>
        </p:pic>
        <p:pic>
          <p:nvPicPr>
            <p:cNvPr id="70" name="Picture 69"/>
            <p:cNvPicPr>
              <a:picLocks noChangeAspect="1"/>
            </p:cNvPicPr>
            <p:nvPr/>
          </p:nvPicPr>
          <p:blipFill>
            <a:blip r:embed="rId23" cstate="print"/>
            <a:stretch>
              <a:fillRect/>
            </a:stretch>
          </p:blipFill>
          <p:spPr>
            <a:xfrm>
              <a:off x="6313832" y="1094658"/>
              <a:ext cx="528775" cy="1152531"/>
            </a:xfrm>
            <a:prstGeom prst="rect">
              <a:avLst/>
            </a:prstGeom>
          </p:spPr>
        </p:pic>
        <p:pic>
          <p:nvPicPr>
            <p:cNvPr id="71" name="Picture 70"/>
            <p:cNvPicPr>
              <a:picLocks noChangeAspect="1"/>
            </p:cNvPicPr>
            <p:nvPr/>
          </p:nvPicPr>
          <p:blipFill>
            <a:blip r:embed="rId24" cstate="print"/>
            <a:stretch>
              <a:fillRect/>
            </a:stretch>
          </p:blipFill>
          <p:spPr>
            <a:xfrm>
              <a:off x="6971575" y="692497"/>
              <a:ext cx="657744" cy="1146527"/>
            </a:xfrm>
            <a:prstGeom prst="rect">
              <a:avLst/>
            </a:prstGeom>
          </p:spPr>
        </p:pic>
        <p:pic>
          <p:nvPicPr>
            <p:cNvPr id="72" name="Picture 71"/>
            <p:cNvPicPr>
              <a:picLocks noChangeAspect="1"/>
            </p:cNvPicPr>
            <p:nvPr/>
          </p:nvPicPr>
          <p:blipFill>
            <a:blip r:embed="rId24" cstate="print"/>
            <a:stretch>
              <a:fillRect/>
            </a:stretch>
          </p:blipFill>
          <p:spPr>
            <a:xfrm>
              <a:off x="6313832" y="1408783"/>
              <a:ext cx="657744" cy="1146527"/>
            </a:xfrm>
            <a:prstGeom prst="rect">
              <a:avLst/>
            </a:prstGeom>
          </p:spPr>
        </p:pic>
        <p:pic>
          <p:nvPicPr>
            <p:cNvPr id="73" name="Picture 72"/>
            <p:cNvPicPr>
              <a:picLocks noChangeAspect="1"/>
            </p:cNvPicPr>
            <p:nvPr/>
          </p:nvPicPr>
          <p:blipFill>
            <a:blip r:embed="rId18" cstate="print"/>
            <a:stretch>
              <a:fillRect/>
            </a:stretch>
          </p:blipFill>
          <p:spPr>
            <a:xfrm>
              <a:off x="7171479" y="1679927"/>
              <a:ext cx="657744" cy="1134522"/>
            </a:xfrm>
            <a:prstGeom prst="rect">
              <a:avLst/>
            </a:prstGeom>
          </p:spPr>
        </p:pic>
        <p:pic>
          <p:nvPicPr>
            <p:cNvPr id="74" name="Picture 73"/>
            <p:cNvPicPr>
              <a:picLocks noChangeAspect="1"/>
            </p:cNvPicPr>
            <p:nvPr/>
          </p:nvPicPr>
          <p:blipFill>
            <a:blip r:embed="rId22" cstate="print"/>
            <a:stretch>
              <a:fillRect/>
            </a:stretch>
          </p:blipFill>
          <p:spPr>
            <a:xfrm>
              <a:off x="6132202" y="686495"/>
              <a:ext cx="492226" cy="1152531"/>
            </a:xfrm>
            <a:prstGeom prst="rect">
              <a:avLst/>
            </a:prstGeom>
          </p:spPr>
        </p:pic>
        <p:pic>
          <p:nvPicPr>
            <p:cNvPr id="75" name="Picture 74"/>
            <p:cNvPicPr>
              <a:picLocks noChangeAspect="1"/>
            </p:cNvPicPr>
            <p:nvPr/>
          </p:nvPicPr>
          <p:blipFill>
            <a:blip r:embed="rId24" cstate="print"/>
            <a:stretch>
              <a:fillRect/>
            </a:stretch>
          </p:blipFill>
          <p:spPr>
            <a:xfrm>
              <a:off x="5929420" y="1472921"/>
              <a:ext cx="657744" cy="1146527"/>
            </a:xfrm>
            <a:prstGeom prst="rect">
              <a:avLst/>
            </a:prstGeom>
          </p:spPr>
        </p:pic>
        <p:pic>
          <p:nvPicPr>
            <p:cNvPr id="76" name="Picture 75"/>
            <p:cNvPicPr>
              <a:picLocks noChangeAspect="1"/>
            </p:cNvPicPr>
            <p:nvPr/>
          </p:nvPicPr>
          <p:blipFill>
            <a:blip r:embed="rId22" cstate="print"/>
            <a:stretch>
              <a:fillRect/>
            </a:stretch>
          </p:blipFill>
          <p:spPr>
            <a:xfrm>
              <a:off x="6317992" y="1964013"/>
              <a:ext cx="492226" cy="1152531"/>
            </a:xfrm>
            <a:prstGeom prst="rect">
              <a:avLst/>
            </a:prstGeom>
          </p:spPr>
        </p:pic>
      </p:grpSp>
      <p:sp>
        <p:nvSpPr>
          <p:cNvPr id="78" name="Slide Number Placeholder 77"/>
          <p:cNvSpPr>
            <a:spLocks noGrp="1"/>
          </p:cNvSpPr>
          <p:nvPr>
            <p:ph type="sldNum" sz="quarter" idx="12"/>
          </p:nvPr>
        </p:nvSpPr>
        <p:spPr/>
        <p:txBody>
          <a:bodyPr/>
          <a:lstStyle/>
          <a:p>
            <a:fld id="{BA3FD5ED-4844-8443-AF17-C10B491EE604}" type="slidenum">
              <a:rPr lang="en-US" smtClean="0">
                <a:solidFill>
                  <a:prstClr val="black">
                    <a:tint val="75000"/>
                  </a:prstClr>
                </a:solidFill>
              </a:rPr>
              <a:pPr/>
              <a:t>45</a:t>
            </a:fld>
            <a:endParaRPr lang="en-US">
              <a:solidFill>
                <a:prstClr val="black">
                  <a:tint val="75000"/>
                </a:prstClr>
              </a:solidFill>
            </a:endParaRP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sp>
        <p:nvSpPr>
          <p:cNvPr id="4" name="Title 1"/>
          <p:cNvSpPr>
            <a:spLocks noGrp="1"/>
          </p:cNvSpPr>
          <p:nvPr>
            <p:ph type="title"/>
          </p:nvPr>
        </p:nvSpPr>
        <p:spPr>
          <a:xfrm>
            <a:off x="457200" y="304800"/>
            <a:ext cx="8229600" cy="1143000"/>
          </a:xfrm>
        </p:spPr>
        <p:txBody>
          <a:bodyPr>
            <a:normAutofit/>
          </a:bodyPr>
          <a:lstStyle/>
          <a:p>
            <a:pPr algn="l"/>
            <a:r>
              <a:rPr lang="en-US" sz="4000" spc="-150" dirty="0" smtClean="0"/>
              <a:t>sampling/analysis</a:t>
            </a:r>
            <a:r>
              <a:rPr lang="en-US" sz="4000" spc="-150" dirty="0" smtClean="0">
                <a:solidFill>
                  <a:srgbClr val="E11932"/>
                </a:solidFill>
              </a:rPr>
              <a:t>.</a:t>
            </a:r>
            <a:endParaRPr lang="en-US" sz="4000" spc="-150" dirty="0">
              <a:solidFill>
                <a:srgbClr val="E11932"/>
              </a:solidFill>
            </a:endParaRPr>
          </a:p>
        </p:txBody>
      </p:sp>
      <p:sp>
        <p:nvSpPr>
          <p:cNvPr id="42" name="Content Placeholder 2"/>
          <p:cNvSpPr>
            <a:spLocks noGrp="1"/>
          </p:cNvSpPr>
          <p:nvPr>
            <p:ph idx="1"/>
          </p:nvPr>
        </p:nvSpPr>
        <p:spPr>
          <a:xfrm>
            <a:off x="457200" y="1600200"/>
            <a:ext cx="7924800" cy="4754563"/>
          </a:xfrm>
        </p:spPr>
        <p:txBody>
          <a:bodyPr>
            <a:normAutofit/>
          </a:bodyPr>
          <a:lstStyle/>
          <a:p>
            <a:pPr marL="404813" indent="-404813">
              <a:buFont typeface="+mj-lt"/>
              <a:buAutoNum type="arabicPeriod"/>
            </a:pPr>
            <a:r>
              <a:rPr lang="en-US" sz="2400" dirty="0" smtClean="0">
                <a:solidFill>
                  <a:srgbClr val="404040"/>
                </a:solidFill>
                <a:latin typeface="Arial"/>
              </a:rPr>
              <a:t>Select Prospects that we got a bid request for on day 0.</a:t>
            </a:r>
          </a:p>
          <a:p>
            <a:pPr marL="404813" indent="-404813">
              <a:buFont typeface="+mj-lt"/>
              <a:buAutoNum type="arabicPeriod"/>
            </a:pPr>
            <a:endParaRPr lang="en-US" sz="2400" dirty="0" smtClean="0">
              <a:solidFill>
                <a:srgbClr val="404040"/>
              </a:solidFill>
              <a:latin typeface="Arial"/>
            </a:endParaRPr>
          </a:p>
          <a:p>
            <a:pPr marL="404813" indent="-404813">
              <a:buFont typeface="+mj-lt"/>
              <a:buAutoNum type="arabicPeriod"/>
            </a:pPr>
            <a:r>
              <a:rPr lang="en-US" sz="2400" dirty="0" smtClean="0">
                <a:solidFill>
                  <a:srgbClr val="404040"/>
                </a:solidFill>
                <a:latin typeface="Arial"/>
              </a:rPr>
              <a:t>Observe if treated on day 1. For those treated A=1 and those not treated A=0. Collect W.</a:t>
            </a:r>
          </a:p>
          <a:p>
            <a:pPr marL="404813" indent="-404813">
              <a:buFont typeface="+mj-lt"/>
              <a:buAutoNum type="arabicPeriod"/>
            </a:pPr>
            <a:endParaRPr lang="en-US" sz="2400" dirty="0" smtClean="0">
              <a:solidFill>
                <a:srgbClr val="404040"/>
              </a:solidFill>
              <a:latin typeface="Arial"/>
            </a:endParaRPr>
          </a:p>
          <a:p>
            <a:pPr marL="404813" indent="-404813">
              <a:buFont typeface="+mj-lt"/>
              <a:buAutoNum type="arabicPeriod"/>
            </a:pPr>
            <a:r>
              <a:rPr lang="en-US" sz="2400" dirty="0" smtClean="0">
                <a:solidFill>
                  <a:srgbClr val="404040"/>
                </a:solidFill>
                <a:latin typeface="Arial"/>
              </a:rPr>
              <a:t>Create outcome window that is the next five days following treatment and observe if event occurs.</a:t>
            </a:r>
          </a:p>
          <a:p>
            <a:pPr marL="404813" indent="-404813">
              <a:buFont typeface="+mj-lt"/>
              <a:buAutoNum type="arabicPeriod"/>
            </a:pPr>
            <a:endParaRPr lang="en-US" sz="2400" dirty="0" smtClean="0">
              <a:solidFill>
                <a:srgbClr val="404040"/>
              </a:solidFill>
              <a:latin typeface="Arial"/>
            </a:endParaRPr>
          </a:p>
          <a:p>
            <a:pPr marL="404813" indent="-404813">
              <a:buFont typeface="+mj-lt"/>
              <a:buAutoNum type="arabicPeriod"/>
            </a:pPr>
            <a:r>
              <a:rPr lang="en-US" sz="2400" dirty="0" smtClean="0">
                <a:solidFill>
                  <a:srgbClr val="404040"/>
                </a:solidFill>
                <a:latin typeface="Arial"/>
              </a:rPr>
              <a:t>Estimate parameters using the methods previously described.</a:t>
            </a:r>
            <a:endParaRPr lang="en-US" sz="2400" dirty="0">
              <a:solidFill>
                <a:srgbClr val="404040"/>
              </a:solidFill>
              <a:latin typeface="Arial"/>
            </a:endParaRPr>
          </a:p>
        </p:txBody>
      </p:sp>
      <p:sp>
        <p:nvSpPr>
          <p:cNvPr id="5" name="Slide Number Placeholder 4"/>
          <p:cNvSpPr>
            <a:spLocks noGrp="1"/>
          </p:cNvSpPr>
          <p:nvPr>
            <p:ph type="sldNum" sz="quarter" idx="12"/>
          </p:nvPr>
        </p:nvSpPr>
        <p:spPr/>
        <p:txBody>
          <a:bodyPr/>
          <a:lstStyle/>
          <a:p>
            <a:fld id="{BA3FD5ED-4844-8443-AF17-C10B491EE604}" type="slidenum">
              <a:rPr lang="en-US" smtClean="0"/>
              <a:pPr/>
              <a:t>46</a:t>
            </a:fld>
            <a:endParaRPr lang="en-US"/>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lank_background_grid.png"/>
          <p:cNvPicPr>
            <a:picLocks noChangeAspect="1"/>
          </p:cNvPicPr>
          <p:nvPr/>
        </p:nvPicPr>
        <p:blipFill>
          <a:blip r:embed="rId3"/>
          <a:stretch>
            <a:fillRect/>
          </a:stretch>
        </p:blipFill>
        <p:spPr>
          <a:xfrm>
            <a:off x="0" y="0"/>
            <a:ext cx="9144000" cy="6858000"/>
          </a:xfrm>
          <a:prstGeom prst="rect">
            <a:avLst/>
          </a:prstGeom>
          <a:ln>
            <a:solidFill>
              <a:srgbClr val="A0B4C8">
                <a:alpha val="70000"/>
              </a:srgbClr>
            </a:solidFill>
          </a:ln>
        </p:spPr>
      </p:pic>
      <p:grpSp>
        <p:nvGrpSpPr>
          <p:cNvPr id="2" name="Group 6"/>
          <p:cNvGrpSpPr/>
          <p:nvPr/>
        </p:nvGrpSpPr>
        <p:grpSpPr>
          <a:xfrm>
            <a:off x="647700" y="381000"/>
            <a:ext cx="8039100" cy="6629400"/>
            <a:chOff x="2438400" y="0"/>
            <a:chExt cx="6705600" cy="4648200"/>
          </a:xfrm>
        </p:grpSpPr>
        <p:pic>
          <p:nvPicPr>
            <p:cNvPr id="15" name="Picture 14" descr="square_frame_large.png"/>
            <p:cNvPicPr>
              <a:picLocks noChangeAspect="1"/>
            </p:cNvPicPr>
            <p:nvPr/>
          </p:nvPicPr>
          <p:blipFill>
            <a:blip r:embed="rId4"/>
            <a:stretch>
              <a:fillRect/>
            </a:stretch>
          </p:blipFill>
          <p:spPr>
            <a:xfrm>
              <a:off x="4000500" y="0"/>
              <a:ext cx="5143500" cy="4648200"/>
            </a:xfrm>
            <a:prstGeom prst="rect">
              <a:avLst/>
            </a:prstGeom>
          </p:spPr>
        </p:pic>
        <p:pic>
          <p:nvPicPr>
            <p:cNvPr id="16" name="Picture 15" descr="square_frame_large.png"/>
            <p:cNvPicPr>
              <a:picLocks noChangeAspect="1"/>
            </p:cNvPicPr>
            <p:nvPr/>
          </p:nvPicPr>
          <p:blipFill>
            <a:blip r:embed="rId4"/>
            <a:srcRect r="24389"/>
            <a:stretch>
              <a:fillRect/>
            </a:stretch>
          </p:blipFill>
          <p:spPr>
            <a:xfrm>
              <a:off x="2438400" y="0"/>
              <a:ext cx="3889075" cy="4648200"/>
            </a:xfrm>
            <a:prstGeom prst="rect">
              <a:avLst/>
            </a:prstGeom>
          </p:spPr>
        </p:pic>
      </p:grpSp>
      <p:sp>
        <p:nvSpPr>
          <p:cNvPr id="4" name="Title 1"/>
          <p:cNvSpPr>
            <a:spLocks noGrp="1"/>
          </p:cNvSpPr>
          <p:nvPr>
            <p:ph type="title"/>
          </p:nvPr>
        </p:nvSpPr>
        <p:spPr>
          <a:xfrm>
            <a:off x="457200" y="-76200"/>
            <a:ext cx="8229600" cy="1143000"/>
          </a:xfrm>
        </p:spPr>
        <p:txBody>
          <a:bodyPr>
            <a:normAutofit/>
          </a:bodyPr>
          <a:lstStyle/>
          <a:p>
            <a:r>
              <a:rPr lang="en-US" sz="4000" spc="-150" dirty="0" smtClean="0">
                <a:solidFill>
                  <a:srgbClr val="404040"/>
                </a:solidFill>
              </a:rPr>
              <a:t>results</a:t>
            </a:r>
            <a:r>
              <a:rPr lang="en-US" sz="4000" spc="-150" dirty="0" smtClean="0">
                <a:solidFill>
                  <a:srgbClr val="E11932"/>
                </a:solidFill>
              </a:rPr>
              <a:t>.</a:t>
            </a:r>
            <a:endParaRPr lang="en-US" sz="4000" spc="-150" dirty="0">
              <a:solidFill>
                <a:srgbClr val="E11932"/>
              </a:solidFill>
            </a:endParaRPr>
          </a:p>
        </p:txBody>
      </p:sp>
      <p:sp>
        <p:nvSpPr>
          <p:cNvPr id="7" name="Slide Number Placeholder 6"/>
          <p:cNvSpPr>
            <a:spLocks noGrp="1"/>
          </p:cNvSpPr>
          <p:nvPr>
            <p:ph type="sldNum" sz="quarter" idx="12"/>
          </p:nvPr>
        </p:nvSpPr>
        <p:spPr/>
        <p:txBody>
          <a:bodyPr/>
          <a:lstStyle/>
          <a:p>
            <a:fld id="{BA3FD5ED-4844-8443-AF17-C10B491EE604}" type="slidenum">
              <a:rPr lang="en-US" smtClean="0"/>
              <a:pPr/>
              <a:t>47</a:t>
            </a:fld>
            <a:endParaRPr lang="en-US"/>
          </a:p>
        </p:txBody>
      </p:sp>
      <p:sp>
        <p:nvSpPr>
          <p:cNvPr id="8" name="Oval 7"/>
          <p:cNvSpPr/>
          <p:nvPr/>
        </p:nvSpPr>
        <p:spPr>
          <a:xfrm>
            <a:off x="7010399" y="1545132"/>
            <a:ext cx="1066801" cy="3560268"/>
          </a:xfrm>
          <a:prstGeom prst="ellipse">
            <a:avLst/>
          </a:prstGeom>
          <a:noFill/>
          <a:ln w="254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1385934" y="1545132"/>
            <a:ext cx="6615066" cy="416986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lank_background_grid.png"/>
          <p:cNvPicPr>
            <a:picLocks noChangeAspect="1"/>
          </p:cNvPicPr>
          <p:nvPr/>
        </p:nvPicPr>
        <p:blipFill>
          <a:blip r:embed="rId2"/>
          <a:stretch>
            <a:fillRect/>
          </a:stretch>
        </p:blipFill>
        <p:spPr>
          <a:xfrm>
            <a:off x="0" y="0"/>
            <a:ext cx="9144000" cy="6858000"/>
          </a:xfrm>
          <a:prstGeom prst="rect">
            <a:avLst/>
          </a:prstGeom>
          <a:ln>
            <a:solidFill>
              <a:srgbClr val="A0B4C8">
                <a:alpha val="70000"/>
              </a:srgbClr>
            </a:solidFill>
          </a:ln>
        </p:spPr>
      </p:pic>
      <p:grpSp>
        <p:nvGrpSpPr>
          <p:cNvPr id="2" name="Group 6"/>
          <p:cNvGrpSpPr/>
          <p:nvPr/>
        </p:nvGrpSpPr>
        <p:grpSpPr>
          <a:xfrm>
            <a:off x="-228600" y="1787768"/>
            <a:ext cx="9525000" cy="4689231"/>
            <a:chOff x="2438400" y="0"/>
            <a:chExt cx="6705600" cy="4648200"/>
          </a:xfrm>
        </p:grpSpPr>
        <p:pic>
          <p:nvPicPr>
            <p:cNvPr id="7" name="Picture 6" descr="square_frame_large.png"/>
            <p:cNvPicPr>
              <a:picLocks noChangeAspect="1"/>
            </p:cNvPicPr>
            <p:nvPr/>
          </p:nvPicPr>
          <p:blipFill>
            <a:blip r:embed="rId3"/>
            <a:stretch>
              <a:fillRect/>
            </a:stretch>
          </p:blipFill>
          <p:spPr>
            <a:xfrm>
              <a:off x="4000500" y="0"/>
              <a:ext cx="5143500" cy="4648200"/>
            </a:xfrm>
            <a:prstGeom prst="rect">
              <a:avLst/>
            </a:prstGeom>
          </p:spPr>
        </p:pic>
        <p:pic>
          <p:nvPicPr>
            <p:cNvPr id="8" name="Picture 7" descr="square_frame_large.png"/>
            <p:cNvPicPr>
              <a:picLocks noChangeAspect="1"/>
            </p:cNvPicPr>
            <p:nvPr/>
          </p:nvPicPr>
          <p:blipFill>
            <a:blip r:embed="rId3"/>
            <a:srcRect r="24389"/>
            <a:stretch>
              <a:fillRect/>
            </a:stretch>
          </p:blipFill>
          <p:spPr>
            <a:xfrm>
              <a:off x="2438400" y="0"/>
              <a:ext cx="3889075" cy="4648200"/>
            </a:xfrm>
            <a:prstGeom prst="rect">
              <a:avLst/>
            </a:prstGeom>
          </p:spPr>
        </p:pic>
      </p:grpSp>
      <p:pic>
        <p:nvPicPr>
          <p:cNvPr id="4" name="Picture 3"/>
          <p:cNvPicPr>
            <a:picLocks noChangeAspect="1"/>
          </p:cNvPicPr>
          <p:nvPr/>
        </p:nvPicPr>
        <p:blipFill>
          <a:blip r:embed="rId4"/>
          <a:stretch>
            <a:fillRect/>
          </a:stretch>
        </p:blipFill>
        <p:spPr>
          <a:xfrm>
            <a:off x="609600" y="2697560"/>
            <a:ext cx="7992452" cy="2636440"/>
          </a:xfrm>
          <a:prstGeom prst="rect">
            <a:avLst/>
          </a:prstGeom>
        </p:spPr>
      </p:pic>
      <p:sp>
        <p:nvSpPr>
          <p:cNvPr id="5" name="Title 1"/>
          <p:cNvSpPr txBox="1">
            <a:spLocks/>
          </p:cNvSpPr>
          <p:nvPr/>
        </p:nvSpPr>
        <p:spPr>
          <a:xfrm>
            <a:off x="533400" y="381000"/>
            <a:ext cx="8229600" cy="1143000"/>
          </a:xfrm>
          <a:prstGeom prst="rect">
            <a:avLst/>
          </a:prstGeom>
        </p:spPr>
        <p:txBody>
          <a:bodyPr vert="horz" lIns="91440" tIns="45720" rIns="91440" bIns="45720" rtlCol="0" anchor="ctr">
            <a:noAutofit/>
          </a:bodyPr>
          <a:lstStyle/>
          <a:p>
            <a:pPr marL="0" marR="0" lvl="0" indent="0" algn="ctr" fontAlgn="auto">
              <a:lnSpc>
                <a:spcPct val="100000"/>
              </a:lnSpc>
              <a:spcBef>
                <a:spcPct val="0"/>
              </a:spcBef>
              <a:spcAft>
                <a:spcPts val="0"/>
              </a:spcAft>
              <a:buClrTx/>
              <a:buSzTx/>
              <a:tabLst/>
              <a:defRPr/>
            </a:pPr>
            <a:r>
              <a:rPr lang="en-US" sz="3500" spc="-150" dirty="0" smtClean="0">
                <a:solidFill>
                  <a:srgbClr val="404040"/>
                </a:solidFill>
                <a:latin typeface="Arial Black"/>
                <a:ea typeface="+mj-ea"/>
                <a:cs typeface="Arial Black"/>
              </a:rPr>
              <a:t>IPTW and A-IPTW blow up under positivity violations</a:t>
            </a:r>
            <a:r>
              <a:rPr lang="en-US" sz="3500" spc="-150" dirty="0" smtClean="0">
                <a:solidFill>
                  <a:srgbClr val="E11932"/>
                </a:solidFill>
                <a:latin typeface="Arial Black"/>
                <a:ea typeface="+mj-ea"/>
                <a:cs typeface="Arial Black"/>
              </a:rPr>
              <a:t>.</a:t>
            </a:r>
            <a:endParaRPr lang="en-US" sz="3500" spc="-150" dirty="0">
              <a:solidFill>
                <a:srgbClr val="E11932"/>
              </a:solidFill>
              <a:latin typeface="Arial Black"/>
              <a:ea typeface="+mj-ea"/>
              <a:cs typeface="Arial Black"/>
            </a:endParaRPr>
          </a:p>
        </p:txBody>
      </p:sp>
      <p:sp>
        <p:nvSpPr>
          <p:cNvPr id="10" name="Slide Number Placeholder 9"/>
          <p:cNvSpPr>
            <a:spLocks noGrp="1"/>
          </p:cNvSpPr>
          <p:nvPr>
            <p:ph type="sldNum" sz="quarter" idx="12"/>
          </p:nvPr>
        </p:nvSpPr>
        <p:spPr/>
        <p:txBody>
          <a:bodyPr/>
          <a:lstStyle/>
          <a:p>
            <a:fld id="{BA3FD5ED-4844-8443-AF17-C10B491EE604}" type="slidenum">
              <a:rPr lang="en-US" smtClean="0"/>
              <a:pPr/>
              <a:t>48</a:t>
            </a:fld>
            <a:endParaRPr lang="en-US"/>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lank_background_grid.png"/>
          <p:cNvPicPr>
            <a:picLocks noChangeAspect="1"/>
          </p:cNvPicPr>
          <p:nvPr/>
        </p:nvPicPr>
        <p:blipFill>
          <a:blip r:embed="rId2" cstate="print"/>
          <a:stretch>
            <a:fillRect/>
          </a:stretch>
        </p:blipFill>
        <p:spPr>
          <a:xfrm>
            <a:off x="0" y="0"/>
            <a:ext cx="9144000" cy="6858000"/>
          </a:xfrm>
          <a:prstGeom prst="rect">
            <a:avLst/>
          </a:prstGeom>
          <a:ln>
            <a:solidFill>
              <a:srgbClr val="A0B4C8">
                <a:alpha val="70000"/>
              </a:srgbClr>
            </a:solidFill>
          </a:ln>
        </p:spPr>
      </p:pic>
      <p:grpSp>
        <p:nvGrpSpPr>
          <p:cNvPr id="2" name="Group 41"/>
          <p:cNvGrpSpPr/>
          <p:nvPr/>
        </p:nvGrpSpPr>
        <p:grpSpPr>
          <a:xfrm>
            <a:off x="-381000" y="685800"/>
            <a:ext cx="9601200" cy="6248400"/>
            <a:chOff x="149525" y="0"/>
            <a:chExt cx="8997350" cy="6248400"/>
          </a:xfrm>
        </p:grpSpPr>
        <p:pic>
          <p:nvPicPr>
            <p:cNvPr id="37" name="Picture 36" descr="square_frame_large.png"/>
            <p:cNvPicPr>
              <a:picLocks noChangeAspect="1"/>
            </p:cNvPicPr>
            <p:nvPr/>
          </p:nvPicPr>
          <p:blipFill>
            <a:blip r:embed="rId3" cstate="print"/>
            <a:stretch>
              <a:fillRect/>
            </a:stretch>
          </p:blipFill>
          <p:spPr>
            <a:xfrm>
              <a:off x="4000500" y="0"/>
              <a:ext cx="5143500" cy="4648200"/>
            </a:xfrm>
            <a:prstGeom prst="rect">
              <a:avLst/>
            </a:prstGeom>
          </p:spPr>
        </p:pic>
        <p:pic>
          <p:nvPicPr>
            <p:cNvPr id="38" name="Picture 37" descr="square_frame_large.png"/>
            <p:cNvPicPr>
              <a:picLocks noChangeAspect="1"/>
            </p:cNvPicPr>
            <p:nvPr/>
          </p:nvPicPr>
          <p:blipFill>
            <a:blip r:embed="rId3" cstate="print"/>
            <a:srcRect r="14019"/>
            <a:stretch>
              <a:fillRect/>
            </a:stretch>
          </p:blipFill>
          <p:spPr>
            <a:xfrm>
              <a:off x="149525" y="0"/>
              <a:ext cx="4422475" cy="4648200"/>
            </a:xfrm>
            <a:prstGeom prst="rect">
              <a:avLst/>
            </a:prstGeom>
          </p:spPr>
        </p:pic>
        <p:pic>
          <p:nvPicPr>
            <p:cNvPr id="40" name="Picture 39" descr="square_frame_large.png"/>
            <p:cNvPicPr>
              <a:picLocks noChangeAspect="1"/>
            </p:cNvPicPr>
            <p:nvPr/>
          </p:nvPicPr>
          <p:blipFill>
            <a:blip r:embed="rId3" cstate="print"/>
            <a:srcRect t="13770"/>
            <a:stretch>
              <a:fillRect/>
            </a:stretch>
          </p:blipFill>
          <p:spPr>
            <a:xfrm>
              <a:off x="4003375" y="2240279"/>
              <a:ext cx="5143500" cy="4008121"/>
            </a:xfrm>
            <a:prstGeom prst="rect">
              <a:avLst/>
            </a:prstGeom>
          </p:spPr>
        </p:pic>
        <p:pic>
          <p:nvPicPr>
            <p:cNvPr id="41" name="Picture 40" descr="square_frame_large.png"/>
            <p:cNvPicPr>
              <a:picLocks noChangeAspect="1"/>
            </p:cNvPicPr>
            <p:nvPr/>
          </p:nvPicPr>
          <p:blipFill>
            <a:blip r:embed="rId3" cstate="print"/>
            <a:srcRect t="13770" r="14019"/>
            <a:stretch>
              <a:fillRect/>
            </a:stretch>
          </p:blipFill>
          <p:spPr>
            <a:xfrm>
              <a:off x="152400" y="2240279"/>
              <a:ext cx="4422475" cy="4008121"/>
            </a:xfrm>
            <a:prstGeom prst="rect">
              <a:avLst/>
            </a:prstGeom>
          </p:spPr>
        </p:pic>
      </p:grpSp>
      <p:graphicFrame>
        <p:nvGraphicFramePr>
          <p:cNvPr id="43" name="Chart 42"/>
          <p:cNvGraphicFramePr/>
          <p:nvPr/>
        </p:nvGraphicFramePr>
        <p:xfrm>
          <a:off x="81949" y="1295399"/>
          <a:ext cx="8534401" cy="5257801"/>
        </p:xfrm>
        <a:graphic>
          <a:graphicData uri="http://schemas.openxmlformats.org/drawingml/2006/chart">
            <c:chart xmlns:c="http://schemas.openxmlformats.org/drawingml/2006/chart" xmlns:r="http://schemas.openxmlformats.org/officeDocument/2006/relationships" r:id="rId4"/>
          </a:graphicData>
        </a:graphic>
      </p:graphicFrame>
      <p:sp>
        <p:nvSpPr>
          <p:cNvPr id="45" name="Rectangle 44"/>
          <p:cNvSpPr/>
          <p:nvPr/>
        </p:nvSpPr>
        <p:spPr>
          <a:xfrm>
            <a:off x="0" y="20344"/>
            <a:ext cx="4270370" cy="558700"/>
          </a:xfrm>
          <a:prstGeom prst="rect">
            <a:avLst/>
          </a:prstGeom>
        </p:spPr>
        <p:txBody>
          <a:bodyPr wrap="none">
            <a:spAutoFit/>
          </a:bodyPr>
          <a:lstStyle/>
          <a:p>
            <a:pPr>
              <a:lnSpc>
                <a:spcPts val="3520"/>
              </a:lnSpc>
            </a:pPr>
            <a:r>
              <a:rPr lang="en-US" sz="3600" spc="-150" dirty="0" smtClean="0">
                <a:solidFill>
                  <a:srgbClr val="404040"/>
                </a:solidFill>
                <a:latin typeface="Arial Black"/>
                <a:cs typeface="Arial Black"/>
              </a:rPr>
              <a:t>summary results</a:t>
            </a:r>
            <a:r>
              <a:rPr lang="en-US" sz="3600" spc="-150" dirty="0" smtClean="0">
                <a:solidFill>
                  <a:srgbClr val="E11932"/>
                </a:solidFill>
                <a:latin typeface="Arial Black"/>
                <a:cs typeface="Arial Black"/>
              </a:rPr>
              <a:t>.</a:t>
            </a:r>
            <a:endParaRPr lang="en-US" sz="3600" spc="-150" dirty="0">
              <a:solidFill>
                <a:srgbClr val="E11932"/>
              </a:solidFill>
              <a:latin typeface="Arial Black"/>
              <a:cs typeface="Arial Black"/>
            </a:endParaRPr>
          </a:p>
        </p:txBody>
      </p:sp>
      <p:sp>
        <p:nvSpPr>
          <p:cNvPr id="46" name="Rectangle 45"/>
          <p:cNvSpPr/>
          <p:nvPr/>
        </p:nvSpPr>
        <p:spPr>
          <a:xfrm>
            <a:off x="0" y="533400"/>
            <a:ext cx="4572000" cy="421055"/>
          </a:xfrm>
          <a:prstGeom prst="rect">
            <a:avLst/>
          </a:prstGeom>
        </p:spPr>
        <p:txBody>
          <a:bodyPr wrap="square">
            <a:spAutoFit/>
          </a:bodyPr>
          <a:lstStyle/>
          <a:p>
            <a:pPr>
              <a:lnSpc>
                <a:spcPts val="2520"/>
              </a:lnSpc>
            </a:pPr>
            <a:r>
              <a:rPr lang="en-US" sz="2400" spc="-150" dirty="0" smtClean="0">
                <a:solidFill>
                  <a:srgbClr val="A0B4C8"/>
                </a:solidFill>
                <a:latin typeface="Arial Black"/>
                <a:cs typeface="Arial Black"/>
              </a:rPr>
              <a:t>median relative lift of 90%</a:t>
            </a:r>
            <a:endParaRPr lang="en-US" sz="2400" spc="-150" dirty="0">
              <a:solidFill>
                <a:srgbClr val="A0B4C8"/>
              </a:solidFill>
              <a:latin typeface="Arial Black"/>
              <a:cs typeface="Arial Black"/>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548469" y="228600"/>
            <a:ext cx="4595531" cy="3352800"/>
            <a:chOff x="281269" y="228600"/>
            <a:chExt cx="7719731" cy="6355455"/>
          </a:xfrm>
        </p:grpSpPr>
        <p:pic>
          <p:nvPicPr>
            <p:cNvPr id="1026" name="Picture 2"/>
            <p:cNvPicPr>
              <a:picLocks noChangeAspect="1" noChangeArrowheads="1"/>
            </p:cNvPicPr>
            <p:nvPr/>
          </p:nvPicPr>
          <p:blipFill>
            <a:blip r:embed="rId2" cstate="print"/>
            <a:srcRect l="26000" t="29867" r="36667" b="12800"/>
            <a:stretch>
              <a:fillRect/>
            </a:stretch>
          </p:blipFill>
          <p:spPr bwMode="auto">
            <a:xfrm>
              <a:off x="281269" y="569571"/>
              <a:ext cx="2343876" cy="2249829"/>
            </a:xfrm>
            <a:prstGeom prst="rect">
              <a:avLst/>
            </a:prstGeom>
            <a:noFill/>
            <a:ln w="25400">
              <a:solidFill>
                <a:schemeClr val="tx1"/>
              </a:solidFill>
              <a:miter lim="800000"/>
              <a:headEnd/>
              <a:tailEnd/>
            </a:ln>
          </p:spPr>
        </p:pic>
        <p:pic>
          <p:nvPicPr>
            <p:cNvPr id="9" name="Picture 8" descr="man.png"/>
            <p:cNvPicPr>
              <a:picLocks noChangeAspect="1"/>
            </p:cNvPicPr>
            <p:nvPr/>
          </p:nvPicPr>
          <p:blipFill>
            <a:blip r:embed="rId3" cstate="print"/>
            <a:srcRect b="40320"/>
            <a:stretch>
              <a:fillRect/>
            </a:stretch>
          </p:blipFill>
          <p:spPr>
            <a:xfrm>
              <a:off x="762000" y="3810000"/>
              <a:ext cx="1859280" cy="2774055"/>
            </a:xfrm>
            <a:prstGeom prst="rect">
              <a:avLst/>
            </a:prstGeom>
          </p:spPr>
        </p:pic>
        <p:sp>
          <p:nvSpPr>
            <p:cNvPr id="10" name="Cloud Callout 9"/>
            <p:cNvSpPr/>
            <p:nvPr/>
          </p:nvSpPr>
          <p:spPr>
            <a:xfrm>
              <a:off x="3276600" y="3352800"/>
              <a:ext cx="4724400" cy="2590800"/>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 you are beautiful’?</a:t>
              </a:r>
              <a:endParaRPr lang="en-US" dirty="0">
                <a:solidFill>
                  <a:schemeClr val="tx1"/>
                </a:solidFill>
              </a:endParaRPr>
            </a:p>
          </p:txBody>
        </p:sp>
        <p:pic>
          <p:nvPicPr>
            <p:cNvPr id="11" name="Picture 10" descr="napkin.png"/>
            <p:cNvPicPr>
              <a:picLocks noChangeAspect="1"/>
            </p:cNvPicPr>
            <p:nvPr/>
          </p:nvPicPr>
          <p:blipFill>
            <a:blip r:embed="rId4" cstate="print"/>
            <a:stretch>
              <a:fillRect/>
            </a:stretch>
          </p:blipFill>
          <p:spPr>
            <a:xfrm>
              <a:off x="6019800" y="1371600"/>
              <a:ext cx="1040811" cy="1047750"/>
            </a:xfrm>
            <a:prstGeom prst="rect">
              <a:avLst/>
            </a:prstGeom>
          </p:spPr>
        </p:pic>
        <p:pic>
          <p:nvPicPr>
            <p:cNvPr id="12" name="Picture 11"/>
            <p:cNvPicPr>
              <a:picLocks noChangeAspect="1"/>
            </p:cNvPicPr>
            <p:nvPr/>
          </p:nvPicPr>
          <p:blipFill>
            <a:blip r:embed="rId5" cstate="print"/>
            <a:srcRect b="69859"/>
            <a:stretch>
              <a:fillRect/>
            </a:stretch>
          </p:blipFill>
          <p:spPr>
            <a:xfrm>
              <a:off x="2209800" y="228600"/>
              <a:ext cx="571500" cy="512939"/>
            </a:xfrm>
            <a:prstGeom prst="rect">
              <a:avLst/>
            </a:prstGeom>
          </p:spPr>
        </p:pic>
        <p:cxnSp>
          <p:nvCxnSpPr>
            <p:cNvPr id="13" name="Straight Arrow Connector 12"/>
            <p:cNvCxnSpPr/>
            <p:nvPr/>
          </p:nvCxnSpPr>
          <p:spPr>
            <a:xfrm>
              <a:off x="2133600" y="2971800"/>
              <a:ext cx="1752600" cy="685800"/>
            </a:xfrm>
            <a:prstGeom prst="straightConnector1">
              <a:avLst/>
            </a:prstGeom>
            <a:ln w="508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562600" y="2362200"/>
              <a:ext cx="685800" cy="990600"/>
            </a:xfrm>
            <a:prstGeom prst="straightConnector1">
              <a:avLst/>
            </a:prstGeom>
            <a:ln w="508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95600" y="1752600"/>
              <a:ext cx="2971800" cy="0"/>
            </a:xfrm>
            <a:prstGeom prst="straightConnector1">
              <a:avLst/>
            </a:prstGeom>
            <a:ln w="508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Content Placeholder 2"/>
          <p:cNvSpPr>
            <a:spLocks noGrp="1"/>
          </p:cNvSpPr>
          <p:nvPr>
            <p:ph idx="1"/>
          </p:nvPr>
        </p:nvSpPr>
        <p:spPr>
          <a:xfrm>
            <a:off x="990600" y="4191000"/>
            <a:ext cx="8001000" cy="2514600"/>
          </a:xfrm>
        </p:spPr>
        <p:txBody>
          <a:bodyPr>
            <a:normAutofit/>
          </a:bodyPr>
          <a:lstStyle/>
          <a:p>
            <a:pPr marL="514350" indent="-514350">
              <a:buNone/>
            </a:pPr>
            <a:r>
              <a:rPr lang="en-US" sz="2800" dirty="0" smtClean="0">
                <a:solidFill>
                  <a:srgbClr val="404040"/>
                </a:solidFill>
                <a:latin typeface="Arial"/>
              </a:rPr>
              <a:t>Beauty is </a:t>
            </a:r>
            <a:r>
              <a:rPr lang="en-US" sz="2800" b="1" dirty="0" smtClean="0">
                <a:solidFill>
                  <a:schemeClr val="accent2"/>
                </a:solidFill>
                <a:latin typeface="Arial"/>
              </a:rPr>
              <a:t>Confounding</a:t>
            </a:r>
          </a:p>
          <a:p>
            <a:pPr marL="914400" lvl="1" indent="-514350"/>
            <a:r>
              <a:rPr lang="en-US" sz="2000" dirty="0" smtClean="0">
                <a:latin typeface="Arial"/>
              </a:rPr>
              <a:t>determines both the probability of getting the number</a:t>
            </a:r>
          </a:p>
          <a:p>
            <a:pPr marL="914400" lvl="1" indent="-514350">
              <a:buNone/>
            </a:pPr>
            <a:r>
              <a:rPr lang="en-US" sz="2000" dirty="0" smtClean="0">
                <a:latin typeface="Arial"/>
              </a:rPr>
              <a:t>        </a:t>
            </a:r>
            <a:r>
              <a:rPr lang="en-US" sz="2000" b="1" dirty="0" smtClean="0">
                <a:latin typeface="Arial"/>
              </a:rPr>
              <a:t>and </a:t>
            </a:r>
            <a:r>
              <a:rPr lang="en-US" sz="2000" dirty="0" smtClean="0">
                <a:latin typeface="Arial"/>
              </a:rPr>
              <a:t>of the probability that James will say it </a:t>
            </a:r>
          </a:p>
          <a:p>
            <a:pPr marL="914400" lvl="1" indent="-514350"/>
            <a:r>
              <a:rPr lang="en-US" sz="2000" dirty="0" smtClean="0">
                <a:latin typeface="Arial"/>
              </a:rPr>
              <a:t>need to control for the actual beauty or it looks like using it will be bad</a:t>
            </a:r>
          </a:p>
          <a:p>
            <a:pPr marL="914400" lvl="1" indent="-514350"/>
            <a:endParaRPr lang="en-US" sz="2000" dirty="0" smtClean="0">
              <a:latin typeface="Arial"/>
            </a:endParaRPr>
          </a:p>
        </p:txBody>
      </p:sp>
      <p:pic>
        <p:nvPicPr>
          <p:cNvPr id="16" name="Picture 15" descr="square_frame_large.png"/>
          <p:cNvPicPr>
            <a:picLocks noChangeAspect="1"/>
          </p:cNvPicPr>
          <p:nvPr/>
        </p:nvPicPr>
        <p:blipFill>
          <a:blip r:embed="rId6" cstate="print"/>
          <a:stretch>
            <a:fillRect/>
          </a:stretch>
        </p:blipFill>
        <p:spPr>
          <a:xfrm>
            <a:off x="886421" y="381000"/>
            <a:ext cx="3380779" cy="3055223"/>
          </a:xfrm>
          <a:prstGeom prst="rect">
            <a:avLst/>
          </a:prstGeom>
        </p:spPr>
      </p:pic>
      <p:pic>
        <p:nvPicPr>
          <p:cNvPr id="19" name="Picture 18"/>
          <p:cNvPicPr>
            <a:picLocks noChangeAspect="1"/>
          </p:cNvPicPr>
          <p:nvPr/>
        </p:nvPicPr>
        <p:blipFill>
          <a:blip r:embed="rId7" cstate="print"/>
          <a:srcRect r="5046" b="4887"/>
          <a:stretch>
            <a:fillRect/>
          </a:stretch>
        </p:blipFill>
        <p:spPr>
          <a:xfrm>
            <a:off x="1265003" y="762000"/>
            <a:ext cx="2580648" cy="2246769"/>
          </a:xfrm>
          <a:prstGeom prst="rect">
            <a:avLst/>
          </a:prstGeom>
          <a:ln w="12700" cmpd="sng">
            <a:noFill/>
          </a:ln>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lank_background_grid.png"/>
          <p:cNvPicPr>
            <a:picLocks noChangeAspect="1"/>
          </p:cNvPicPr>
          <p:nvPr/>
        </p:nvPicPr>
        <p:blipFill>
          <a:blip r:embed="rId2" cstate="print"/>
          <a:stretch>
            <a:fillRect/>
          </a:stretch>
        </p:blipFill>
        <p:spPr>
          <a:xfrm>
            <a:off x="0" y="0"/>
            <a:ext cx="9144000" cy="6858000"/>
          </a:xfrm>
          <a:prstGeom prst="rect">
            <a:avLst/>
          </a:prstGeom>
          <a:ln>
            <a:solidFill>
              <a:srgbClr val="A0B4C8">
                <a:alpha val="70000"/>
              </a:srgbClr>
            </a:solidFill>
          </a:ln>
        </p:spPr>
      </p:pic>
      <p:grpSp>
        <p:nvGrpSpPr>
          <p:cNvPr id="3" name="Group 6"/>
          <p:cNvGrpSpPr/>
          <p:nvPr/>
        </p:nvGrpSpPr>
        <p:grpSpPr>
          <a:xfrm>
            <a:off x="-304800" y="1600200"/>
            <a:ext cx="9677400" cy="4648200"/>
            <a:chOff x="2438400" y="0"/>
            <a:chExt cx="6705600" cy="4648200"/>
          </a:xfrm>
        </p:grpSpPr>
        <p:pic>
          <p:nvPicPr>
            <p:cNvPr id="8" name="Picture 7" descr="square_frame_large.png"/>
            <p:cNvPicPr>
              <a:picLocks noChangeAspect="1"/>
            </p:cNvPicPr>
            <p:nvPr/>
          </p:nvPicPr>
          <p:blipFill>
            <a:blip r:embed="rId3" cstate="print"/>
            <a:stretch>
              <a:fillRect/>
            </a:stretch>
          </p:blipFill>
          <p:spPr>
            <a:xfrm>
              <a:off x="4000500" y="0"/>
              <a:ext cx="5143500" cy="4648200"/>
            </a:xfrm>
            <a:prstGeom prst="rect">
              <a:avLst/>
            </a:prstGeom>
          </p:spPr>
        </p:pic>
        <p:pic>
          <p:nvPicPr>
            <p:cNvPr id="9" name="Picture 8" descr="square_frame_large.png"/>
            <p:cNvPicPr>
              <a:picLocks noChangeAspect="1"/>
            </p:cNvPicPr>
            <p:nvPr/>
          </p:nvPicPr>
          <p:blipFill>
            <a:blip r:embed="rId3" cstate="print"/>
            <a:srcRect r="24389"/>
            <a:stretch>
              <a:fillRect/>
            </a:stretch>
          </p:blipFill>
          <p:spPr>
            <a:xfrm>
              <a:off x="2438400" y="0"/>
              <a:ext cx="3889075" cy="4648200"/>
            </a:xfrm>
            <a:prstGeom prst="rect">
              <a:avLst/>
            </a:prstGeom>
          </p:spPr>
        </p:pic>
      </p:grpSp>
      <p:sp>
        <p:nvSpPr>
          <p:cNvPr id="2" name="Title 1"/>
          <p:cNvSpPr>
            <a:spLocks noGrp="1"/>
          </p:cNvSpPr>
          <p:nvPr>
            <p:ph type="title"/>
          </p:nvPr>
        </p:nvSpPr>
        <p:spPr>
          <a:xfrm>
            <a:off x="533400" y="274638"/>
            <a:ext cx="8610600" cy="1143000"/>
          </a:xfrm>
        </p:spPr>
        <p:txBody>
          <a:bodyPr>
            <a:normAutofit fontScale="90000"/>
          </a:bodyPr>
          <a:lstStyle/>
          <a:p>
            <a:pPr algn="l"/>
            <a:r>
              <a:rPr lang="en-US" dirty="0" smtClean="0">
                <a:solidFill>
                  <a:srgbClr val="404040"/>
                </a:solidFill>
              </a:rPr>
              <a:t>method validation</a:t>
            </a:r>
            <a:r>
              <a:rPr lang="en-US" dirty="0" smtClean="0">
                <a:solidFill>
                  <a:srgbClr val="E11932"/>
                </a:solidFill>
              </a:rPr>
              <a:t>:</a:t>
            </a:r>
            <a:r>
              <a:rPr lang="en-US" dirty="0" smtClean="0">
                <a:solidFill>
                  <a:srgbClr val="404040"/>
                </a:solidFill>
              </a:rPr>
              <a:t/>
            </a:r>
            <a:br>
              <a:rPr lang="en-US" dirty="0" smtClean="0">
                <a:solidFill>
                  <a:srgbClr val="404040"/>
                </a:solidFill>
              </a:rPr>
            </a:br>
            <a:r>
              <a:rPr lang="en-US" dirty="0" smtClean="0">
                <a:solidFill>
                  <a:srgbClr val="404040"/>
                </a:solidFill>
              </a:rPr>
              <a:t>A/B Test </a:t>
            </a:r>
            <a:r>
              <a:rPr lang="en-US" dirty="0" err="1" smtClean="0">
                <a:solidFill>
                  <a:srgbClr val="404040"/>
                </a:solidFill>
              </a:rPr>
              <a:t>vs</a:t>
            </a:r>
            <a:r>
              <a:rPr lang="en-US" dirty="0" smtClean="0">
                <a:solidFill>
                  <a:srgbClr val="404040"/>
                </a:solidFill>
              </a:rPr>
              <a:t> </a:t>
            </a:r>
            <a:r>
              <a:rPr lang="en-US" dirty="0" smtClean="0"/>
              <a:t>analytic estimate</a:t>
            </a:r>
            <a:endParaRPr lang="en-US" dirty="0">
              <a:solidFill>
                <a:srgbClr val="404040"/>
              </a:solidFill>
            </a:endParaRPr>
          </a:p>
        </p:txBody>
      </p:sp>
      <p:pic>
        <p:nvPicPr>
          <p:cNvPr id="6" name="Picture 5"/>
          <p:cNvPicPr>
            <a:picLocks noChangeAspect="1"/>
          </p:cNvPicPr>
          <p:nvPr/>
        </p:nvPicPr>
        <p:blipFill>
          <a:blip r:embed="rId4" cstate="print"/>
          <a:stretch>
            <a:fillRect/>
          </a:stretch>
        </p:blipFill>
        <p:spPr>
          <a:xfrm>
            <a:off x="533400" y="2851150"/>
            <a:ext cx="8076400" cy="2101850"/>
          </a:xfrm>
          <a:prstGeom prst="rect">
            <a:avLst/>
          </a:prstGeom>
        </p:spPr>
      </p:pic>
      <p:sp>
        <p:nvSpPr>
          <p:cNvPr id="10" name="Slide Number Placeholder 9"/>
          <p:cNvSpPr>
            <a:spLocks noGrp="1"/>
          </p:cNvSpPr>
          <p:nvPr>
            <p:ph type="sldNum" sz="quarter" idx="12"/>
          </p:nvPr>
        </p:nvSpPr>
        <p:spPr/>
        <p:txBody>
          <a:bodyPr/>
          <a:lstStyle/>
          <a:p>
            <a:fld id="{BA3FD5ED-4844-8443-AF17-C10B491EE604}" type="slidenum">
              <a:rPr lang="en-US" smtClean="0">
                <a:solidFill>
                  <a:prstClr val="black">
                    <a:tint val="75000"/>
                  </a:prstClr>
                </a:solidFill>
              </a:rPr>
              <a:pPr/>
              <a:t>50</a:t>
            </a:fld>
            <a:endParaRPr lang="en-US">
              <a:solidFill>
                <a:prstClr val="black">
                  <a:tint val="75000"/>
                </a:prstClr>
              </a:solidFill>
            </a:endParaRP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grpSp>
        <p:nvGrpSpPr>
          <p:cNvPr id="3" name="Group 6"/>
          <p:cNvGrpSpPr/>
          <p:nvPr/>
        </p:nvGrpSpPr>
        <p:grpSpPr>
          <a:xfrm>
            <a:off x="-288330" y="1600200"/>
            <a:ext cx="9660930" cy="4756150"/>
            <a:chOff x="2438400" y="0"/>
            <a:chExt cx="6705600" cy="4648200"/>
          </a:xfrm>
        </p:grpSpPr>
        <p:pic>
          <p:nvPicPr>
            <p:cNvPr id="8" name="Picture 7" descr="square_frame_large.png"/>
            <p:cNvPicPr>
              <a:picLocks noChangeAspect="1"/>
            </p:cNvPicPr>
            <p:nvPr/>
          </p:nvPicPr>
          <p:blipFill>
            <a:blip r:embed="rId4" cstate="print"/>
            <a:stretch>
              <a:fillRect/>
            </a:stretch>
          </p:blipFill>
          <p:spPr>
            <a:xfrm>
              <a:off x="4000500" y="0"/>
              <a:ext cx="5143500" cy="4648200"/>
            </a:xfrm>
            <a:prstGeom prst="rect">
              <a:avLst/>
            </a:prstGeom>
          </p:spPr>
        </p:pic>
        <p:pic>
          <p:nvPicPr>
            <p:cNvPr id="9" name="Picture 8" descr="square_frame_large.png"/>
            <p:cNvPicPr>
              <a:picLocks noChangeAspect="1"/>
            </p:cNvPicPr>
            <p:nvPr/>
          </p:nvPicPr>
          <p:blipFill>
            <a:blip r:embed="rId4" cstate="print"/>
            <a:srcRect r="24389"/>
            <a:stretch>
              <a:fillRect/>
            </a:stretch>
          </p:blipFill>
          <p:spPr>
            <a:xfrm>
              <a:off x="2438400" y="0"/>
              <a:ext cx="3889075" cy="4648200"/>
            </a:xfrm>
            <a:prstGeom prst="rect">
              <a:avLst/>
            </a:prstGeom>
          </p:spPr>
        </p:pic>
      </p:grpSp>
      <p:sp>
        <p:nvSpPr>
          <p:cNvPr id="2" name="Title 1"/>
          <p:cNvSpPr>
            <a:spLocks noGrp="1"/>
          </p:cNvSpPr>
          <p:nvPr>
            <p:ph type="title"/>
          </p:nvPr>
        </p:nvSpPr>
        <p:spPr/>
        <p:txBody>
          <a:bodyPr>
            <a:normAutofit fontScale="90000"/>
          </a:bodyPr>
          <a:lstStyle/>
          <a:p>
            <a:pPr algn="l"/>
            <a:r>
              <a:rPr lang="en-US" dirty="0" smtClean="0"/>
              <a:t>method validation</a:t>
            </a:r>
            <a:r>
              <a:rPr lang="en-US" dirty="0" smtClean="0">
                <a:solidFill>
                  <a:srgbClr val="E11932"/>
                </a:solidFill>
              </a:rPr>
              <a:t>:</a:t>
            </a:r>
            <a:r>
              <a:rPr lang="en-US" dirty="0" smtClean="0">
                <a:solidFill>
                  <a:srgbClr val="404040"/>
                </a:solidFill>
              </a:rPr>
              <a:t/>
            </a:r>
            <a:br>
              <a:rPr lang="en-US" dirty="0" smtClean="0">
                <a:solidFill>
                  <a:srgbClr val="404040"/>
                </a:solidFill>
              </a:rPr>
            </a:br>
            <a:r>
              <a:rPr lang="en-US" dirty="0" smtClean="0"/>
              <a:t>n</a:t>
            </a:r>
            <a:r>
              <a:rPr lang="en-US" dirty="0" smtClean="0">
                <a:solidFill>
                  <a:srgbClr val="404040"/>
                </a:solidFill>
              </a:rPr>
              <a:t>egative </a:t>
            </a:r>
            <a:r>
              <a:rPr lang="en-US" dirty="0" smtClean="0"/>
              <a:t>t</a:t>
            </a:r>
            <a:r>
              <a:rPr lang="en-US" dirty="0" smtClean="0">
                <a:solidFill>
                  <a:srgbClr val="404040"/>
                </a:solidFill>
              </a:rPr>
              <a:t>est</a:t>
            </a:r>
            <a:endParaRPr lang="en-US" dirty="0">
              <a:solidFill>
                <a:srgbClr val="404040"/>
              </a:solidFill>
            </a:endParaRPr>
          </a:p>
        </p:txBody>
      </p:sp>
      <p:sp>
        <p:nvSpPr>
          <p:cNvPr id="10" name="Slide Number Placeholder 9"/>
          <p:cNvSpPr>
            <a:spLocks noGrp="1"/>
          </p:cNvSpPr>
          <p:nvPr>
            <p:ph type="sldNum" sz="quarter" idx="12"/>
          </p:nvPr>
        </p:nvSpPr>
        <p:spPr/>
        <p:txBody>
          <a:bodyPr/>
          <a:lstStyle/>
          <a:p>
            <a:fld id="{BA3FD5ED-4844-8443-AF17-C10B491EE604}" type="slidenum">
              <a:rPr lang="en-US" smtClean="0">
                <a:solidFill>
                  <a:prstClr val="black">
                    <a:tint val="75000"/>
                  </a:prstClr>
                </a:solidFill>
              </a:rPr>
              <a:pPr/>
              <a:t>51</a:t>
            </a:fld>
            <a:endParaRPr lang="en-US">
              <a:solidFill>
                <a:prstClr val="black">
                  <a:tint val="75000"/>
                </a:prstClr>
              </a:solidFill>
            </a:endParaRPr>
          </a:p>
        </p:txBody>
      </p:sp>
      <p:pic>
        <p:nvPicPr>
          <p:cNvPr id="11" name="Picture 10"/>
          <p:cNvPicPr>
            <a:picLocks noChangeAspect="1"/>
          </p:cNvPicPr>
          <p:nvPr/>
        </p:nvPicPr>
        <p:blipFill>
          <a:blip r:embed="rId5" cstate="print"/>
          <a:stretch>
            <a:fillRect/>
          </a:stretch>
        </p:blipFill>
        <p:spPr>
          <a:xfrm>
            <a:off x="533400" y="2494392"/>
            <a:ext cx="7994650" cy="2915808"/>
          </a:xfrm>
          <a:prstGeom prst="rect">
            <a:avLst/>
          </a:prstGeom>
        </p:spPr>
      </p:pic>
      <p:sp>
        <p:nvSpPr>
          <p:cNvPr id="14" name="Rectangle 13"/>
          <p:cNvSpPr/>
          <p:nvPr/>
        </p:nvSpPr>
        <p:spPr>
          <a:xfrm>
            <a:off x="4419600" y="2286000"/>
            <a:ext cx="2971800" cy="2057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cstate="print"/>
          <a:srcRect l="64370" b="30592"/>
          <a:stretch>
            <a:fillRect/>
          </a:stretch>
        </p:blipFill>
        <p:spPr>
          <a:xfrm>
            <a:off x="4800600" y="2514600"/>
            <a:ext cx="2848268" cy="202377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m6d_grid_template_stripe.png"/>
          <p:cNvPicPr>
            <a:picLocks noChangeAspect="1"/>
          </p:cNvPicPr>
          <p:nvPr/>
        </p:nvPicPr>
        <p:blipFill>
          <a:blip r:embed="rId2" cstate="print">
            <a:alphaModFix/>
          </a:blip>
          <a:srcRect l="25833" r="21667"/>
          <a:stretch>
            <a:fillRect/>
          </a:stretch>
        </p:blipFill>
        <p:spPr>
          <a:xfrm>
            <a:off x="0" y="0"/>
            <a:ext cx="4800600" cy="6858000"/>
          </a:xfrm>
          <a:prstGeom prst="rect">
            <a:avLst/>
          </a:prstGeom>
        </p:spPr>
      </p:pic>
      <p:sp>
        <p:nvSpPr>
          <p:cNvPr id="14" name="Rectangle 13"/>
          <p:cNvSpPr/>
          <p:nvPr/>
        </p:nvSpPr>
        <p:spPr>
          <a:xfrm>
            <a:off x="-8185" y="0"/>
            <a:ext cx="2569934" cy="1456382"/>
          </a:xfrm>
          <a:prstGeom prst="rect">
            <a:avLst/>
          </a:prstGeom>
        </p:spPr>
        <p:txBody>
          <a:bodyPr wrap="none">
            <a:spAutoFit/>
          </a:bodyPr>
          <a:lstStyle/>
          <a:p>
            <a:pPr defTabSz="457200">
              <a:lnSpc>
                <a:spcPts val="3520"/>
              </a:lnSpc>
            </a:pPr>
            <a:r>
              <a:rPr lang="en-US" sz="3600" b="1" spc="-300" dirty="0" smtClean="0">
                <a:solidFill>
                  <a:srgbClr val="404040"/>
                </a:solidFill>
                <a:latin typeface="Arial Black"/>
                <a:cs typeface="Arial Black"/>
              </a:rPr>
              <a:t>gross</a:t>
            </a:r>
          </a:p>
          <a:p>
            <a:pPr defTabSz="457200">
              <a:lnSpc>
                <a:spcPts val="3520"/>
              </a:lnSpc>
            </a:pPr>
            <a:r>
              <a:rPr lang="en-US" sz="3600" b="1" spc="-300" dirty="0" smtClean="0">
                <a:solidFill>
                  <a:srgbClr val="404040"/>
                </a:solidFill>
                <a:latin typeface="Arial Black"/>
                <a:cs typeface="Arial Black"/>
              </a:rPr>
              <a:t>conversion</a:t>
            </a:r>
          </a:p>
          <a:p>
            <a:pPr defTabSz="457200">
              <a:lnSpc>
                <a:spcPts val="3520"/>
              </a:lnSpc>
            </a:pPr>
            <a:r>
              <a:rPr lang="en-US" sz="3600" b="1" spc="-300" dirty="0" smtClean="0">
                <a:solidFill>
                  <a:srgbClr val="404040"/>
                </a:solidFill>
                <a:latin typeface="Arial Black"/>
                <a:cs typeface="Arial Black"/>
              </a:rPr>
              <a:t>rates</a:t>
            </a:r>
            <a:r>
              <a:rPr lang="en-US" sz="3600" b="1" spc="-300" dirty="0" smtClean="0">
                <a:solidFill>
                  <a:srgbClr val="E11932"/>
                </a:solidFill>
                <a:latin typeface="Arial Black"/>
                <a:cs typeface="Arial Black"/>
              </a:rPr>
              <a:t>.</a:t>
            </a:r>
            <a:endParaRPr lang="en-US" sz="3600" b="1" spc="-300" dirty="0">
              <a:solidFill>
                <a:srgbClr val="E11932"/>
              </a:solidFill>
              <a:latin typeface="Arial Black"/>
              <a:cs typeface="Arial Black"/>
            </a:endParaRPr>
          </a:p>
        </p:txBody>
      </p:sp>
      <p:sp>
        <p:nvSpPr>
          <p:cNvPr id="5" name="Rectangle 4"/>
          <p:cNvSpPr/>
          <p:nvPr/>
        </p:nvSpPr>
        <p:spPr>
          <a:xfrm>
            <a:off x="0" y="1371600"/>
            <a:ext cx="2108269" cy="741656"/>
          </a:xfrm>
          <a:prstGeom prst="rect">
            <a:avLst/>
          </a:prstGeom>
        </p:spPr>
        <p:txBody>
          <a:bodyPr wrap="none">
            <a:spAutoFit/>
          </a:bodyPr>
          <a:lstStyle/>
          <a:p>
            <a:pPr defTabSz="457200">
              <a:lnSpc>
                <a:spcPts val="2520"/>
              </a:lnSpc>
            </a:pPr>
            <a:r>
              <a:rPr lang="en-US" sz="2400" b="1" spc="-150" dirty="0" smtClean="0">
                <a:solidFill>
                  <a:srgbClr val="A0B4C8"/>
                </a:solidFill>
                <a:latin typeface="Arial Black"/>
                <a:cs typeface="Arial Black"/>
              </a:rPr>
              <a:t>are only part</a:t>
            </a:r>
          </a:p>
          <a:p>
            <a:pPr defTabSz="457200">
              <a:lnSpc>
                <a:spcPts val="2520"/>
              </a:lnSpc>
            </a:pPr>
            <a:r>
              <a:rPr lang="en-US" sz="2400" b="1" spc="-150" dirty="0" smtClean="0">
                <a:solidFill>
                  <a:srgbClr val="A0B4C8"/>
                </a:solidFill>
                <a:latin typeface="Arial Black"/>
                <a:cs typeface="Arial Black"/>
              </a:rPr>
              <a:t>of the story</a:t>
            </a:r>
            <a:endParaRPr lang="en-US" sz="2400" b="1" spc="-150" dirty="0">
              <a:solidFill>
                <a:srgbClr val="A0B4C8"/>
              </a:solidFill>
              <a:latin typeface="Arial Black"/>
              <a:cs typeface="Arial Black"/>
            </a:endParaRPr>
          </a:p>
        </p:txBody>
      </p:sp>
      <p:grpSp>
        <p:nvGrpSpPr>
          <p:cNvPr id="2" name="Group 6"/>
          <p:cNvGrpSpPr/>
          <p:nvPr/>
        </p:nvGrpSpPr>
        <p:grpSpPr>
          <a:xfrm>
            <a:off x="1981200" y="990600"/>
            <a:ext cx="6705600" cy="5181600"/>
            <a:chOff x="2438400" y="0"/>
            <a:chExt cx="6705600" cy="4648200"/>
          </a:xfrm>
        </p:grpSpPr>
        <p:pic>
          <p:nvPicPr>
            <p:cNvPr id="10" name="Picture 9" descr="square_frame_large.png"/>
            <p:cNvPicPr>
              <a:picLocks noChangeAspect="1"/>
            </p:cNvPicPr>
            <p:nvPr/>
          </p:nvPicPr>
          <p:blipFill>
            <a:blip r:embed="rId3" cstate="print"/>
            <a:stretch>
              <a:fillRect/>
            </a:stretch>
          </p:blipFill>
          <p:spPr>
            <a:xfrm>
              <a:off x="4000500" y="0"/>
              <a:ext cx="5143500" cy="4648200"/>
            </a:xfrm>
            <a:prstGeom prst="rect">
              <a:avLst/>
            </a:prstGeom>
          </p:spPr>
        </p:pic>
        <p:pic>
          <p:nvPicPr>
            <p:cNvPr id="11" name="Picture 10" descr="square_frame_large.png"/>
            <p:cNvPicPr>
              <a:picLocks noChangeAspect="1"/>
            </p:cNvPicPr>
            <p:nvPr/>
          </p:nvPicPr>
          <p:blipFill>
            <a:blip r:embed="rId3" cstate="print"/>
            <a:srcRect r="24389"/>
            <a:stretch>
              <a:fillRect/>
            </a:stretch>
          </p:blipFill>
          <p:spPr>
            <a:xfrm>
              <a:off x="2438400" y="0"/>
              <a:ext cx="3889075" cy="4648200"/>
            </a:xfrm>
            <a:prstGeom prst="rect">
              <a:avLst/>
            </a:prstGeom>
          </p:spPr>
        </p:pic>
      </p:grpSp>
      <p:grpSp>
        <p:nvGrpSpPr>
          <p:cNvPr id="3" name="Group 11"/>
          <p:cNvGrpSpPr/>
          <p:nvPr/>
        </p:nvGrpSpPr>
        <p:grpSpPr>
          <a:xfrm>
            <a:off x="2438401" y="1371600"/>
            <a:ext cx="5867399" cy="4503456"/>
            <a:chOff x="1423307" y="-554183"/>
            <a:chExt cx="7613649" cy="5006582"/>
          </a:xfrm>
        </p:grpSpPr>
        <p:graphicFrame>
          <p:nvGraphicFramePr>
            <p:cNvPr id="13" name="Chart 12"/>
            <p:cNvGraphicFramePr/>
            <p:nvPr/>
          </p:nvGraphicFramePr>
          <p:xfrm>
            <a:off x="1423307" y="-554183"/>
            <a:ext cx="7613649" cy="4572001"/>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Group 21"/>
            <p:cNvGrpSpPr/>
            <p:nvPr/>
          </p:nvGrpSpPr>
          <p:grpSpPr>
            <a:xfrm>
              <a:off x="2642015" y="2387913"/>
              <a:ext cx="6098306" cy="2064486"/>
              <a:chOff x="2676649" y="1878003"/>
              <a:chExt cx="6397240" cy="1446727"/>
            </a:xfrm>
          </p:grpSpPr>
          <p:sp>
            <p:nvSpPr>
              <p:cNvPr id="16" name="TextBox 15"/>
              <p:cNvSpPr txBox="1"/>
              <p:nvPr/>
            </p:nvSpPr>
            <p:spPr>
              <a:xfrm>
                <a:off x="4924868" y="1878003"/>
                <a:ext cx="1037255" cy="215798"/>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-0.2%</a:t>
                </a:r>
                <a:endParaRPr lang="en-US" sz="1200" b="1" dirty="0">
                  <a:solidFill>
                    <a:srgbClr val="E11932"/>
                  </a:solidFill>
                  <a:latin typeface="Arial Black"/>
                  <a:cs typeface="Arial Black"/>
                </a:endParaRPr>
              </a:p>
            </p:txBody>
          </p:sp>
          <p:sp>
            <p:nvSpPr>
              <p:cNvPr id="17" name="TextBox 16"/>
              <p:cNvSpPr txBox="1"/>
              <p:nvPr/>
            </p:nvSpPr>
            <p:spPr>
              <a:xfrm>
                <a:off x="2676649" y="2924620"/>
                <a:ext cx="1295400" cy="400110"/>
              </a:xfrm>
              <a:prstGeom prst="rect">
                <a:avLst/>
              </a:prstGeom>
              <a:noFill/>
            </p:spPr>
            <p:txBody>
              <a:bodyPr wrap="square" rtlCol="0">
                <a:spAutoFit/>
              </a:bodyPr>
              <a:lstStyle/>
              <a:p>
                <a:pPr algn="ctr" defTabSz="457200"/>
                <a:r>
                  <a:rPr lang="en-US" sz="1000" b="1" dirty="0" smtClean="0">
                    <a:solidFill>
                      <a:prstClr val="black">
                        <a:lumMod val="75000"/>
                        <a:lumOff val="25000"/>
                      </a:prstClr>
                    </a:solidFill>
                    <a:latin typeface="Arial" pitchFamily="34" charset="0"/>
                    <a:cs typeface="Arial" pitchFamily="34" charset="0"/>
                  </a:rPr>
                  <a:t>TELECOM COMPANY A</a:t>
                </a:r>
                <a:endParaRPr lang="en-US" sz="1000" b="1" dirty="0">
                  <a:solidFill>
                    <a:prstClr val="black">
                      <a:lumMod val="75000"/>
                      <a:lumOff val="25000"/>
                    </a:prstClr>
                  </a:solidFill>
                  <a:latin typeface="Arial" pitchFamily="34" charset="0"/>
                  <a:cs typeface="Arial" pitchFamily="34" charset="0"/>
                </a:endParaRPr>
              </a:p>
            </p:txBody>
          </p:sp>
          <p:sp>
            <p:nvSpPr>
              <p:cNvPr id="18" name="TextBox 17"/>
              <p:cNvSpPr txBox="1"/>
              <p:nvPr/>
            </p:nvSpPr>
            <p:spPr>
              <a:xfrm>
                <a:off x="5236045" y="2918655"/>
                <a:ext cx="1295400" cy="400110"/>
              </a:xfrm>
              <a:prstGeom prst="rect">
                <a:avLst/>
              </a:prstGeom>
              <a:noFill/>
            </p:spPr>
            <p:txBody>
              <a:bodyPr wrap="square" rtlCol="0">
                <a:spAutoFit/>
              </a:bodyPr>
              <a:lstStyle/>
              <a:p>
                <a:pPr algn="ctr" defTabSz="457200"/>
                <a:r>
                  <a:rPr lang="en-US" sz="1000" b="1" dirty="0" smtClean="0">
                    <a:solidFill>
                      <a:prstClr val="black">
                        <a:lumMod val="75000"/>
                        <a:lumOff val="25000"/>
                      </a:prstClr>
                    </a:solidFill>
                    <a:latin typeface="Arial" pitchFamily="34" charset="0"/>
                    <a:cs typeface="Arial" pitchFamily="34" charset="0"/>
                  </a:rPr>
                  <a:t>TELECOM COMPANY B</a:t>
                </a:r>
                <a:endParaRPr lang="en-US" sz="1000" b="1" dirty="0">
                  <a:solidFill>
                    <a:prstClr val="black">
                      <a:lumMod val="75000"/>
                      <a:lumOff val="25000"/>
                    </a:prstClr>
                  </a:solidFill>
                  <a:latin typeface="Arial" pitchFamily="34" charset="0"/>
                  <a:cs typeface="Arial" pitchFamily="34" charset="0"/>
                </a:endParaRPr>
              </a:p>
            </p:txBody>
          </p:sp>
          <p:sp>
            <p:nvSpPr>
              <p:cNvPr id="19" name="TextBox 18"/>
              <p:cNvSpPr txBox="1"/>
              <p:nvPr/>
            </p:nvSpPr>
            <p:spPr>
              <a:xfrm>
                <a:off x="7778489" y="2918655"/>
                <a:ext cx="1295400" cy="400110"/>
              </a:xfrm>
              <a:prstGeom prst="rect">
                <a:avLst/>
              </a:prstGeom>
              <a:noFill/>
            </p:spPr>
            <p:txBody>
              <a:bodyPr wrap="square" rtlCol="0">
                <a:spAutoFit/>
              </a:bodyPr>
              <a:lstStyle/>
              <a:p>
                <a:pPr algn="ctr" defTabSz="457200"/>
                <a:r>
                  <a:rPr lang="en-US" sz="1000" b="1" dirty="0" smtClean="0">
                    <a:solidFill>
                      <a:prstClr val="black">
                        <a:lumMod val="75000"/>
                        <a:lumOff val="25000"/>
                      </a:prstClr>
                    </a:solidFill>
                    <a:latin typeface="Arial" pitchFamily="34" charset="0"/>
                    <a:cs typeface="Arial" pitchFamily="34" charset="0"/>
                  </a:rPr>
                  <a:t>TELECOM COMPANY C</a:t>
                </a:r>
                <a:endParaRPr lang="en-US" sz="1000" b="1" dirty="0">
                  <a:solidFill>
                    <a:prstClr val="black">
                      <a:lumMod val="75000"/>
                      <a:lumOff val="25000"/>
                    </a:prstClr>
                  </a:solidFill>
                  <a:latin typeface="Arial" pitchFamily="34" charset="0"/>
                  <a:cs typeface="Arial" pitchFamily="34" charset="0"/>
                </a:endParaRPr>
              </a:p>
            </p:txBody>
          </p:sp>
        </p:grpSp>
      </p:grpSp>
      <p:sp>
        <p:nvSpPr>
          <p:cNvPr id="15" name="Slide Number Placeholder 14"/>
          <p:cNvSpPr>
            <a:spLocks noGrp="1"/>
          </p:cNvSpPr>
          <p:nvPr>
            <p:ph type="sldNum" sz="quarter" idx="12"/>
          </p:nvPr>
        </p:nvSpPr>
        <p:spPr/>
        <p:txBody>
          <a:bodyPr/>
          <a:lstStyle/>
          <a:p>
            <a:fld id="{BA3FD5ED-4844-8443-AF17-C10B491EE604}" type="slidenum">
              <a:rPr lang="en-US" smtClean="0">
                <a:solidFill>
                  <a:prstClr val="black">
                    <a:tint val="75000"/>
                  </a:prstClr>
                </a:solidFill>
              </a:rPr>
              <a:pPr/>
              <a:t>52</a:t>
            </a:fld>
            <a:endParaRPr lang="en-US">
              <a:solidFill>
                <a:prstClr val="black">
                  <a:tint val="75000"/>
                </a:prstClr>
              </a:solidFill>
            </a:endParaRPr>
          </a:p>
        </p:txBody>
      </p:sp>
      <p:pic>
        <p:nvPicPr>
          <p:cNvPr id="20" name="Content Placeholder 7" descr="blank_case_icon_2.0.png"/>
          <p:cNvPicPr>
            <a:picLocks noGrp="1" noChangeAspect="1"/>
          </p:cNvPicPr>
          <p:nvPr>
            <p:ph idx="1"/>
          </p:nvPr>
        </p:nvPicPr>
        <p:blipFill>
          <a:blip r:embed="rId5" cstate="print"/>
          <a:stretch>
            <a:fillRect/>
          </a:stretch>
        </p:blipFill>
        <p:spPr>
          <a:xfrm>
            <a:off x="-609600" y="3848986"/>
            <a:ext cx="3200400" cy="3237614"/>
          </a:xfrm>
        </p:spPr>
      </p:pic>
      <p:pic>
        <p:nvPicPr>
          <p:cNvPr id="21" name="Picture 20" descr="case1_label.png"/>
          <p:cNvPicPr>
            <a:picLocks noChangeAspect="1"/>
          </p:cNvPicPr>
          <p:nvPr/>
        </p:nvPicPr>
        <p:blipFill>
          <a:blip r:embed="rId6" cstate="print"/>
          <a:stretch>
            <a:fillRect/>
          </a:stretch>
        </p:blipFill>
        <p:spPr>
          <a:xfrm>
            <a:off x="327690" y="4324970"/>
            <a:ext cx="1958310" cy="230443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m6d_grid_template_stripe.png"/>
          <p:cNvPicPr>
            <a:picLocks noChangeAspect="1"/>
          </p:cNvPicPr>
          <p:nvPr/>
        </p:nvPicPr>
        <p:blipFill>
          <a:blip r:embed="rId2" cstate="print">
            <a:alphaModFix/>
          </a:blip>
          <a:srcRect l="25833" r="21667"/>
          <a:stretch>
            <a:fillRect/>
          </a:stretch>
        </p:blipFill>
        <p:spPr>
          <a:xfrm>
            <a:off x="0" y="0"/>
            <a:ext cx="4800600" cy="6858000"/>
          </a:xfrm>
          <a:prstGeom prst="rect">
            <a:avLst/>
          </a:prstGeom>
        </p:spPr>
      </p:pic>
      <p:pic>
        <p:nvPicPr>
          <p:cNvPr id="8" name="Content Placeholder 7" descr="blank_case_icon_2.0.png"/>
          <p:cNvPicPr>
            <a:picLocks noGrp="1" noChangeAspect="1"/>
          </p:cNvPicPr>
          <p:nvPr>
            <p:ph idx="1"/>
          </p:nvPr>
        </p:nvPicPr>
        <p:blipFill>
          <a:blip r:embed="rId3" cstate="print"/>
          <a:stretch>
            <a:fillRect/>
          </a:stretch>
        </p:blipFill>
        <p:spPr>
          <a:xfrm>
            <a:off x="-304800" y="3772786"/>
            <a:ext cx="3200400" cy="3237614"/>
          </a:xfrm>
        </p:spPr>
      </p:pic>
      <p:pic>
        <p:nvPicPr>
          <p:cNvPr id="13" name="Picture 12" descr="case2_label.png"/>
          <p:cNvPicPr>
            <a:picLocks noChangeAspect="1"/>
          </p:cNvPicPr>
          <p:nvPr/>
        </p:nvPicPr>
        <p:blipFill>
          <a:blip r:embed="rId4" cstate="print"/>
          <a:stretch>
            <a:fillRect/>
          </a:stretch>
        </p:blipFill>
        <p:spPr>
          <a:xfrm>
            <a:off x="632490" y="4248770"/>
            <a:ext cx="1958310" cy="2304430"/>
          </a:xfrm>
          <a:prstGeom prst="rect">
            <a:avLst/>
          </a:prstGeom>
        </p:spPr>
      </p:pic>
      <p:sp>
        <p:nvSpPr>
          <p:cNvPr id="16" name="Rectangle 15"/>
          <p:cNvSpPr/>
          <p:nvPr/>
        </p:nvSpPr>
        <p:spPr>
          <a:xfrm>
            <a:off x="0" y="0"/>
            <a:ext cx="3087384" cy="1438855"/>
          </a:xfrm>
          <a:prstGeom prst="rect">
            <a:avLst/>
          </a:prstGeom>
        </p:spPr>
        <p:txBody>
          <a:bodyPr wrap="none">
            <a:spAutoFit/>
          </a:bodyPr>
          <a:lstStyle/>
          <a:p>
            <a:pPr defTabSz="457200">
              <a:lnSpc>
                <a:spcPts val="3520"/>
              </a:lnSpc>
            </a:pPr>
            <a:r>
              <a:rPr lang="en-US" sz="3600" spc="-300" dirty="0" smtClean="0">
                <a:solidFill>
                  <a:srgbClr val="404040"/>
                </a:solidFill>
                <a:latin typeface="Arial Black"/>
                <a:cs typeface="Arial Black"/>
              </a:rPr>
              <a:t>effectiveness</a:t>
            </a:r>
          </a:p>
          <a:p>
            <a:pPr defTabSz="457200">
              <a:lnSpc>
                <a:spcPts val="3520"/>
              </a:lnSpc>
            </a:pPr>
            <a:r>
              <a:rPr lang="en-US" sz="3600" spc="-300" dirty="0" smtClean="0">
                <a:solidFill>
                  <a:srgbClr val="404040"/>
                </a:solidFill>
                <a:latin typeface="Arial Black"/>
                <a:cs typeface="Arial Black"/>
              </a:rPr>
              <a:t>varies by</a:t>
            </a:r>
          </a:p>
          <a:p>
            <a:pPr defTabSz="457200">
              <a:lnSpc>
                <a:spcPts val="3520"/>
              </a:lnSpc>
            </a:pPr>
            <a:r>
              <a:rPr lang="en-US" sz="3600" spc="-300" dirty="0" smtClean="0">
                <a:solidFill>
                  <a:srgbClr val="404040"/>
                </a:solidFill>
                <a:latin typeface="Arial Black"/>
                <a:cs typeface="Arial Black"/>
              </a:rPr>
              <a:t>marketer</a:t>
            </a:r>
            <a:r>
              <a:rPr lang="en-US" sz="3600" spc="-300" dirty="0" smtClean="0">
                <a:solidFill>
                  <a:srgbClr val="E11932"/>
                </a:solidFill>
                <a:latin typeface="Arial Black"/>
                <a:cs typeface="Arial Black"/>
              </a:rPr>
              <a:t>.</a:t>
            </a:r>
          </a:p>
        </p:txBody>
      </p:sp>
      <p:grpSp>
        <p:nvGrpSpPr>
          <p:cNvPr id="2" name="Group 24"/>
          <p:cNvGrpSpPr/>
          <p:nvPr/>
        </p:nvGrpSpPr>
        <p:grpSpPr>
          <a:xfrm>
            <a:off x="2438400" y="304800"/>
            <a:ext cx="6705600" cy="5105400"/>
            <a:chOff x="2438400" y="0"/>
            <a:chExt cx="6705600" cy="4648200"/>
          </a:xfrm>
        </p:grpSpPr>
        <p:pic>
          <p:nvPicPr>
            <p:cNvPr id="26" name="Picture 25" descr="square_frame_large.png"/>
            <p:cNvPicPr>
              <a:picLocks noChangeAspect="1"/>
            </p:cNvPicPr>
            <p:nvPr/>
          </p:nvPicPr>
          <p:blipFill>
            <a:blip r:embed="rId5" cstate="print"/>
            <a:stretch>
              <a:fillRect/>
            </a:stretch>
          </p:blipFill>
          <p:spPr>
            <a:xfrm>
              <a:off x="4000500" y="0"/>
              <a:ext cx="5143500" cy="4648200"/>
            </a:xfrm>
            <a:prstGeom prst="rect">
              <a:avLst/>
            </a:prstGeom>
          </p:spPr>
        </p:pic>
        <p:pic>
          <p:nvPicPr>
            <p:cNvPr id="27" name="Picture 26" descr="square_frame_large.png"/>
            <p:cNvPicPr>
              <a:picLocks noChangeAspect="1"/>
            </p:cNvPicPr>
            <p:nvPr/>
          </p:nvPicPr>
          <p:blipFill>
            <a:blip r:embed="rId5" cstate="print"/>
            <a:srcRect r="24389"/>
            <a:stretch>
              <a:fillRect/>
            </a:stretch>
          </p:blipFill>
          <p:spPr>
            <a:xfrm>
              <a:off x="2438400" y="0"/>
              <a:ext cx="3889075" cy="4648200"/>
            </a:xfrm>
            <a:prstGeom prst="rect">
              <a:avLst/>
            </a:prstGeom>
          </p:spPr>
        </p:pic>
      </p:grpSp>
      <p:grpSp>
        <p:nvGrpSpPr>
          <p:cNvPr id="3" name="Group 16"/>
          <p:cNvGrpSpPr/>
          <p:nvPr/>
        </p:nvGrpSpPr>
        <p:grpSpPr>
          <a:xfrm>
            <a:off x="2971800" y="762000"/>
            <a:ext cx="5486400" cy="3933163"/>
            <a:chOff x="457200" y="1295400"/>
            <a:chExt cx="8153400" cy="3218021"/>
          </a:xfrm>
        </p:grpSpPr>
        <p:graphicFrame>
          <p:nvGraphicFramePr>
            <p:cNvPr id="25" name="Chart 24"/>
            <p:cNvGraphicFramePr/>
            <p:nvPr/>
          </p:nvGraphicFramePr>
          <p:xfrm>
            <a:off x="457200" y="1295400"/>
            <a:ext cx="8153400" cy="3048000"/>
          </p:xfrm>
          <a:graphic>
            <a:graphicData uri="http://schemas.openxmlformats.org/drawingml/2006/chart">
              <c:chart xmlns:c="http://schemas.openxmlformats.org/drawingml/2006/chart" xmlns:r="http://schemas.openxmlformats.org/officeDocument/2006/relationships" r:id="rId6"/>
            </a:graphicData>
          </a:graphic>
        </p:graphicFrame>
        <p:sp>
          <p:nvSpPr>
            <p:cNvPr id="28" name="TextBox 27"/>
            <p:cNvSpPr txBox="1"/>
            <p:nvPr/>
          </p:nvSpPr>
          <p:spPr>
            <a:xfrm>
              <a:off x="1981200" y="4267200"/>
              <a:ext cx="1295400" cy="246221"/>
            </a:xfrm>
            <a:prstGeom prst="rect">
              <a:avLst/>
            </a:prstGeom>
            <a:noFill/>
          </p:spPr>
          <p:txBody>
            <a:bodyPr wrap="square" rtlCol="0">
              <a:spAutoFit/>
            </a:bodyPr>
            <a:lstStyle/>
            <a:p>
              <a:pPr algn="ctr" defTabSz="457200"/>
              <a:r>
                <a:rPr lang="en-US" sz="1000" b="1" dirty="0" smtClean="0">
                  <a:solidFill>
                    <a:prstClr val="black">
                      <a:lumMod val="75000"/>
                      <a:lumOff val="25000"/>
                    </a:prstClr>
                  </a:solidFill>
                  <a:latin typeface="Arial" pitchFamily="34" charset="0"/>
                  <a:cs typeface="Arial" pitchFamily="34" charset="0"/>
                </a:rPr>
                <a:t>B2B COMPANY A</a:t>
              </a:r>
              <a:endParaRPr lang="en-US" sz="1000" b="1" dirty="0">
                <a:solidFill>
                  <a:prstClr val="black">
                    <a:lumMod val="75000"/>
                    <a:lumOff val="25000"/>
                  </a:prstClr>
                </a:solidFill>
                <a:latin typeface="Arial" pitchFamily="34" charset="0"/>
                <a:cs typeface="Arial" pitchFamily="34" charset="0"/>
              </a:endParaRPr>
            </a:p>
          </p:txBody>
        </p:sp>
        <p:sp>
          <p:nvSpPr>
            <p:cNvPr id="29" name="TextBox 28"/>
            <p:cNvSpPr txBox="1"/>
            <p:nvPr/>
          </p:nvSpPr>
          <p:spPr>
            <a:xfrm>
              <a:off x="6324600" y="4267200"/>
              <a:ext cx="1295400" cy="246221"/>
            </a:xfrm>
            <a:prstGeom prst="rect">
              <a:avLst/>
            </a:prstGeom>
            <a:noFill/>
          </p:spPr>
          <p:txBody>
            <a:bodyPr wrap="square" rtlCol="0">
              <a:spAutoFit/>
            </a:bodyPr>
            <a:lstStyle/>
            <a:p>
              <a:pPr algn="ctr" defTabSz="457200"/>
              <a:r>
                <a:rPr lang="en-US" sz="1000" b="1" dirty="0" smtClean="0">
                  <a:solidFill>
                    <a:prstClr val="black">
                      <a:lumMod val="75000"/>
                      <a:lumOff val="25000"/>
                    </a:prstClr>
                  </a:solidFill>
                  <a:latin typeface="Arial" pitchFamily="34" charset="0"/>
                  <a:cs typeface="Arial" pitchFamily="34" charset="0"/>
                </a:rPr>
                <a:t>B2B COMPANY B</a:t>
              </a:r>
              <a:endParaRPr lang="en-US" sz="1000" b="1" dirty="0">
                <a:solidFill>
                  <a:prstClr val="black">
                    <a:lumMod val="75000"/>
                    <a:lumOff val="25000"/>
                  </a:prstClr>
                </a:solidFill>
                <a:latin typeface="Arial" pitchFamily="34" charset="0"/>
                <a:cs typeface="Arial" pitchFamily="34" charset="0"/>
              </a:endParaRPr>
            </a:p>
          </p:txBody>
        </p:sp>
        <p:sp>
          <p:nvSpPr>
            <p:cNvPr id="30" name="TextBox 29"/>
            <p:cNvSpPr txBox="1"/>
            <p:nvPr/>
          </p:nvSpPr>
          <p:spPr>
            <a:xfrm>
              <a:off x="1702858" y="1879251"/>
              <a:ext cx="1184590" cy="226634"/>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1.08X</a:t>
              </a:r>
              <a:endParaRPr lang="en-US" sz="1200" b="1" dirty="0">
                <a:solidFill>
                  <a:srgbClr val="E11932"/>
                </a:solidFill>
                <a:latin typeface="Arial Black"/>
                <a:cs typeface="Arial Black"/>
              </a:endParaRPr>
            </a:p>
          </p:txBody>
        </p:sp>
        <p:sp>
          <p:nvSpPr>
            <p:cNvPr id="31" name="TextBox 30"/>
            <p:cNvSpPr txBox="1"/>
            <p:nvPr/>
          </p:nvSpPr>
          <p:spPr>
            <a:xfrm>
              <a:off x="7138458" y="3811948"/>
              <a:ext cx="1291166" cy="226634"/>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1.08X</a:t>
              </a:r>
              <a:endParaRPr lang="en-US" sz="1200" b="1" dirty="0">
                <a:solidFill>
                  <a:srgbClr val="E11932"/>
                </a:solidFill>
                <a:latin typeface="Arial Black"/>
                <a:cs typeface="Arial Black"/>
              </a:endParaRPr>
            </a:p>
          </p:txBody>
        </p:sp>
        <p:sp>
          <p:nvSpPr>
            <p:cNvPr id="32" name="TextBox 31"/>
            <p:cNvSpPr txBox="1"/>
            <p:nvPr/>
          </p:nvSpPr>
          <p:spPr>
            <a:xfrm>
              <a:off x="3000690" y="3749603"/>
              <a:ext cx="1219200" cy="226634"/>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4.23X</a:t>
              </a:r>
              <a:endParaRPr lang="en-US" sz="1200" b="1" dirty="0">
                <a:solidFill>
                  <a:srgbClr val="E11932"/>
                </a:solidFill>
                <a:latin typeface="Arial Black"/>
                <a:cs typeface="Arial Black"/>
              </a:endParaRPr>
            </a:p>
          </p:txBody>
        </p:sp>
        <p:sp>
          <p:nvSpPr>
            <p:cNvPr id="33" name="TextBox 32"/>
            <p:cNvSpPr txBox="1"/>
            <p:nvPr/>
          </p:nvSpPr>
          <p:spPr>
            <a:xfrm>
              <a:off x="5779558" y="2939117"/>
              <a:ext cx="1142999" cy="226634"/>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3.77X</a:t>
              </a:r>
              <a:endParaRPr lang="en-US" sz="1200" b="1" dirty="0">
                <a:solidFill>
                  <a:srgbClr val="E11932"/>
                </a:solidFill>
                <a:latin typeface="Arial Black"/>
                <a:cs typeface="Arial Black"/>
              </a:endParaRPr>
            </a:p>
          </p:txBody>
        </p:sp>
      </p:grpSp>
      <p:sp>
        <p:nvSpPr>
          <p:cNvPr id="18" name="Slide Number Placeholder 17"/>
          <p:cNvSpPr>
            <a:spLocks noGrp="1"/>
          </p:cNvSpPr>
          <p:nvPr>
            <p:ph type="sldNum" sz="quarter" idx="12"/>
          </p:nvPr>
        </p:nvSpPr>
        <p:spPr/>
        <p:txBody>
          <a:bodyPr/>
          <a:lstStyle/>
          <a:p>
            <a:fld id="{BA3FD5ED-4844-8443-AF17-C10B491EE604}" type="slidenum">
              <a:rPr lang="en-US" smtClean="0">
                <a:solidFill>
                  <a:prstClr val="black">
                    <a:tint val="75000"/>
                  </a:prstClr>
                </a:solidFill>
              </a:rPr>
              <a:pPr/>
              <a:t>53</a:t>
            </a:fld>
            <a:endParaRPr lang="en-US">
              <a:solidFill>
                <a:prstClr val="black">
                  <a:tint val="75000"/>
                </a:prstClr>
              </a:solidFill>
            </a:endParaRP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m6d_grid_template_stripe.png"/>
          <p:cNvPicPr>
            <a:picLocks noChangeAspect="1"/>
          </p:cNvPicPr>
          <p:nvPr/>
        </p:nvPicPr>
        <p:blipFill>
          <a:blip r:embed="rId2" cstate="print">
            <a:alphaModFix/>
          </a:blip>
          <a:srcRect l="25833" r="21667"/>
          <a:stretch>
            <a:fillRect/>
          </a:stretch>
        </p:blipFill>
        <p:spPr>
          <a:xfrm>
            <a:off x="0" y="0"/>
            <a:ext cx="4800600" cy="6858000"/>
          </a:xfrm>
          <a:prstGeom prst="rect">
            <a:avLst/>
          </a:prstGeom>
        </p:spPr>
      </p:pic>
      <p:pic>
        <p:nvPicPr>
          <p:cNvPr id="14" name="Picture 13" descr="square_frame_large.png"/>
          <p:cNvPicPr>
            <a:picLocks noChangeAspect="1"/>
          </p:cNvPicPr>
          <p:nvPr/>
        </p:nvPicPr>
        <p:blipFill>
          <a:blip r:embed="rId3" cstate="print"/>
          <a:stretch>
            <a:fillRect/>
          </a:stretch>
        </p:blipFill>
        <p:spPr>
          <a:xfrm>
            <a:off x="2438401" y="1676400"/>
            <a:ext cx="3733800" cy="3124200"/>
          </a:xfrm>
          <a:prstGeom prst="rect">
            <a:avLst/>
          </a:prstGeom>
        </p:spPr>
      </p:pic>
      <p:pic>
        <p:nvPicPr>
          <p:cNvPr id="15" name="Picture 14" descr="square_frame_large.png"/>
          <p:cNvPicPr>
            <a:picLocks noChangeAspect="1"/>
          </p:cNvPicPr>
          <p:nvPr/>
        </p:nvPicPr>
        <p:blipFill>
          <a:blip r:embed="rId3" cstate="print"/>
          <a:stretch>
            <a:fillRect/>
          </a:stretch>
        </p:blipFill>
        <p:spPr>
          <a:xfrm>
            <a:off x="5638800" y="1676400"/>
            <a:ext cx="3733800" cy="3124200"/>
          </a:xfrm>
          <a:prstGeom prst="rect">
            <a:avLst/>
          </a:prstGeom>
        </p:spPr>
      </p:pic>
      <p:pic>
        <p:nvPicPr>
          <p:cNvPr id="8" name="Content Placeholder 7" descr="blank_case_icon_2.0.png"/>
          <p:cNvPicPr>
            <a:picLocks noGrp="1" noChangeAspect="1"/>
          </p:cNvPicPr>
          <p:nvPr>
            <p:ph idx="1"/>
          </p:nvPr>
        </p:nvPicPr>
        <p:blipFill>
          <a:blip r:embed="rId4" cstate="print"/>
          <a:stretch>
            <a:fillRect/>
          </a:stretch>
        </p:blipFill>
        <p:spPr>
          <a:xfrm>
            <a:off x="-304800" y="3772786"/>
            <a:ext cx="3200400" cy="3237614"/>
          </a:xfrm>
        </p:spPr>
      </p:pic>
      <p:pic>
        <p:nvPicPr>
          <p:cNvPr id="13" name="Picture 12" descr="case2_label.png"/>
          <p:cNvPicPr>
            <a:picLocks noChangeAspect="1"/>
          </p:cNvPicPr>
          <p:nvPr/>
        </p:nvPicPr>
        <p:blipFill>
          <a:blip r:embed="rId5" cstate="print"/>
          <a:stretch>
            <a:fillRect/>
          </a:stretch>
        </p:blipFill>
        <p:spPr>
          <a:xfrm>
            <a:off x="632490" y="4248770"/>
            <a:ext cx="1958310" cy="2304430"/>
          </a:xfrm>
          <a:prstGeom prst="rect">
            <a:avLst/>
          </a:prstGeom>
        </p:spPr>
      </p:pic>
      <p:sp>
        <p:nvSpPr>
          <p:cNvPr id="16" name="Rectangle 15"/>
          <p:cNvSpPr/>
          <p:nvPr/>
        </p:nvSpPr>
        <p:spPr>
          <a:xfrm>
            <a:off x="0" y="0"/>
            <a:ext cx="3095719" cy="1905222"/>
          </a:xfrm>
          <a:prstGeom prst="rect">
            <a:avLst/>
          </a:prstGeom>
        </p:spPr>
        <p:txBody>
          <a:bodyPr wrap="none">
            <a:spAutoFit/>
          </a:bodyPr>
          <a:lstStyle/>
          <a:p>
            <a:pPr defTabSz="457200">
              <a:lnSpc>
                <a:spcPts val="3520"/>
              </a:lnSpc>
            </a:pPr>
            <a:r>
              <a:rPr lang="en-US" sz="3600" spc="-300" dirty="0" smtClean="0">
                <a:solidFill>
                  <a:srgbClr val="404040"/>
                </a:solidFill>
                <a:latin typeface="Arial Black"/>
                <a:cs typeface="Arial Black"/>
              </a:rPr>
              <a:t>effectiveness</a:t>
            </a:r>
          </a:p>
          <a:p>
            <a:pPr defTabSz="457200">
              <a:lnSpc>
                <a:spcPts val="3520"/>
              </a:lnSpc>
            </a:pPr>
            <a:r>
              <a:rPr lang="en-US" sz="3600" spc="-300" dirty="0" smtClean="0">
                <a:solidFill>
                  <a:srgbClr val="404040"/>
                </a:solidFill>
                <a:latin typeface="Arial Black"/>
                <a:cs typeface="Arial Black"/>
              </a:rPr>
              <a:t>varies by</a:t>
            </a:r>
          </a:p>
          <a:p>
            <a:pPr defTabSz="457200">
              <a:lnSpc>
                <a:spcPts val="3520"/>
              </a:lnSpc>
            </a:pPr>
            <a:r>
              <a:rPr lang="en-US" sz="3600" spc="-300" dirty="0" smtClean="0">
                <a:solidFill>
                  <a:srgbClr val="404040"/>
                </a:solidFill>
                <a:latin typeface="Arial Black"/>
                <a:cs typeface="Arial Black"/>
              </a:rPr>
              <a:t>marketer</a:t>
            </a:r>
          </a:p>
          <a:p>
            <a:pPr defTabSz="457200">
              <a:lnSpc>
                <a:spcPts val="3520"/>
              </a:lnSpc>
            </a:pPr>
            <a:r>
              <a:rPr lang="en-US" sz="3600" spc="-300" dirty="0" smtClean="0">
                <a:solidFill>
                  <a:srgbClr val="404040"/>
                </a:solidFill>
                <a:latin typeface="Arial Black"/>
                <a:cs typeface="Arial Black"/>
              </a:rPr>
              <a:t>&amp; campaign</a:t>
            </a:r>
            <a:r>
              <a:rPr lang="en-US" sz="3600" spc="-300" dirty="0" smtClean="0">
                <a:solidFill>
                  <a:srgbClr val="E11932"/>
                </a:solidFill>
                <a:latin typeface="Arial Black"/>
                <a:cs typeface="Arial Black"/>
              </a:rPr>
              <a:t>.</a:t>
            </a:r>
          </a:p>
        </p:txBody>
      </p:sp>
      <p:sp>
        <p:nvSpPr>
          <p:cNvPr id="17" name="TextBox 16"/>
          <p:cNvSpPr txBox="1"/>
          <p:nvPr/>
        </p:nvSpPr>
        <p:spPr>
          <a:xfrm>
            <a:off x="2743200" y="4572000"/>
            <a:ext cx="1828800" cy="307777"/>
          </a:xfrm>
          <a:prstGeom prst="rect">
            <a:avLst/>
          </a:prstGeom>
          <a:noFill/>
        </p:spPr>
        <p:txBody>
          <a:bodyPr wrap="square" rtlCol="0">
            <a:spAutoFit/>
          </a:bodyPr>
          <a:lstStyle/>
          <a:p>
            <a:pPr defTabSz="457200"/>
            <a:r>
              <a:rPr lang="en-US" sz="1400" b="1" dirty="0" smtClean="0">
                <a:solidFill>
                  <a:srgbClr val="404040"/>
                </a:solidFill>
                <a:latin typeface="Arial" pitchFamily="34" charset="0"/>
                <a:cs typeface="Arial" pitchFamily="34" charset="0"/>
              </a:rPr>
              <a:t>B2B COMPANY A</a:t>
            </a:r>
            <a:endParaRPr lang="en-US" sz="1400" b="1" dirty="0">
              <a:solidFill>
                <a:srgbClr val="404040"/>
              </a:solidFill>
              <a:latin typeface="Arial" pitchFamily="34" charset="0"/>
              <a:cs typeface="Arial" pitchFamily="34" charset="0"/>
            </a:endParaRPr>
          </a:p>
        </p:txBody>
      </p:sp>
      <p:sp>
        <p:nvSpPr>
          <p:cNvPr id="18" name="TextBox 17"/>
          <p:cNvSpPr txBox="1"/>
          <p:nvPr/>
        </p:nvSpPr>
        <p:spPr>
          <a:xfrm>
            <a:off x="7391400" y="4572000"/>
            <a:ext cx="1828800" cy="307777"/>
          </a:xfrm>
          <a:prstGeom prst="rect">
            <a:avLst/>
          </a:prstGeom>
          <a:noFill/>
        </p:spPr>
        <p:txBody>
          <a:bodyPr wrap="square" rtlCol="0">
            <a:spAutoFit/>
          </a:bodyPr>
          <a:lstStyle/>
          <a:p>
            <a:pPr algn="ctr" defTabSz="457200"/>
            <a:r>
              <a:rPr lang="en-US" sz="1400" b="1" dirty="0" smtClean="0">
                <a:solidFill>
                  <a:srgbClr val="404040"/>
                </a:solidFill>
                <a:latin typeface="Arial" pitchFamily="34" charset="0"/>
                <a:cs typeface="Arial" pitchFamily="34" charset="0"/>
              </a:rPr>
              <a:t>B2B COMPANY B</a:t>
            </a:r>
            <a:endParaRPr lang="en-US" sz="1400" b="1" dirty="0">
              <a:solidFill>
                <a:srgbClr val="404040"/>
              </a:solidFill>
              <a:latin typeface="Arial" pitchFamily="34" charset="0"/>
              <a:cs typeface="Arial" pitchFamily="34" charset="0"/>
            </a:endParaRPr>
          </a:p>
        </p:txBody>
      </p:sp>
      <p:sp>
        <p:nvSpPr>
          <p:cNvPr id="19" name="TextBox 18"/>
          <p:cNvSpPr txBox="1"/>
          <p:nvPr/>
        </p:nvSpPr>
        <p:spPr>
          <a:xfrm>
            <a:off x="2743199" y="5048071"/>
            <a:ext cx="3429001" cy="749778"/>
          </a:xfrm>
          <a:prstGeom prst="rect">
            <a:avLst/>
          </a:prstGeom>
          <a:noFill/>
        </p:spPr>
        <p:txBody>
          <a:bodyPr wrap="square" rtlCol="0">
            <a:spAutoFit/>
          </a:bodyPr>
          <a:lstStyle/>
          <a:p>
            <a:pPr defTabSz="457200">
              <a:lnSpc>
                <a:spcPts val="2560"/>
              </a:lnSpc>
            </a:pPr>
            <a:r>
              <a:rPr lang="en-US" b="1" dirty="0" smtClean="0">
                <a:solidFill>
                  <a:srgbClr val="404040"/>
                </a:solidFill>
                <a:latin typeface="Arial"/>
                <a:cs typeface="Arial"/>
              </a:rPr>
              <a:t>Retargeting Impact: 	 1.08X</a:t>
            </a:r>
          </a:p>
          <a:p>
            <a:pPr defTabSz="457200">
              <a:lnSpc>
                <a:spcPts val="2560"/>
              </a:lnSpc>
            </a:pPr>
            <a:r>
              <a:rPr lang="en-US" b="1" dirty="0" smtClean="0">
                <a:solidFill>
                  <a:srgbClr val="404040"/>
                </a:solidFill>
                <a:latin typeface="Arial"/>
                <a:cs typeface="Arial"/>
              </a:rPr>
              <a:t>Prospecting Lift: 	 4.23X</a:t>
            </a:r>
          </a:p>
          <a:p>
            <a:pPr defTabSz="457200">
              <a:lnSpc>
                <a:spcPts val="2560"/>
              </a:lnSpc>
            </a:pPr>
            <a:endParaRPr lang="en-US" b="1" dirty="0">
              <a:solidFill>
                <a:srgbClr val="404040"/>
              </a:solidFill>
              <a:latin typeface="Arial"/>
              <a:cs typeface="Arial"/>
            </a:endParaRPr>
          </a:p>
        </p:txBody>
      </p:sp>
      <p:sp>
        <p:nvSpPr>
          <p:cNvPr id="20" name="TextBox 19"/>
          <p:cNvSpPr txBox="1"/>
          <p:nvPr/>
        </p:nvSpPr>
        <p:spPr>
          <a:xfrm>
            <a:off x="6096001" y="5029200"/>
            <a:ext cx="3124199" cy="749778"/>
          </a:xfrm>
          <a:prstGeom prst="rect">
            <a:avLst/>
          </a:prstGeom>
          <a:noFill/>
        </p:spPr>
        <p:txBody>
          <a:bodyPr wrap="square" rtlCol="0">
            <a:spAutoFit/>
          </a:bodyPr>
          <a:lstStyle/>
          <a:p>
            <a:pPr defTabSz="457200">
              <a:lnSpc>
                <a:spcPts val="2560"/>
              </a:lnSpc>
            </a:pPr>
            <a:r>
              <a:rPr lang="en-US" b="1" dirty="0" smtClean="0">
                <a:solidFill>
                  <a:srgbClr val="404040"/>
                </a:solidFill>
                <a:latin typeface="Arial"/>
                <a:cs typeface="Arial"/>
              </a:rPr>
              <a:t>Retargeting Lift:  3.77X</a:t>
            </a:r>
          </a:p>
          <a:p>
            <a:pPr defTabSz="457200">
              <a:lnSpc>
                <a:spcPts val="2560"/>
              </a:lnSpc>
            </a:pPr>
            <a:r>
              <a:rPr lang="en-US" b="1" dirty="0" smtClean="0">
                <a:solidFill>
                  <a:srgbClr val="404040"/>
                </a:solidFill>
                <a:latin typeface="Arial"/>
                <a:cs typeface="Arial"/>
              </a:rPr>
              <a:t>Prospecting Lift: 1.08X</a:t>
            </a:r>
          </a:p>
          <a:p>
            <a:pPr algn="r" defTabSz="457200">
              <a:lnSpc>
                <a:spcPts val="2560"/>
              </a:lnSpc>
            </a:pPr>
            <a:endParaRPr lang="en-US" b="1" dirty="0">
              <a:solidFill>
                <a:srgbClr val="404040"/>
              </a:solidFill>
              <a:latin typeface="Arial"/>
              <a:cs typeface="Arial"/>
            </a:endParaRPr>
          </a:p>
        </p:txBody>
      </p:sp>
      <p:sp>
        <p:nvSpPr>
          <p:cNvPr id="21" name="Slide Number Placeholder 20"/>
          <p:cNvSpPr>
            <a:spLocks noGrp="1"/>
          </p:cNvSpPr>
          <p:nvPr>
            <p:ph type="sldNum" sz="quarter" idx="12"/>
          </p:nvPr>
        </p:nvSpPr>
        <p:spPr/>
        <p:txBody>
          <a:bodyPr/>
          <a:lstStyle/>
          <a:p>
            <a:fld id="{BA3FD5ED-4844-8443-AF17-C10B491EE604}" type="slidenum">
              <a:rPr lang="en-US" smtClean="0">
                <a:solidFill>
                  <a:prstClr val="black">
                    <a:tint val="75000"/>
                  </a:prstClr>
                </a:solidFill>
              </a:rPr>
              <a:pPr/>
              <a:t>54</a:t>
            </a:fld>
            <a:endParaRPr lang="en-US">
              <a:solidFill>
                <a:prstClr val="black">
                  <a:tint val="75000"/>
                </a:prstClr>
              </a:solidFill>
            </a:endParaRPr>
          </a:p>
        </p:txBody>
      </p:sp>
      <p:pic>
        <p:nvPicPr>
          <p:cNvPr id="22" name="Picture 21" descr="Screen shot 2011-08-09 at 12.31.56 PM.png"/>
          <p:cNvPicPr>
            <a:picLocks noChangeAspect="1"/>
          </p:cNvPicPr>
          <p:nvPr/>
        </p:nvPicPr>
        <p:blipFill>
          <a:blip r:embed="rId6" cstate="print"/>
          <a:stretch>
            <a:fillRect/>
          </a:stretch>
        </p:blipFill>
        <p:spPr>
          <a:xfrm>
            <a:off x="6038850" y="1981200"/>
            <a:ext cx="2952750" cy="2552700"/>
          </a:xfrm>
          <a:prstGeom prst="rect">
            <a:avLst/>
          </a:prstGeom>
        </p:spPr>
      </p:pic>
      <p:pic>
        <p:nvPicPr>
          <p:cNvPr id="23" name="Picture 22" descr="Screen shot 2011-08-09 at 12.31.41 PM.png"/>
          <p:cNvPicPr>
            <a:picLocks noChangeAspect="1"/>
          </p:cNvPicPr>
          <p:nvPr/>
        </p:nvPicPr>
        <p:blipFill>
          <a:blip r:embed="rId7" cstate="print"/>
          <a:stretch>
            <a:fillRect/>
          </a:stretch>
        </p:blipFill>
        <p:spPr>
          <a:xfrm>
            <a:off x="2819400" y="1981200"/>
            <a:ext cx="2965450" cy="25082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m6d_grid_template_stripe.png"/>
          <p:cNvPicPr>
            <a:picLocks noChangeAspect="1"/>
          </p:cNvPicPr>
          <p:nvPr/>
        </p:nvPicPr>
        <p:blipFill>
          <a:blip r:embed="rId2" cstate="print">
            <a:alphaModFix/>
          </a:blip>
          <a:srcRect l="25833" r="21667"/>
          <a:stretch>
            <a:fillRect/>
          </a:stretch>
        </p:blipFill>
        <p:spPr>
          <a:xfrm>
            <a:off x="0" y="0"/>
            <a:ext cx="4800600" cy="6858000"/>
          </a:xfrm>
          <a:prstGeom prst="rect">
            <a:avLst/>
          </a:prstGeom>
        </p:spPr>
      </p:pic>
      <p:pic>
        <p:nvPicPr>
          <p:cNvPr id="27" name="Picture 26" descr="square_frame_large.png"/>
          <p:cNvPicPr>
            <a:picLocks noChangeAspect="1"/>
          </p:cNvPicPr>
          <p:nvPr/>
        </p:nvPicPr>
        <p:blipFill>
          <a:blip r:embed="rId3" cstate="print"/>
          <a:stretch>
            <a:fillRect/>
          </a:stretch>
        </p:blipFill>
        <p:spPr>
          <a:xfrm>
            <a:off x="2286000" y="1136662"/>
            <a:ext cx="4267200" cy="4654538"/>
          </a:xfrm>
          <a:prstGeom prst="rect">
            <a:avLst/>
          </a:prstGeom>
        </p:spPr>
      </p:pic>
      <p:grpSp>
        <p:nvGrpSpPr>
          <p:cNvPr id="2" name="Group 17"/>
          <p:cNvGrpSpPr/>
          <p:nvPr/>
        </p:nvGrpSpPr>
        <p:grpSpPr>
          <a:xfrm>
            <a:off x="2819399" y="1497096"/>
            <a:ext cx="3200400" cy="4267200"/>
            <a:chOff x="3810000" y="1447800"/>
            <a:chExt cx="4800600" cy="2743200"/>
          </a:xfrm>
        </p:grpSpPr>
        <p:graphicFrame>
          <p:nvGraphicFramePr>
            <p:cNvPr id="19" name="Chart 18"/>
            <p:cNvGraphicFramePr/>
            <p:nvPr/>
          </p:nvGraphicFramePr>
          <p:xfrm>
            <a:off x="3810000" y="1447800"/>
            <a:ext cx="48006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p:cNvSpPr txBox="1"/>
            <p:nvPr/>
          </p:nvSpPr>
          <p:spPr>
            <a:xfrm>
              <a:off x="7168551" y="3429000"/>
              <a:ext cx="838200" cy="296785"/>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NO LIFT</a:t>
              </a:r>
              <a:endParaRPr lang="en-US" sz="1200" b="1" dirty="0">
                <a:solidFill>
                  <a:srgbClr val="E11932"/>
                </a:solidFill>
                <a:latin typeface="Arial Black"/>
                <a:cs typeface="Arial Black"/>
              </a:endParaRPr>
            </a:p>
          </p:txBody>
        </p:sp>
        <p:sp>
          <p:nvSpPr>
            <p:cNvPr id="21" name="TextBox 20"/>
            <p:cNvSpPr txBox="1"/>
            <p:nvPr/>
          </p:nvSpPr>
          <p:spPr>
            <a:xfrm>
              <a:off x="5334000" y="1937657"/>
              <a:ext cx="838200" cy="296785"/>
            </a:xfrm>
            <a:prstGeom prst="rect">
              <a:avLst/>
            </a:prstGeom>
            <a:noFill/>
          </p:spPr>
          <p:txBody>
            <a:bodyPr wrap="square" rtlCol="0">
              <a:spAutoFit/>
            </a:bodyPr>
            <a:lstStyle/>
            <a:p>
              <a:pPr algn="ctr" defTabSz="457200"/>
              <a:r>
                <a:rPr lang="en-US" sz="1200" b="1" dirty="0" smtClean="0">
                  <a:solidFill>
                    <a:srgbClr val="E11932"/>
                  </a:solidFill>
                  <a:latin typeface="Arial Black"/>
                  <a:cs typeface="Arial Black"/>
                </a:rPr>
                <a:t>NO LIFT</a:t>
              </a:r>
              <a:endParaRPr lang="en-US" sz="1200" b="1" dirty="0">
                <a:solidFill>
                  <a:srgbClr val="E11932"/>
                </a:solidFill>
                <a:latin typeface="Arial Black"/>
                <a:cs typeface="Arial Black"/>
              </a:endParaRPr>
            </a:p>
          </p:txBody>
        </p:sp>
      </p:grpSp>
      <p:pic>
        <p:nvPicPr>
          <p:cNvPr id="28" name="Picture 27" descr="square_frame_large.png"/>
          <p:cNvPicPr>
            <a:picLocks noChangeAspect="1"/>
          </p:cNvPicPr>
          <p:nvPr/>
        </p:nvPicPr>
        <p:blipFill>
          <a:blip r:embed="rId3" cstate="print"/>
          <a:stretch>
            <a:fillRect/>
          </a:stretch>
        </p:blipFill>
        <p:spPr>
          <a:xfrm>
            <a:off x="5105400" y="0"/>
            <a:ext cx="4267200" cy="3429000"/>
          </a:xfrm>
          <a:prstGeom prst="rect">
            <a:avLst/>
          </a:prstGeom>
        </p:spPr>
      </p:pic>
      <p:pic>
        <p:nvPicPr>
          <p:cNvPr id="8" name="Content Placeholder 7" descr="blank_case_icon_2.0.png"/>
          <p:cNvPicPr>
            <a:picLocks noGrp="1" noChangeAspect="1"/>
          </p:cNvPicPr>
          <p:nvPr>
            <p:ph idx="1"/>
          </p:nvPr>
        </p:nvPicPr>
        <p:blipFill>
          <a:blip r:embed="rId5" cstate="print"/>
          <a:stretch>
            <a:fillRect/>
          </a:stretch>
        </p:blipFill>
        <p:spPr>
          <a:xfrm>
            <a:off x="-304800" y="3772786"/>
            <a:ext cx="3200400" cy="3237614"/>
          </a:xfrm>
        </p:spPr>
      </p:pic>
      <p:pic>
        <p:nvPicPr>
          <p:cNvPr id="13" name="Picture 12" descr="case3_label.png"/>
          <p:cNvPicPr>
            <a:picLocks noChangeAspect="1"/>
          </p:cNvPicPr>
          <p:nvPr/>
        </p:nvPicPr>
        <p:blipFill>
          <a:blip r:embed="rId6" cstate="print"/>
          <a:stretch>
            <a:fillRect/>
          </a:stretch>
        </p:blipFill>
        <p:spPr>
          <a:xfrm>
            <a:off x="632490" y="4248770"/>
            <a:ext cx="1958310" cy="2304430"/>
          </a:xfrm>
          <a:prstGeom prst="rect">
            <a:avLst/>
          </a:prstGeom>
        </p:spPr>
      </p:pic>
      <p:sp>
        <p:nvSpPr>
          <p:cNvPr id="15" name="Rectangle 14"/>
          <p:cNvSpPr/>
          <p:nvPr/>
        </p:nvSpPr>
        <p:spPr>
          <a:xfrm>
            <a:off x="0" y="0"/>
            <a:ext cx="2162371" cy="1007541"/>
          </a:xfrm>
          <a:prstGeom prst="rect">
            <a:avLst/>
          </a:prstGeom>
        </p:spPr>
        <p:txBody>
          <a:bodyPr wrap="none">
            <a:spAutoFit/>
          </a:bodyPr>
          <a:lstStyle/>
          <a:p>
            <a:pPr defTabSz="457200">
              <a:lnSpc>
                <a:spcPts val="3520"/>
              </a:lnSpc>
            </a:pPr>
            <a:r>
              <a:rPr lang="en-US" sz="3600" spc="-150" dirty="0" smtClean="0">
                <a:solidFill>
                  <a:srgbClr val="404040"/>
                </a:solidFill>
                <a:latin typeface="Arial Black"/>
                <a:cs typeface="Arial Black"/>
              </a:rPr>
              <a:t>creative</a:t>
            </a:r>
          </a:p>
          <a:p>
            <a:pPr defTabSz="457200">
              <a:lnSpc>
                <a:spcPts val="3520"/>
              </a:lnSpc>
            </a:pPr>
            <a:r>
              <a:rPr lang="en-US" sz="3600" spc="-150" dirty="0" smtClean="0">
                <a:solidFill>
                  <a:srgbClr val="404040"/>
                </a:solidFill>
                <a:latin typeface="Arial Black"/>
                <a:cs typeface="Arial Black"/>
              </a:rPr>
              <a:t>matters</a:t>
            </a:r>
            <a:r>
              <a:rPr lang="en-US" sz="3600" spc="-150" dirty="0" smtClean="0">
                <a:solidFill>
                  <a:srgbClr val="E11932"/>
                </a:solidFill>
                <a:latin typeface="Arial Black"/>
                <a:cs typeface="Arial Black"/>
              </a:rPr>
              <a:t>.</a:t>
            </a:r>
          </a:p>
        </p:txBody>
      </p:sp>
      <p:sp>
        <p:nvSpPr>
          <p:cNvPr id="17" name="TextBox 16"/>
          <p:cNvSpPr txBox="1"/>
          <p:nvPr/>
        </p:nvSpPr>
        <p:spPr>
          <a:xfrm>
            <a:off x="3463895" y="5764296"/>
            <a:ext cx="5146705" cy="951131"/>
          </a:xfrm>
          <a:prstGeom prst="rect">
            <a:avLst/>
          </a:prstGeom>
          <a:noFill/>
        </p:spPr>
        <p:txBody>
          <a:bodyPr wrap="square" rtlCol="0">
            <a:spAutoFit/>
          </a:bodyPr>
          <a:lstStyle/>
          <a:p>
            <a:pPr algn="r" defTabSz="457200"/>
            <a:r>
              <a:rPr lang="en-US" dirty="0" smtClean="0">
                <a:solidFill>
                  <a:srgbClr val="404040"/>
                </a:solidFill>
                <a:latin typeface="Arial" pitchFamily="34" charset="0"/>
                <a:cs typeface="Arial" pitchFamily="34" charset="0"/>
              </a:rPr>
              <a:t>This campaign drove no significant lift from either retargeting or new customer prospects, likely due to ineffective creative. </a:t>
            </a:r>
          </a:p>
        </p:txBody>
      </p:sp>
      <p:sp>
        <p:nvSpPr>
          <p:cNvPr id="25" name="TextBox 24"/>
          <p:cNvSpPr txBox="1"/>
          <p:nvPr/>
        </p:nvSpPr>
        <p:spPr>
          <a:xfrm>
            <a:off x="6324600" y="3733800"/>
            <a:ext cx="1981200" cy="1077218"/>
          </a:xfrm>
          <a:prstGeom prst="rect">
            <a:avLst/>
          </a:prstGeom>
          <a:noFill/>
        </p:spPr>
        <p:txBody>
          <a:bodyPr wrap="square" rtlCol="0">
            <a:spAutoFit/>
          </a:bodyPr>
          <a:lstStyle/>
          <a:p>
            <a:pPr defTabSz="457200"/>
            <a:r>
              <a:rPr lang="en-US" sz="1600" b="1" dirty="0" smtClean="0">
                <a:solidFill>
                  <a:prstClr val="black">
                    <a:lumMod val="75000"/>
                    <a:lumOff val="25000"/>
                  </a:prstClr>
                </a:solidFill>
                <a:latin typeface="Arial" pitchFamily="34" charset="0"/>
                <a:cs typeface="Arial" pitchFamily="34" charset="0"/>
              </a:rPr>
              <a:t>Brand is buried; sweepstakes, not the brand, is the primary message</a:t>
            </a:r>
            <a:endParaRPr lang="en-US" sz="1600" b="1" dirty="0">
              <a:solidFill>
                <a:prstClr val="black">
                  <a:lumMod val="75000"/>
                  <a:lumOff val="25000"/>
                </a:prstClr>
              </a:solidFill>
              <a:latin typeface="Arial" pitchFamily="34" charset="0"/>
              <a:cs typeface="Arial" pitchFamily="34" charset="0"/>
            </a:endParaRPr>
          </a:p>
        </p:txBody>
      </p:sp>
      <p:sp>
        <p:nvSpPr>
          <p:cNvPr id="26" name="TextBox 25"/>
          <p:cNvSpPr txBox="1"/>
          <p:nvPr/>
        </p:nvSpPr>
        <p:spPr>
          <a:xfrm>
            <a:off x="6858000" y="4811018"/>
            <a:ext cx="1981200" cy="830997"/>
          </a:xfrm>
          <a:prstGeom prst="rect">
            <a:avLst/>
          </a:prstGeom>
          <a:noFill/>
        </p:spPr>
        <p:txBody>
          <a:bodyPr wrap="square" rtlCol="0">
            <a:spAutoFit/>
          </a:bodyPr>
          <a:lstStyle/>
          <a:p>
            <a:pPr algn="r" defTabSz="457200"/>
            <a:r>
              <a:rPr lang="en-US" sz="1600" b="1" dirty="0" smtClean="0">
                <a:solidFill>
                  <a:prstClr val="black">
                    <a:lumMod val="75000"/>
                    <a:lumOff val="25000"/>
                  </a:prstClr>
                </a:solidFill>
                <a:latin typeface="Arial" pitchFamily="34" charset="0"/>
                <a:cs typeface="Arial" pitchFamily="34" charset="0"/>
              </a:rPr>
              <a:t>Call to action is inconsistent with primary message</a:t>
            </a:r>
            <a:endParaRPr lang="en-US" sz="1600" b="1" dirty="0">
              <a:solidFill>
                <a:prstClr val="black">
                  <a:lumMod val="75000"/>
                  <a:lumOff val="25000"/>
                </a:prstClr>
              </a:solidFill>
              <a:latin typeface="Arial" pitchFamily="34" charset="0"/>
              <a:cs typeface="Arial" pitchFamily="34" charset="0"/>
            </a:endParaRPr>
          </a:p>
        </p:txBody>
      </p:sp>
      <p:pic>
        <p:nvPicPr>
          <p:cNvPr id="22" name="Picture 21" descr="Screen shot 2011-08-09 at 12.33.24 PM.png"/>
          <p:cNvPicPr>
            <a:picLocks noChangeAspect="1"/>
          </p:cNvPicPr>
          <p:nvPr/>
        </p:nvPicPr>
        <p:blipFill>
          <a:blip r:embed="rId7" cstate="print"/>
          <a:stretch>
            <a:fillRect/>
          </a:stretch>
        </p:blipFill>
        <p:spPr>
          <a:xfrm>
            <a:off x="5486400" y="304800"/>
            <a:ext cx="3413026" cy="2858167"/>
          </a:xfrm>
          <a:prstGeom prst="rect">
            <a:avLst/>
          </a:prstGeom>
        </p:spPr>
      </p:pic>
      <p:cxnSp>
        <p:nvCxnSpPr>
          <p:cNvPr id="30" name="Straight Connector 29"/>
          <p:cNvCxnSpPr/>
          <p:nvPr/>
        </p:nvCxnSpPr>
        <p:spPr>
          <a:xfrm rot="5400000">
            <a:off x="6635287" y="3246067"/>
            <a:ext cx="1052818" cy="2208"/>
          </a:xfrm>
          <a:prstGeom prst="line">
            <a:avLst/>
          </a:prstGeom>
          <a:ln w="53975" cap="flat" cmpd="sng" algn="ctr">
            <a:solidFill>
              <a:schemeClr val="bg1"/>
            </a:solidFill>
            <a:prstDash val="solid"/>
            <a:round/>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6200000" flipH="1">
            <a:off x="6008314" y="2435460"/>
            <a:ext cx="2603474" cy="5881"/>
          </a:xfrm>
          <a:prstGeom prst="line">
            <a:avLst/>
          </a:prstGeom>
          <a:ln w="53975" cap="flat" cmpd="sng" algn="ctr">
            <a:solidFill>
              <a:schemeClr val="bg1"/>
            </a:solidFill>
            <a:prstDash val="solid"/>
            <a:round/>
            <a:headEnd type="oval"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H="1">
            <a:off x="7678247" y="3878665"/>
            <a:ext cx="1864708" cy="2"/>
          </a:xfrm>
          <a:prstGeom prst="line">
            <a:avLst/>
          </a:prstGeom>
          <a:ln w="53975" cap="flat" cmpd="sng" algn="ctr">
            <a:solidFill>
              <a:schemeClr val="bg1"/>
            </a:solidFill>
            <a:prstDash val="solid"/>
            <a:round/>
            <a:headEnd type="oval"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Data Structure</a:t>
            </a:r>
            <a:endParaRPr lang="en-US" dirty="0"/>
          </a:p>
        </p:txBody>
      </p:sp>
      <p:sp>
        <p:nvSpPr>
          <p:cNvPr id="3" name="Content Placeholder 2"/>
          <p:cNvSpPr>
            <a:spLocks noGrp="1"/>
          </p:cNvSpPr>
          <p:nvPr>
            <p:ph idx="1"/>
          </p:nvPr>
        </p:nvSpPr>
        <p:spPr>
          <a:xfrm>
            <a:off x="2209800" y="2789237"/>
            <a:ext cx="5181600" cy="3916363"/>
          </a:xfrm>
        </p:spPr>
        <p:txBody>
          <a:bodyPr/>
          <a:lstStyle/>
          <a:p>
            <a:r>
              <a:rPr lang="en-US" dirty="0" smtClean="0"/>
              <a:t>O = Observed data</a:t>
            </a:r>
          </a:p>
          <a:p>
            <a:r>
              <a:rPr lang="en-US" dirty="0" smtClean="0"/>
              <a:t>W = Baseline Covariates</a:t>
            </a:r>
          </a:p>
          <a:p>
            <a:r>
              <a:rPr lang="en-US" dirty="0" smtClean="0"/>
              <a:t>A = Treatment Assignment</a:t>
            </a:r>
          </a:p>
          <a:p>
            <a:r>
              <a:rPr lang="en-US" dirty="0" smtClean="0"/>
              <a:t>T = Event Time</a:t>
            </a:r>
          </a:p>
          <a:p>
            <a:r>
              <a:rPr lang="en-US" dirty="0" smtClean="0"/>
              <a:t>C = Censoring Time</a:t>
            </a:r>
          </a:p>
        </p:txBody>
      </p:sp>
      <p:graphicFrame>
        <p:nvGraphicFramePr>
          <p:cNvPr id="5" name="Object 4"/>
          <p:cNvGraphicFramePr>
            <a:graphicFrameLocks noChangeAspect="1"/>
          </p:cNvGraphicFramePr>
          <p:nvPr/>
        </p:nvGraphicFramePr>
        <p:xfrm>
          <a:off x="635000" y="1751013"/>
          <a:ext cx="8128000" cy="534987"/>
        </p:xfrm>
        <a:graphic>
          <a:graphicData uri="http://schemas.openxmlformats.org/presentationml/2006/ole">
            <mc:AlternateContent xmlns:mc="http://schemas.openxmlformats.org/markup-compatibility/2006">
              <mc:Choice xmlns:v="urn:schemas-microsoft-com:vml" Requires="v">
                <p:oleObj spid="_x0000_s156682" name="Equation" r:id="rId4" imgW="2489200" imgH="190500" progId="Equation.3">
                  <p:embed/>
                </p:oleObj>
              </mc:Choice>
              <mc:Fallback>
                <p:oleObj name="Equation" r:id="rId4" imgW="2489200" imgH="1905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0" y="1751013"/>
                        <a:ext cx="8128000"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Structure With Censoring and Event Process Cast as Binary Variables </a:t>
            </a:r>
            <a:endParaRPr lang="en-US" dirty="0"/>
          </a:p>
        </p:txBody>
      </p:sp>
      <p:sp>
        <p:nvSpPr>
          <p:cNvPr id="3" name="Content Placeholder 2"/>
          <p:cNvSpPr>
            <a:spLocks noGrp="1"/>
          </p:cNvSpPr>
          <p:nvPr>
            <p:ph idx="1"/>
          </p:nvPr>
        </p:nvSpPr>
        <p:spPr>
          <a:xfrm>
            <a:off x="914400" y="2514600"/>
            <a:ext cx="7315200" cy="3916363"/>
          </a:xfrm>
        </p:spPr>
        <p:txBody>
          <a:bodyPr>
            <a:normAutofit fontScale="85000" lnSpcReduction="20000"/>
          </a:bodyPr>
          <a:lstStyle/>
          <a:p>
            <a:r>
              <a:rPr lang="en-US" dirty="0" smtClean="0"/>
              <a:t>O = Observed Data</a:t>
            </a:r>
          </a:p>
          <a:p>
            <a:r>
              <a:rPr lang="en-US" dirty="0" smtClean="0"/>
              <a:t>W = Baseline Covariates</a:t>
            </a:r>
          </a:p>
          <a:p>
            <a:r>
              <a:rPr lang="en-US" dirty="0" smtClean="0"/>
              <a:t>A = Treatment Assignment</a:t>
            </a:r>
          </a:p>
          <a:p>
            <a:r>
              <a:rPr lang="en-US" dirty="0" err="1" smtClean="0"/>
              <a:t>N(t</a:t>
            </a:r>
            <a:r>
              <a:rPr lang="en-US" dirty="0" smtClean="0"/>
              <a:t>) = Event Counting Process: Remains 0 until event occurs at time </a:t>
            </a:r>
            <a:r>
              <a:rPr lang="en-US" dirty="0" err="1" smtClean="0"/>
              <a:t>t</a:t>
            </a:r>
            <a:r>
              <a:rPr lang="en-US" dirty="0" smtClean="0"/>
              <a:t> and then jumps to 1.</a:t>
            </a:r>
          </a:p>
          <a:p>
            <a:r>
              <a:rPr lang="en-US" dirty="0" err="1" smtClean="0"/>
              <a:t>A(t</a:t>
            </a:r>
            <a:r>
              <a:rPr lang="en-US" dirty="0" smtClean="0"/>
              <a:t>) = Censoring Counting  Process: Remains 0 until censoring occurs at time </a:t>
            </a:r>
            <a:r>
              <a:rPr lang="en-US" dirty="0" err="1" smtClean="0"/>
              <a:t>t</a:t>
            </a:r>
            <a:r>
              <a:rPr lang="en-US" dirty="0" smtClean="0"/>
              <a:t> and then jumps to 1.</a:t>
            </a:r>
          </a:p>
          <a:p>
            <a:r>
              <a:rPr lang="en-US" dirty="0" err="1" smtClean="0"/>
              <a:t>t</a:t>
            </a:r>
            <a:r>
              <a:rPr lang="en-US" baseline="-25000" dirty="0" err="1" smtClean="0"/>
              <a:t>k</a:t>
            </a:r>
            <a:r>
              <a:rPr lang="en-US" baseline="-25000" dirty="0" smtClean="0"/>
              <a:t> </a:t>
            </a:r>
            <a:r>
              <a:rPr lang="en-US" dirty="0" smtClean="0"/>
              <a:t>is the pre-specified time at which to estimate survival probability.</a:t>
            </a:r>
            <a:endParaRPr lang="en-US" baseline="-25000" dirty="0" smtClean="0"/>
          </a:p>
        </p:txBody>
      </p:sp>
      <p:graphicFrame>
        <p:nvGraphicFramePr>
          <p:cNvPr id="5" name="Object 4"/>
          <p:cNvGraphicFramePr>
            <a:graphicFrameLocks noChangeAspect="1"/>
          </p:cNvGraphicFramePr>
          <p:nvPr/>
        </p:nvGraphicFramePr>
        <p:xfrm>
          <a:off x="1257300" y="1768475"/>
          <a:ext cx="6881813" cy="500063"/>
        </p:xfrm>
        <a:graphic>
          <a:graphicData uri="http://schemas.openxmlformats.org/presentationml/2006/ole">
            <mc:AlternateContent xmlns:mc="http://schemas.openxmlformats.org/markup-compatibility/2006">
              <mc:Choice xmlns:v="urn:schemas-microsoft-com:vml" Requires="v">
                <p:oleObj spid="_x0000_s158730" name="Equation" r:id="rId4" imgW="2108200" imgH="177800" progId="Equation.3">
                  <p:embed/>
                </p:oleObj>
              </mc:Choice>
              <mc:Fallback>
                <p:oleObj name="Equation" r:id="rId4" imgW="2108200" imgH="177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300" y="1768475"/>
                        <a:ext cx="6881813"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229600" cy="1143000"/>
          </a:xfrm>
        </p:spPr>
        <p:txBody>
          <a:bodyPr/>
          <a:lstStyle/>
          <a:p>
            <a:r>
              <a:rPr lang="en-US" dirty="0" smtClean="0"/>
              <a:t>Causal Graph/NPSEM</a:t>
            </a:r>
            <a:endParaRPr lang="en-US" dirty="0"/>
          </a:p>
        </p:txBody>
      </p:sp>
      <p:sp>
        <p:nvSpPr>
          <p:cNvPr id="22" name="Oval 21"/>
          <p:cNvSpPr/>
          <p:nvPr/>
        </p:nvSpPr>
        <p:spPr>
          <a:xfrm>
            <a:off x="2332872" y="16002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N(1)</a:t>
            </a:r>
            <a:endParaRPr lang="en-US" dirty="0">
              <a:solidFill>
                <a:schemeClr val="tx1"/>
              </a:solidFill>
            </a:endParaRPr>
          </a:p>
        </p:txBody>
      </p:sp>
      <p:sp>
        <p:nvSpPr>
          <p:cNvPr id="23" name="Oval 22"/>
          <p:cNvSpPr/>
          <p:nvPr/>
        </p:nvSpPr>
        <p:spPr>
          <a:xfrm>
            <a:off x="762000" y="27432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a:t>
            </a:r>
            <a:r>
              <a:rPr lang="en-US" sz="3000" dirty="0" smtClean="0">
                <a:solidFill>
                  <a:schemeClr val="tx1"/>
                </a:solidFill>
              </a:rPr>
              <a:t>A</a:t>
            </a:r>
            <a:endParaRPr lang="en-US" sz="3000" dirty="0">
              <a:solidFill>
                <a:schemeClr val="tx1"/>
              </a:solidFill>
            </a:endParaRPr>
          </a:p>
        </p:txBody>
      </p:sp>
      <p:sp>
        <p:nvSpPr>
          <p:cNvPr id="24" name="Oval 23"/>
          <p:cNvSpPr/>
          <p:nvPr/>
        </p:nvSpPr>
        <p:spPr>
          <a:xfrm>
            <a:off x="762000" y="409575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a:t>
            </a:r>
            <a:r>
              <a:rPr lang="en-US" sz="3000" dirty="0" smtClean="0">
                <a:solidFill>
                  <a:schemeClr val="tx1"/>
                </a:solidFill>
              </a:rPr>
              <a:t>W</a:t>
            </a:r>
            <a:endParaRPr lang="en-US" sz="3000" dirty="0">
              <a:solidFill>
                <a:schemeClr val="tx1"/>
              </a:solidFill>
            </a:endParaRPr>
          </a:p>
        </p:txBody>
      </p:sp>
      <p:sp>
        <p:nvSpPr>
          <p:cNvPr id="25" name="Oval 24"/>
          <p:cNvSpPr/>
          <p:nvPr/>
        </p:nvSpPr>
        <p:spPr>
          <a:xfrm>
            <a:off x="2286000" y="52959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A(1)</a:t>
            </a:r>
            <a:endParaRPr lang="en-US" dirty="0">
              <a:solidFill>
                <a:schemeClr val="tx1"/>
              </a:solidFill>
            </a:endParaRPr>
          </a:p>
        </p:txBody>
      </p:sp>
      <p:sp>
        <p:nvSpPr>
          <p:cNvPr id="26" name="Oval 25"/>
          <p:cNvSpPr/>
          <p:nvPr/>
        </p:nvSpPr>
        <p:spPr>
          <a:xfrm>
            <a:off x="3695700" y="16002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N(2)</a:t>
            </a:r>
            <a:endParaRPr lang="en-US" dirty="0">
              <a:solidFill>
                <a:schemeClr val="tx1"/>
              </a:solidFill>
            </a:endParaRPr>
          </a:p>
        </p:txBody>
      </p:sp>
      <p:sp>
        <p:nvSpPr>
          <p:cNvPr id="27" name="Oval 26"/>
          <p:cNvSpPr/>
          <p:nvPr/>
        </p:nvSpPr>
        <p:spPr>
          <a:xfrm>
            <a:off x="3695700" y="52959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A(2)</a:t>
            </a:r>
            <a:endParaRPr lang="en-US" dirty="0">
              <a:solidFill>
                <a:schemeClr val="tx1"/>
              </a:solidFill>
            </a:endParaRPr>
          </a:p>
        </p:txBody>
      </p:sp>
      <p:sp>
        <p:nvSpPr>
          <p:cNvPr id="28" name="Oval 27"/>
          <p:cNvSpPr/>
          <p:nvPr/>
        </p:nvSpPr>
        <p:spPr>
          <a:xfrm>
            <a:off x="6134100" y="16002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rPr>
              <a:t> </a:t>
            </a:r>
            <a:r>
              <a:rPr lang="en-US" sz="1600" dirty="0" smtClean="0">
                <a:solidFill>
                  <a:schemeClr val="tx1"/>
                </a:solidFill>
              </a:rPr>
              <a:t>N(K-1)</a:t>
            </a:r>
            <a:endParaRPr lang="en-US" sz="1600" dirty="0">
              <a:solidFill>
                <a:schemeClr val="tx1"/>
              </a:solidFill>
            </a:endParaRPr>
          </a:p>
        </p:txBody>
      </p:sp>
      <p:sp>
        <p:nvSpPr>
          <p:cNvPr id="29" name="Oval 28"/>
          <p:cNvSpPr/>
          <p:nvPr/>
        </p:nvSpPr>
        <p:spPr>
          <a:xfrm>
            <a:off x="6134100" y="52959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rPr>
              <a:t> </a:t>
            </a:r>
            <a:r>
              <a:rPr lang="en-US" sz="1600" dirty="0" smtClean="0">
                <a:solidFill>
                  <a:schemeClr val="tx1"/>
                </a:solidFill>
              </a:rPr>
              <a:t>A(K-1)</a:t>
            </a:r>
            <a:endParaRPr lang="en-US" sz="1600" dirty="0">
              <a:solidFill>
                <a:schemeClr val="tx1"/>
              </a:solidFill>
            </a:endParaRPr>
          </a:p>
        </p:txBody>
      </p:sp>
      <p:cxnSp>
        <p:nvCxnSpPr>
          <p:cNvPr id="33" name="Straight Arrow Connector 32"/>
          <p:cNvCxnSpPr/>
          <p:nvPr/>
        </p:nvCxnSpPr>
        <p:spPr>
          <a:xfrm flipV="1">
            <a:off x="1866900" y="2724151"/>
            <a:ext cx="941671" cy="5524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23" idx="6"/>
          </p:cNvCxnSpPr>
          <p:nvPr/>
        </p:nvCxnSpPr>
        <p:spPr>
          <a:xfrm flipV="1">
            <a:off x="1866900" y="2743199"/>
            <a:ext cx="2266156" cy="55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1866900" y="2724151"/>
            <a:ext cx="4610100" cy="55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0"/>
            <a:endCxn id="23" idx="4"/>
          </p:cNvCxnSpPr>
          <p:nvPr/>
        </p:nvCxnSpPr>
        <p:spPr>
          <a:xfrm rot="5400000" flipH="1" flipV="1">
            <a:off x="1190625" y="3971925"/>
            <a:ext cx="24765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24" idx="6"/>
          </p:cNvCxnSpPr>
          <p:nvPr/>
        </p:nvCxnSpPr>
        <p:spPr>
          <a:xfrm>
            <a:off x="1866900" y="4648200"/>
            <a:ext cx="866775"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4" idx="6"/>
          </p:cNvCxnSpPr>
          <p:nvPr/>
        </p:nvCxnSpPr>
        <p:spPr>
          <a:xfrm>
            <a:off x="1866900" y="4648200"/>
            <a:ext cx="2266156" cy="647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6"/>
          </p:cNvCxnSpPr>
          <p:nvPr/>
        </p:nvCxnSpPr>
        <p:spPr>
          <a:xfrm>
            <a:off x="1866900" y="4648200"/>
            <a:ext cx="4610100" cy="648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24" idx="6"/>
          </p:cNvCxnSpPr>
          <p:nvPr/>
        </p:nvCxnSpPr>
        <p:spPr>
          <a:xfrm flipV="1">
            <a:off x="1866900" y="2743200"/>
            <a:ext cx="971550"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24" idx="6"/>
          </p:cNvCxnSpPr>
          <p:nvPr/>
        </p:nvCxnSpPr>
        <p:spPr>
          <a:xfrm flipV="1">
            <a:off x="1866900" y="2819400"/>
            <a:ext cx="2266156"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1943100" y="2819400"/>
            <a:ext cx="4610100"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23" idx="6"/>
          </p:cNvCxnSpPr>
          <p:nvPr/>
        </p:nvCxnSpPr>
        <p:spPr>
          <a:xfrm>
            <a:off x="1866900" y="3295650"/>
            <a:ext cx="904875"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23" idx="6"/>
          </p:cNvCxnSpPr>
          <p:nvPr/>
        </p:nvCxnSpPr>
        <p:spPr>
          <a:xfrm>
            <a:off x="1866900" y="3295650"/>
            <a:ext cx="2266156"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1943100" y="3256756"/>
            <a:ext cx="4686300" cy="20010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22" idx="4"/>
          </p:cNvCxnSpPr>
          <p:nvPr/>
        </p:nvCxnSpPr>
        <p:spPr>
          <a:xfrm rot="5400000">
            <a:off x="1614111" y="3929439"/>
            <a:ext cx="2495550" cy="468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25" idx="0"/>
          </p:cNvCxnSpPr>
          <p:nvPr/>
        </p:nvCxnSpPr>
        <p:spPr>
          <a:xfrm rot="5400000" flipH="1" flipV="1">
            <a:off x="2266553" y="3315097"/>
            <a:ext cx="2552700" cy="14089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26" idx="4"/>
          </p:cNvCxnSpPr>
          <p:nvPr/>
        </p:nvCxnSpPr>
        <p:spPr>
          <a:xfrm rot="5400000">
            <a:off x="2999978" y="3952478"/>
            <a:ext cx="249555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27" idx="0"/>
          </p:cNvCxnSpPr>
          <p:nvPr/>
        </p:nvCxnSpPr>
        <p:spPr>
          <a:xfrm rot="5400000" flipH="1" flipV="1">
            <a:off x="4238626" y="2981324"/>
            <a:ext cx="2324100" cy="2305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28" idx="4"/>
          </p:cNvCxnSpPr>
          <p:nvPr/>
        </p:nvCxnSpPr>
        <p:spPr>
          <a:xfrm rot="5400000">
            <a:off x="5438378" y="3952478"/>
            <a:ext cx="249555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5124363" y="1676400"/>
            <a:ext cx="743037" cy="646331"/>
          </a:xfrm>
          <a:prstGeom prst="rect">
            <a:avLst/>
          </a:prstGeom>
          <a:noFill/>
        </p:spPr>
        <p:txBody>
          <a:bodyPr wrap="none" rtlCol="0">
            <a:spAutoFit/>
          </a:bodyPr>
          <a:lstStyle/>
          <a:p>
            <a:r>
              <a:rPr lang="en-US" sz="3600" dirty="0" smtClean="0"/>
              <a:t>. . .</a:t>
            </a:r>
            <a:endParaRPr lang="en-US" sz="3600" dirty="0"/>
          </a:p>
        </p:txBody>
      </p:sp>
      <p:sp>
        <p:nvSpPr>
          <p:cNvPr id="106" name="TextBox 105"/>
          <p:cNvSpPr txBox="1"/>
          <p:nvPr/>
        </p:nvSpPr>
        <p:spPr>
          <a:xfrm>
            <a:off x="5124363" y="5373469"/>
            <a:ext cx="743037" cy="646331"/>
          </a:xfrm>
          <a:prstGeom prst="rect">
            <a:avLst/>
          </a:prstGeom>
          <a:noFill/>
        </p:spPr>
        <p:txBody>
          <a:bodyPr wrap="none" rtlCol="0">
            <a:spAutoFit/>
          </a:bodyPr>
          <a:lstStyle/>
          <a:p>
            <a:r>
              <a:rPr lang="en-US" sz="3600" dirty="0" smtClean="0"/>
              <a:t>. . .</a:t>
            </a:r>
            <a:endParaRPr lang="en-US" sz="3600" dirty="0"/>
          </a:p>
        </p:txBody>
      </p:sp>
      <p:sp>
        <p:nvSpPr>
          <p:cNvPr id="149" name="Oval 148"/>
          <p:cNvSpPr/>
          <p:nvPr/>
        </p:nvSpPr>
        <p:spPr>
          <a:xfrm>
            <a:off x="7734300" y="16002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N(K)</a:t>
            </a:r>
            <a:endParaRPr lang="en-US" dirty="0">
              <a:solidFill>
                <a:schemeClr val="tx1"/>
              </a:solidFill>
            </a:endParaRPr>
          </a:p>
        </p:txBody>
      </p:sp>
      <p:cxnSp>
        <p:nvCxnSpPr>
          <p:cNvPr id="151" name="Straight Arrow Connector 150"/>
          <p:cNvCxnSpPr>
            <a:stCxn id="29" idx="0"/>
            <a:endCxn id="149" idx="4"/>
          </p:cNvCxnSpPr>
          <p:nvPr/>
        </p:nvCxnSpPr>
        <p:spPr>
          <a:xfrm rot="5400000" flipH="1" flipV="1">
            <a:off x="6191250" y="3200400"/>
            <a:ext cx="2590800" cy="1600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24" idx="6"/>
          </p:cNvCxnSpPr>
          <p:nvPr/>
        </p:nvCxnSpPr>
        <p:spPr>
          <a:xfrm flipV="1">
            <a:off x="1866900" y="2819400"/>
            <a:ext cx="6210300"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23" idx="6"/>
          </p:cNvCxnSpPr>
          <p:nvPr/>
        </p:nvCxnSpPr>
        <p:spPr>
          <a:xfrm flipV="1">
            <a:off x="1866900" y="2705100"/>
            <a:ext cx="6210300" cy="590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2" idx="6"/>
            <a:endCxn id="26" idx="2"/>
          </p:cNvCxnSpPr>
          <p:nvPr/>
        </p:nvCxnSpPr>
        <p:spPr>
          <a:xfrm>
            <a:off x="3437772" y="2152650"/>
            <a:ext cx="257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8" idx="6"/>
            <a:endCxn id="149" idx="2"/>
          </p:cNvCxnSpPr>
          <p:nvPr/>
        </p:nvCxnSpPr>
        <p:spPr>
          <a:xfrm>
            <a:off x="7239000" y="2152650"/>
            <a:ext cx="4953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6" idx="6"/>
          </p:cNvCxnSpPr>
          <p:nvPr/>
        </p:nvCxnSpPr>
        <p:spPr>
          <a:xfrm>
            <a:off x="4800600" y="2152650"/>
            <a:ext cx="32376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8" idx="2"/>
          </p:cNvCxnSpPr>
          <p:nvPr/>
        </p:nvCxnSpPr>
        <p:spPr>
          <a:xfrm>
            <a:off x="5867400" y="2152650"/>
            <a:ext cx="2667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Likelihood Of Observed Data</a:t>
            </a:r>
            <a:endParaRPr lang="en-US" dirty="0"/>
          </a:p>
        </p:txBody>
      </p:sp>
      <p:sp>
        <p:nvSpPr>
          <p:cNvPr id="3" name="Content Placeholder 2"/>
          <p:cNvSpPr>
            <a:spLocks noGrp="1"/>
          </p:cNvSpPr>
          <p:nvPr>
            <p:ph idx="1"/>
          </p:nvPr>
        </p:nvSpPr>
        <p:spPr>
          <a:xfrm>
            <a:off x="457200" y="1219200"/>
            <a:ext cx="8229600" cy="4906963"/>
          </a:xfrm>
        </p:spPr>
        <p:txBody>
          <a:bodyPr/>
          <a:lstStyle/>
          <a:p>
            <a:pPr>
              <a:buNone/>
            </a:pPr>
            <a:endParaRPr lang="en-US" dirty="0" smtClean="0"/>
          </a:p>
          <a:p>
            <a:endParaRPr lang="en-US" dirty="0" smtClean="0"/>
          </a:p>
          <a:p>
            <a:endParaRPr lang="en-US" dirty="0" smtClean="0"/>
          </a:p>
          <a:p>
            <a:endParaRPr lang="en-US" dirty="0" smtClean="0"/>
          </a:p>
          <a:p>
            <a:pPr>
              <a:buNone/>
            </a:pPr>
            <a:endParaRPr lang="en-US" dirty="0" smtClean="0"/>
          </a:p>
        </p:txBody>
      </p:sp>
      <p:graphicFrame>
        <p:nvGraphicFramePr>
          <p:cNvPr id="27652" name="Object 4"/>
          <p:cNvGraphicFramePr>
            <a:graphicFrameLocks noChangeAspect="1"/>
          </p:cNvGraphicFramePr>
          <p:nvPr/>
        </p:nvGraphicFramePr>
        <p:xfrm>
          <a:off x="1054100" y="3019425"/>
          <a:ext cx="7583488" cy="1049338"/>
        </p:xfrm>
        <a:graphic>
          <a:graphicData uri="http://schemas.openxmlformats.org/presentationml/2006/ole">
            <mc:AlternateContent xmlns:mc="http://schemas.openxmlformats.org/markup-compatibility/2006">
              <mc:Choice xmlns:v="urn:schemas-microsoft-com:vml" Requires="v">
                <p:oleObj spid="_x0000_s162826" name="Equation" r:id="rId4" imgW="3581400" imgH="495300" progId="Equation.3">
                  <p:embed/>
                </p:oleObj>
              </mc:Choice>
              <mc:Fallback>
                <p:oleObj name="Equation" r:id="rId4" imgW="3581400" imgH="4953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100" y="3019425"/>
                        <a:ext cx="7583488"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Left Brace 6"/>
          <p:cNvSpPr/>
          <p:nvPr/>
        </p:nvSpPr>
        <p:spPr>
          <a:xfrm rot="16200000">
            <a:off x="5486399" y="1992869"/>
            <a:ext cx="457203" cy="4571999"/>
          </a:xfrm>
          <a:prstGeom prst="leftBrace">
            <a:avLst>
              <a:gd name="adj1" fmla="val 8333"/>
              <a:gd name="adj2" fmla="val 50713"/>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e 7"/>
          <p:cNvSpPr/>
          <p:nvPr/>
        </p:nvSpPr>
        <p:spPr>
          <a:xfrm rot="5400000">
            <a:off x="5695951" y="335519"/>
            <a:ext cx="419099" cy="4953001"/>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rot="16200000">
            <a:off x="2133598" y="3821670"/>
            <a:ext cx="457204" cy="914400"/>
          </a:xfrm>
          <a:prstGeom prst="leftBrace">
            <a:avLst>
              <a:gd name="adj1" fmla="val 8333"/>
              <a:gd name="adj2" fmla="val 50713"/>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1022819" y="4507468"/>
            <a:ext cx="2634781" cy="369332"/>
          </a:xfrm>
          <a:prstGeom prst="rect">
            <a:avLst/>
          </a:prstGeom>
          <a:noFill/>
        </p:spPr>
        <p:txBody>
          <a:bodyPr wrap="none" rtlCol="0">
            <a:spAutoFit/>
          </a:bodyPr>
          <a:lstStyle/>
          <a:p>
            <a:r>
              <a:rPr lang="en-US" dirty="0" smtClean="0">
                <a:solidFill>
                  <a:srgbClr val="FF0000"/>
                </a:solidFill>
              </a:rPr>
              <a:t>Treatment Mechanism, g</a:t>
            </a:r>
            <a:r>
              <a:rPr lang="en-US" baseline="-25000" dirty="0" smtClean="0">
                <a:solidFill>
                  <a:srgbClr val="FF0000"/>
                </a:solidFill>
              </a:rPr>
              <a:t>1</a:t>
            </a:r>
            <a:endParaRPr lang="en-US" baseline="-25000" dirty="0">
              <a:solidFill>
                <a:srgbClr val="FF0000"/>
              </a:solidFill>
            </a:endParaRPr>
          </a:p>
        </p:txBody>
      </p:sp>
      <p:sp>
        <p:nvSpPr>
          <p:cNvPr id="13" name="TextBox 12"/>
          <p:cNvSpPr txBox="1"/>
          <p:nvPr/>
        </p:nvSpPr>
        <p:spPr>
          <a:xfrm>
            <a:off x="4586288" y="4507468"/>
            <a:ext cx="2558475" cy="369332"/>
          </a:xfrm>
          <a:prstGeom prst="rect">
            <a:avLst/>
          </a:prstGeom>
          <a:noFill/>
        </p:spPr>
        <p:txBody>
          <a:bodyPr wrap="none" rtlCol="0">
            <a:spAutoFit/>
          </a:bodyPr>
          <a:lstStyle/>
          <a:p>
            <a:r>
              <a:rPr lang="en-US" dirty="0" smtClean="0">
                <a:solidFill>
                  <a:srgbClr val="FF0000"/>
                </a:solidFill>
              </a:rPr>
              <a:t>Censoring Mechanism, g</a:t>
            </a:r>
            <a:r>
              <a:rPr lang="en-US" baseline="-25000" dirty="0" smtClean="0">
                <a:solidFill>
                  <a:srgbClr val="FF0000"/>
                </a:solidFill>
              </a:rPr>
              <a:t>2</a:t>
            </a:r>
            <a:endParaRPr lang="en-US" baseline="-25000" dirty="0">
              <a:solidFill>
                <a:srgbClr val="FF0000"/>
              </a:solidFill>
            </a:endParaRPr>
          </a:p>
        </p:txBody>
      </p:sp>
      <p:sp>
        <p:nvSpPr>
          <p:cNvPr id="14" name="TextBox 13"/>
          <p:cNvSpPr txBox="1"/>
          <p:nvPr/>
        </p:nvSpPr>
        <p:spPr>
          <a:xfrm>
            <a:off x="5198821" y="2156936"/>
            <a:ext cx="1790462" cy="369332"/>
          </a:xfrm>
          <a:prstGeom prst="rect">
            <a:avLst/>
          </a:prstGeom>
          <a:noFill/>
        </p:spPr>
        <p:txBody>
          <a:bodyPr wrap="none" rtlCol="0">
            <a:spAutoFit/>
          </a:bodyPr>
          <a:lstStyle/>
          <a:p>
            <a:r>
              <a:rPr lang="en-US" dirty="0" smtClean="0">
                <a:solidFill>
                  <a:srgbClr val="0000FF"/>
                </a:solidFill>
              </a:rPr>
              <a:t>Event Hazard, Q</a:t>
            </a:r>
            <a:r>
              <a:rPr lang="en-US" baseline="-25000" dirty="0" smtClean="0">
                <a:solidFill>
                  <a:srgbClr val="0000FF"/>
                </a:solidFill>
              </a:rPr>
              <a:t>2</a:t>
            </a:r>
            <a:endParaRPr lang="en-US" baseline="-25000" dirty="0">
              <a:solidFill>
                <a:srgbClr val="0000FF"/>
              </a:solidFill>
            </a:endParaRPr>
          </a:p>
        </p:txBody>
      </p:sp>
      <p:sp>
        <p:nvSpPr>
          <p:cNvPr id="15" name="Left Brace 14"/>
          <p:cNvSpPr/>
          <p:nvPr/>
        </p:nvSpPr>
        <p:spPr>
          <a:xfrm rot="5400000">
            <a:off x="1260188" y="2452955"/>
            <a:ext cx="419099" cy="718125"/>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228600" y="1891605"/>
            <a:ext cx="2514600" cy="646331"/>
          </a:xfrm>
          <a:prstGeom prst="rect">
            <a:avLst/>
          </a:prstGeom>
          <a:noFill/>
        </p:spPr>
        <p:txBody>
          <a:bodyPr wrap="square" rtlCol="0">
            <a:spAutoFit/>
          </a:bodyPr>
          <a:lstStyle/>
          <a:p>
            <a:pPr algn="ctr"/>
            <a:r>
              <a:rPr lang="en-US" dirty="0" smtClean="0">
                <a:solidFill>
                  <a:srgbClr val="0000FF"/>
                </a:solidFill>
              </a:rPr>
              <a:t>Distribution of Baseline Covariates, Q</a:t>
            </a:r>
            <a:r>
              <a:rPr lang="en-US" baseline="-25000" dirty="0" smtClean="0">
                <a:solidFill>
                  <a:srgbClr val="0000FF"/>
                </a:solidFill>
              </a:rPr>
              <a:t>1</a:t>
            </a:r>
            <a:endParaRPr lang="en-US" baseline="-25000" dirty="0">
              <a:solidFill>
                <a:srgbClr val="0000FF"/>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6d_grid_blank_darkblue.png"/>
          <p:cNvPicPr>
            <a:picLocks noChangeAspect="1"/>
          </p:cNvPicPr>
          <p:nvPr/>
        </p:nvPicPr>
        <p:blipFill>
          <a:blip r:embed="rId3" cstate="print"/>
          <a:stretch>
            <a:fillRect/>
          </a:stretch>
        </p:blipFill>
        <p:spPr>
          <a:xfrm>
            <a:off x="0" y="0"/>
            <a:ext cx="9144000" cy="6858000"/>
          </a:xfrm>
          <a:prstGeom prst="rect">
            <a:avLst/>
          </a:prstGeom>
        </p:spPr>
      </p:pic>
      <p:pic>
        <p:nvPicPr>
          <p:cNvPr id="8" name="Picture 7" descr="m6d_cover_tile.png"/>
          <p:cNvPicPr>
            <a:picLocks noChangeAspect="1"/>
          </p:cNvPicPr>
          <p:nvPr/>
        </p:nvPicPr>
        <p:blipFill>
          <a:blip r:embed="rId4" cstate="print"/>
          <a:stretch>
            <a:fillRect/>
          </a:stretch>
        </p:blipFill>
        <p:spPr>
          <a:xfrm>
            <a:off x="1447800" y="3505200"/>
            <a:ext cx="1837790" cy="1889125"/>
          </a:xfrm>
          <a:prstGeom prst="rect">
            <a:avLst/>
          </a:prstGeom>
        </p:spPr>
      </p:pic>
      <p:sp>
        <p:nvSpPr>
          <p:cNvPr id="9" name="Title 1"/>
          <p:cNvSpPr txBox="1">
            <a:spLocks/>
          </p:cNvSpPr>
          <p:nvPr/>
        </p:nvSpPr>
        <p:spPr>
          <a:xfrm>
            <a:off x="2133600" y="4587875"/>
            <a:ext cx="5867400" cy="1889125"/>
          </a:xfrm>
          <a:prstGeom prst="rect">
            <a:avLst/>
          </a:prstGeom>
        </p:spPr>
        <p:txBody>
          <a:bodyPr vert="horz" lIns="91440" tIns="45720" rIns="91440" bIns="45720" rtlCol="0" anchor="ctr">
            <a:noAutofit/>
          </a:bodyPr>
          <a:lstStyle/>
          <a:p>
            <a:pPr defTabSz="457200">
              <a:lnSpc>
                <a:spcPts val="2720"/>
              </a:lnSpc>
              <a:spcBef>
                <a:spcPct val="0"/>
              </a:spcBef>
              <a:defRPr/>
            </a:pPr>
            <a:r>
              <a:rPr lang="en-US" sz="2000" smtClean="0">
                <a:solidFill>
                  <a:prstClr val="white"/>
                </a:solidFill>
                <a:latin typeface="Arial Black"/>
                <a:cs typeface="Arial Black"/>
              </a:rPr>
              <a:t>the prospect engine for brands</a:t>
            </a:r>
            <a:r>
              <a:rPr lang="en-US" sz="2000" smtClean="0">
                <a:solidFill>
                  <a:srgbClr val="E11932"/>
                </a:solidFill>
                <a:latin typeface="Arial Black"/>
                <a:cs typeface="Arial Black"/>
              </a:rPr>
              <a:t>.</a:t>
            </a:r>
            <a:endParaRPr lang="en-US" sz="2000" dirty="0">
              <a:solidFill>
                <a:srgbClr val="E11932"/>
              </a:solidFill>
              <a:latin typeface="Arial Black"/>
              <a:cs typeface="Arial Black"/>
            </a:endParaRPr>
          </a:p>
        </p:txBody>
      </p:sp>
      <p:sp>
        <p:nvSpPr>
          <p:cNvPr id="11" name="Title 1"/>
          <p:cNvSpPr txBox="1">
            <a:spLocks/>
          </p:cNvSpPr>
          <p:nvPr/>
        </p:nvSpPr>
        <p:spPr>
          <a:xfrm>
            <a:off x="1600200" y="1143000"/>
            <a:ext cx="5835730" cy="1284060"/>
          </a:xfrm>
          <a:prstGeom prst="rect">
            <a:avLst/>
          </a:prstGeom>
        </p:spPr>
        <p:txBody>
          <a:bodyPr vert="horz" lIns="91440" tIns="45720" rIns="91440" bIns="45720" rtlCol="0" anchor="ctr">
            <a:noAutofit/>
          </a:bodyPr>
          <a:lstStyle/>
          <a:p>
            <a:pPr defTabSz="457200">
              <a:lnSpc>
                <a:spcPts val="3200"/>
              </a:lnSpc>
              <a:spcBef>
                <a:spcPct val="0"/>
              </a:spcBef>
              <a:defRPr/>
            </a:pPr>
            <a:r>
              <a:rPr lang="en-US" sz="3200" spc="-150" dirty="0" smtClean="0">
                <a:solidFill>
                  <a:prstClr val="white"/>
                </a:solidFill>
                <a:latin typeface="Arial Black"/>
                <a:cs typeface="Arial Black"/>
              </a:rPr>
              <a:t>Estimating Causal Effects - Tutorial</a:t>
            </a:r>
            <a:endParaRPr lang="en-US" sz="3200" spc="-150" dirty="0">
              <a:solidFill>
                <a:prstClr val="white"/>
              </a:solidFill>
              <a:latin typeface="Arial Black"/>
              <a:cs typeface="Arial Black"/>
            </a:endParaRP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229600" cy="1143000"/>
          </a:xfrm>
        </p:spPr>
        <p:txBody>
          <a:bodyPr>
            <a:normAutofit fontScale="90000"/>
          </a:bodyPr>
          <a:lstStyle/>
          <a:p>
            <a:r>
              <a:rPr lang="en-US" dirty="0" smtClean="0"/>
              <a:t>Causal Graph/NPSEM Under Intervention</a:t>
            </a:r>
            <a:endParaRPr lang="en-US" dirty="0"/>
          </a:p>
        </p:txBody>
      </p:sp>
      <p:sp>
        <p:nvSpPr>
          <p:cNvPr id="22" name="Oval 21"/>
          <p:cNvSpPr/>
          <p:nvPr/>
        </p:nvSpPr>
        <p:spPr>
          <a:xfrm>
            <a:off x="2332872" y="16002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N(1)</a:t>
            </a:r>
            <a:endParaRPr lang="en-US" dirty="0">
              <a:solidFill>
                <a:schemeClr val="tx1"/>
              </a:solidFill>
            </a:endParaRPr>
          </a:p>
        </p:txBody>
      </p:sp>
      <p:sp>
        <p:nvSpPr>
          <p:cNvPr id="23" name="Oval 22"/>
          <p:cNvSpPr/>
          <p:nvPr/>
        </p:nvSpPr>
        <p:spPr>
          <a:xfrm>
            <a:off x="762000" y="2743200"/>
            <a:ext cx="1104900" cy="11049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a:t>
            </a:r>
            <a:r>
              <a:rPr lang="en-US" sz="3000" dirty="0" smtClean="0">
                <a:solidFill>
                  <a:schemeClr val="tx1"/>
                </a:solidFill>
              </a:rPr>
              <a:t>A</a:t>
            </a:r>
            <a:endParaRPr lang="en-US" sz="3000" dirty="0">
              <a:solidFill>
                <a:schemeClr val="tx1"/>
              </a:solidFill>
            </a:endParaRPr>
          </a:p>
        </p:txBody>
      </p:sp>
      <p:sp>
        <p:nvSpPr>
          <p:cNvPr id="24" name="Oval 23"/>
          <p:cNvSpPr/>
          <p:nvPr/>
        </p:nvSpPr>
        <p:spPr>
          <a:xfrm>
            <a:off x="762000" y="409575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a:t>
            </a:r>
            <a:r>
              <a:rPr lang="en-US" sz="3000" dirty="0" smtClean="0">
                <a:solidFill>
                  <a:schemeClr val="tx1"/>
                </a:solidFill>
              </a:rPr>
              <a:t>W</a:t>
            </a:r>
            <a:endParaRPr lang="en-US" sz="3000" dirty="0">
              <a:solidFill>
                <a:schemeClr val="tx1"/>
              </a:solidFill>
            </a:endParaRPr>
          </a:p>
        </p:txBody>
      </p:sp>
      <p:sp>
        <p:nvSpPr>
          <p:cNvPr id="25" name="Oval 24"/>
          <p:cNvSpPr/>
          <p:nvPr/>
        </p:nvSpPr>
        <p:spPr>
          <a:xfrm>
            <a:off x="2286000" y="5295900"/>
            <a:ext cx="1104900" cy="11049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A(1)</a:t>
            </a:r>
            <a:endParaRPr lang="en-US" dirty="0">
              <a:solidFill>
                <a:schemeClr val="tx1"/>
              </a:solidFill>
            </a:endParaRPr>
          </a:p>
        </p:txBody>
      </p:sp>
      <p:sp>
        <p:nvSpPr>
          <p:cNvPr id="26" name="Oval 25"/>
          <p:cNvSpPr/>
          <p:nvPr/>
        </p:nvSpPr>
        <p:spPr>
          <a:xfrm>
            <a:off x="3695700" y="16002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N(2)</a:t>
            </a:r>
            <a:endParaRPr lang="en-US" dirty="0">
              <a:solidFill>
                <a:schemeClr val="tx1"/>
              </a:solidFill>
            </a:endParaRPr>
          </a:p>
        </p:txBody>
      </p:sp>
      <p:sp>
        <p:nvSpPr>
          <p:cNvPr id="27" name="Oval 26"/>
          <p:cNvSpPr/>
          <p:nvPr/>
        </p:nvSpPr>
        <p:spPr>
          <a:xfrm>
            <a:off x="3695700" y="5295900"/>
            <a:ext cx="1104900" cy="11049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A(2)</a:t>
            </a:r>
            <a:endParaRPr lang="en-US" dirty="0">
              <a:solidFill>
                <a:schemeClr val="tx1"/>
              </a:solidFill>
            </a:endParaRPr>
          </a:p>
        </p:txBody>
      </p:sp>
      <p:sp>
        <p:nvSpPr>
          <p:cNvPr id="28" name="Oval 27"/>
          <p:cNvSpPr/>
          <p:nvPr/>
        </p:nvSpPr>
        <p:spPr>
          <a:xfrm>
            <a:off x="6134100" y="16002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rPr>
              <a:t> </a:t>
            </a:r>
            <a:r>
              <a:rPr lang="en-US" sz="1600" dirty="0" smtClean="0">
                <a:solidFill>
                  <a:schemeClr val="tx1"/>
                </a:solidFill>
              </a:rPr>
              <a:t>N(K-1)</a:t>
            </a:r>
            <a:endParaRPr lang="en-US" sz="1600" dirty="0">
              <a:solidFill>
                <a:schemeClr val="tx1"/>
              </a:solidFill>
            </a:endParaRPr>
          </a:p>
        </p:txBody>
      </p:sp>
      <p:sp>
        <p:nvSpPr>
          <p:cNvPr id="29" name="Oval 28"/>
          <p:cNvSpPr/>
          <p:nvPr/>
        </p:nvSpPr>
        <p:spPr>
          <a:xfrm>
            <a:off x="6134100" y="5295900"/>
            <a:ext cx="1104900" cy="11049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1"/>
                </a:solidFill>
              </a:rPr>
              <a:t> </a:t>
            </a:r>
            <a:r>
              <a:rPr lang="en-US" sz="1600" dirty="0" smtClean="0">
                <a:solidFill>
                  <a:schemeClr val="tx1"/>
                </a:solidFill>
              </a:rPr>
              <a:t>A(K-1)</a:t>
            </a:r>
            <a:endParaRPr lang="en-US" sz="1600" dirty="0">
              <a:solidFill>
                <a:schemeClr val="tx1"/>
              </a:solidFill>
            </a:endParaRPr>
          </a:p>
        </p:txBody>
      </p:sp>
      <p:cxnSp>
        <p:nvCxnSpPr>
          <p:cNvPr id="33" name="Straight Arrow Connector 32"/>
          <p:cNvCxnSpPr/>
          <p:nvPr/>
        </p:nvCxnSpPr>
        <p:spPr>
          <a:xfrm flipV="1">
            <a:off x="1866900" y="2724151"/>
            <a:ext cx="941671" cy="5524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23" idx="6"/>
          </p:cNvCxnSpPr>
          <p:nvPr/>
        </p:nvCxnSpPr>
        <p:spPr>
          <a:xfrm flipV="1">
            <a:off x="1866900" y="2743199"/>
            <a:ext cx="2266156" cy="55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1866900" y="2724151"/>
            <a:ext cx="4610100" cy="55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0"/>
            <a:endCxn id="23" idx="4"/>
          </p:cNvCxnSpPr>
          <p:nvPr/>
        </p:nvCxnSpPr>
        <p:spPr>
          <a:xfrm rot="5400000" flipH="1" flipV="1">
            <a:off x="1190625" y="3971925"/>
            <a:ext cx="24765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24" idx="6"/>
          </p:cNvCxnSpPr>
          <p:nvPr/>
        </p:nvCxnSpPr>
        <p:spPr>
          <a:xfrm>
            <a:off x="1866900" y="4648200"/>
            <a:ext cx="866775"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4" idx="6"/>
          </p:cNvCxnSpPr>
          <p:nvPr/>
        </p:nvCxnSpPr>
        <p:spPr>
          <a:xfrm>
            <a:off x="1866900" y="4648200"/>
            <a:ext cx="2266156" cy="647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6"/>
          </p:cNvCxnSpPr>
          <p:nvPr/>
        </p:nvCxnSpPr>
        <p:spPr>
          <a:xfrm>
            <a:off x="1866900" y="4648200"/>
            <a:ext cx="4610100" cy="648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24" idx="6"/>
          </p:cNvCxnSpPr>
          <p:nvPr/>
        </p:nvCxnSpPr>
        <p:spPr>
          <a:xfrm flipV="1">
            <a:off x="1866900" y="2743200"/>
            <a:ext cx="971550"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24" idx="6"/>
          </p:cNvCxnSpPr>
          <p:nvPr/>
        </p:nvCxnSpPr>
        <p:spPr>
          <a:xfrm flipV="1">
            <a:off x="1866900" y="2819400"/>
            <a:ext cx="2266156"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1943100" y="2819400"/>
            <a:ext cx="4610100"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23" idx="6"/>
          </p:cNvCxnSpPr>
          <p:nvPr/>
        </p:nvCxnSpPr>
        <p:spPr>
          <a:xfrm>
            <a:off x="1866900" y="3295650"/>
            <a:ext cx="904875"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23" idx="6"/>
          </p:cNvCxnSpPr>
          <p:nvPr/>
        </p:nvCxnSpPr>
        <p:spPr>
          <a:xfrm>
            <a:off x="1866900" y="3295650"/>
            <a:ext cx="2266156"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1943100" y="3256756"/>
            <a:ext cx="4686300" cy="20010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22" idx="4"/>
          </p:cNvCxnSpPr>
          <p:nvPr/>
        </p:nvCxnSpPr>
        <p:spPr>
          <a:xfrm rot="5400000">
            <a:off x="1614111" y="3929439"/>
            <a:ext cx="2495550" cy="468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25" idx="0"/>
          </p:cNvCxnSpPr>
          <p:nvPr/>
        </p:nvCxnSpPr>
        <p:spPr>
          <a:xfrm rot="5400000" flipH="1" flipV="1">
            <a:off x="2266553" y="3315097"/>
            <a:ext cx="2552700" cy="14089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26" idx="4"/>
          </p:cNvCxnSpPr>
          <p:nvPr/>
        </p:nvCxnSpPr>
        <p:spPr>
          <a:xfrm rot="5400000">
            <a:off x="2999978" y="3952478"/>
            <a:ext cx="249555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27" idx="0"/>
          </p:cNvCxnSpPr>
          <p:nvPr/>
        </p:nvCxnSpPr>
        <p:spPr>
          <a:xfrm rot="5400000" flipH="1" flipV="1">
            <a:off x="4238626" y="2981324"/>
            <a:ext cx="2324100" cy="2305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28" idx="4"/>
          </p:cNvCxnSpPr>
          <p:nvPr/>
        </p:nvCxnSpPr>
        <p:spPr>
          <a:xfrm rot="5400000">
            <a:off x="5438378" y="3952478"/>
            <a:ext cx="2495550" cy="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5124363" y="1676400"/>
            <a:ext cx="743037" cy="646331"/>
          </a:xfrm>
          <a:prstGeom prst="rect">
            <a:avLst/>
          </a:prstGeom>
          <a:noFill/>
        </p:spPr>
        <p:txBody>
          <a:bodyPr wrap="none" rtlCol="0">
            <a:spAutoFit/>
          </a:bodyPr>
          <a:lstStyle/>
          <a:p>
            <a:r>
              <a:rPr lang="en-US" sz="3600" dirty="0" smtClean="0"/>
              <a:t>. . .</a:t>
            </a:r>
            <a:endParaRPr lang="en-US" sz="3600" dirty="0"/>
          </a:p>
        </p:txBody>
      </p:sp>
      <p:sp>
        <p:nvSpPr>
          <p:cNvPr id="106" name="TextBox 105"/>
          <p:cNvSpPr txBox="1"/>
          <p:nvPr/>
        </p:nvSpPr>
        <p:spPr>
          <a:xfrm>
            <a:off x="5124363" y="5373469"/>
            <a:ext cx="743037" cy="646331"/>
          </a:xfrm>
          <a:prstGeom prst="rect">
            <a:avLst/>
          </a:prstGeom>
          <a:noFill/>
        </p:spPr>
        <p:txBody>
          <a:bodyPr wrap="none" rtlCol="0">
            <a:spAutoFit/>
          </a:bodyPr>
          <a:lstStyle/>
          <a:p>
            <a:r>
              <a:rPr lang="en-US" sz="3600" dirty="0" smtClean="0"/>
              <a:t>. . .</a:t>
            </a:r>
            <a:endParaRPr lang="en-US" sz="3600" dirty="0"/>
          </a:p>
        </p:txBody>
      </p:sp>
      <p:sp>
        <p:nvSpPr>
          <p:cNvPr id="149" name="Oval 148"/>
          <p:cNvSpPr/>
          <p:nvPr/>
        </p:nvSpPr>
        <p:spPr>
          <a:xfrm>
            <a:off x="7734300" y="1600200"/>
            <a:ext cx="1104900" cy="1104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 N(K)</a:t>
            </a:r>
            <a:endParaRPr lang="en-US" dirty="0">
              <a:solidFill>
                <a:schemeClr val="tx1"/>
              </a:solidFill>
            </a:endParaRPr>
          </a:p>
        </p:txBody>
      </p:sp>
      <p:cxnSp>
        <p:nvCxnSpPr>
          <p:cNvPr id="151" name="Straight Arrow Connector 150"/>
          <p:cNvCxnSpPr>
            <a:stCxn id="29" idx="0"/>
            <a:endCxn id="149" idx="4"/>
          </p:cNvCxnSpPr>
          <p:nvPr/>
        </p:nvCxnSpPr>
        <p:spPr>
          <a:xfrm rot="5400000" flipH="1" flipV="1">
            <a:off x="6191250" y="3200400"/>
            <a:ext cx="2590800" cy="1600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24" idx="6"/>
          </p:cNvCxnSpPr>
          <p:nvPr/>
        </p:nvCxnSpPr>
        <p:spPr>
          <a:xfrm flipV="1">
            <a:off x="1866900" y="2819400"/>
            <a:ext cx="6210300"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23" idx="6"/>
          </p:cNvCxnSpPr>
          <p:nvPr/>
        </p:nvCxnSpPr>
        <p:spPr>
          <a:xfrm flipV="1">
            <a:off x="1866900" y="2705100"/>
            <a:ext cx="6210300" cy="590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2" idx="6"/>
            <a:endCxn id="26" idx="2"/>
          </p:cNvCxnSpPr>
          <p:nvPr/>
        </p:nvCxnSpPr>
        <p:spPr>
          <a:xfrm>
            <a:off x="3437772" y="2152650"/>
            <a:ext cx="25792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8" idx="6"/>
            <a:endCxn id="149" idx="2"/>
          </p:cNvCxnSpPr>
          <p:nvPr/>
        </p:nvCxnSpPr>
        <p:spPr>
          <a:xfrm>
            <a:off x="7239000" y="2152650"/>
            <a:ext cx="4953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6" idx="6"/>
          </p:cNvCxnSpPr>
          <p:nvPr/>
        </p:nvCxnSpPr>
        <p:spPr>
          <a:xfrm>
            <a:off x="4800600" y="2152650"/>
            <a:ext cx="32376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8" idx="2"/>
          </p:cNvCxnSpPr>
          <p:nvPr/>
        </p:nvCxnSpPr>
        <p:spPr>
          <a:xfrm>
            <a:off x="5867400" y="2152650"/>
            <a:ext cx="2667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Defining a Parameter of Interest</a:t>
            </a:r>
            <a:endParaRPr lang="en-US" dirty="0"/>
          </a:p>
        </p:txBody>
      </p:sp>
      <p:sp>
        <p:nvSpPr>
          <p:cNvPr id="3" name="Content Placeholder 2"/>
          <p:cNvSpPr>
            <a:spLocks noGrp="1"/>
          </p:cNvSpPr>
          <p:nvPr>
            <p:ph idx="1"/>
          </p:nvPr>
        </p:nvSpPr>
        <p:spPr>
          <a:xfrm>
            <a:off x="457200" y="1219200"/>
            <a:ext cx="8229600" cy="4906963"/>
          </a:xfrm>
        </p:spPr>
        <p:txBody>
          <a:bodyPr/>
          <a:lstStyle/>
          <a:p>
            <a:pPr>
              <a:buNone/>
            </a:pPr>
            <a:endParaRPr lang="en-US" dirty="0" smtClean="0"/>
          </a:p>
          <a:p>
            <a:endParaRPr lang="en-US" dirty="0" smtClean="0"/>
          </a:p>
          <a:p>
            <a:endParaRPr lang="en-US" dirty="0" smtClean="0"/>
          </a:p>
          <a:p>
            <a:endParaRPr lang="en-US" dirty="0" smtClean="0"/>
          </a:p>
          <a:p>
            <a:pPr>
              <a:buNone/>
            </a:pPr>
            <a:endParaRPr lang="en-US" dirty="0" smtClean="0"/>
          </a:p>
        </p:txBody>
      </p:sp>
      <p:graphicFrame>
        <p:nvGraphicFramePr>
          <p:cNvPr id="27652" name="Object 4"/>
          <p:cNvGraphicFramePr>
            <a:graphicFrameLocks noChangeAspect="1"/>
          </p:cNvGraphicFramePr>
          <p:nvPr/>
        </p:nvGraphicFramePr>
        <p:xfrm>
          <a:off x="1552575" y="2195513"/>
          <a:ext cx="6588125" cy="941387"/>
        </p:xfrm>
        <a:graphic>
          <a:graphicData uri="http://schemas.openxmlformats.org/presentationml/2006/ole">
            <mc:AlternateContent xmlns:mc="http://schemas.openxmlformats.org/markup-compatibility/2006">
              <mc:Choice xmlns:v="urn:schemas-microsoft-com:vml" Requires="v">
                <p:oleObj spid="_x0000_s166946" name="Equation" r:id="rId4" imgW="3111500" imgH="444500" progId="Equation.3">
                  <p:embed/>
                </p:oleObj>
              </mc:Choice>
              <mc:Fallback>
                <p:oleObj name="Equation" r:id="rId4" imgW="3111500" imgH="4445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2575" y="2195513"/>
                        <a:ext cx="6588125" cy="941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Left Brace 7"/>
          <p:cNvSpPr/>
          <p:nvPr/>
        </p:nvSpPr>
        <p:spPr>
          <a:xfrm rot="5400000">
            <a:off x="5270499" y="-433169"/>
            <a:ext cx="419099" cy="5321301"/>
          </a:xfrm>
          <a:prstGeom prst="leftBrace">
            <a:avLst>
              <a:gd name="adj1" fmla="val 33326"/>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4343400" y="1572399"/>
            <a:ext cx="2507680" cy="369332"/>
          </a:xfrm>
          <a:prstGeom prst="rect">
            <a:avLst/>
          </a:prstGeom>
          <a:noFill/>
        </p:spPr>
        <p:txBody>
          <a:bodyPr wrap="none" rtlCol="0">
            <a:spAutoFit/>
          </a:bodyPr>
          <a:lstStyle/>
          <a:p>
            <a:r>
              <a:rPr lang="en-US" dirty="0" smtClean="0">
                <a:solidFill>
                  <a:srgbClr val="0000FF"/>
                </a:solidFill>
              </a:rPr>
              <a:t>Event Hazard, Q</a:t>
            </a:r>
            <a:r>
              <a:rPr lang="en-US" baseline="-25000" dirty="0" smtClean="0">
                <a:solidFill>
                  <a:srgbClr val="0000FF"/>
                </a:solidFill>
              </a:rPr>
              <a:t>2,A-a,dA(t)=0</a:t>
            </a:r>
            <a:endParaRPr lang="en-US" baseline="-25000" dirty="0">
              <a:solidFill>
                <a:srgbClr val="0000FF"/>
              </a:solidFill>
            </a:endParaRPr>
          </a:p>
        </p:txBody>
      </p:sp>
      <p:sp>
        <p:nvSpPr>
          <p:cNvPr id="15" name="Left Brace 14"/>
          <p:cNvSpPr/>
          <p:nvPr/>
        </p:nvSpPr>
        <p:spPr>
          <a:xfrm rot="5400000">
            <a:off x="1749713" y="1868418"/>
            <a:ext cx="419099" cy="718125"/>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762000" y="1371600"/>
            <a:ext cx="2514600" cy="646331"/>
          </a:xfrm>
          <a:prstGeom prst="rect">
            <a:avLst/>
          </a:prstGeom>
          <a:noFill/>
        </p:spPr>
        <p:txBody>
          <a:bodyPr wrap="square" rtlCol="0">
            <a:spAutoFit/>
          </a:bodyPr>
          <a:lstStyle/>
          <a:p>
            <a:pPr algn="ctr"/>
            <a:r>
              <a:rPr lang="en-US" dirty="0" smtClean="0">
                <a:solidFill>
                  <a:srgbClr val="0000FF"/>
                </a:solidFill>
              </a:rPr>
              <a:t>Distribution of Baseline Covariates, Q</a:t>
            </a:r>
            <a:r>
              <a:rPr lang="en-US" baseline="-25000" dirty="0" smtClean="0">
                <a:solidFill>
                  <a:srgbClr val="0000FF"/>
                </a:solidFill>
              </a:rPr>
              <a:t>1</a:t>
            </a:r>
            <a:endParaRPr lang="en-US" baseline="-25000" dirty="0">
              <a:solidFill>
                <a:srgbClr val="0000FF"/>
              </a:solidFill>
            </a:endParaRPr>
          </a:p>
        </p:txBody>
      </p:sp>
      <p:sp>
        <p:nvSpPr>
          <p:cNvPr id="18" name="Content Placeholder 2"/>
          <p:cNvSpPr txBox="1">
            <a:spLocks/>
          </p:cNvSpPr>
          <p:nvPr/>
        </p:nvSpPr>
        <p:spPr>
          <a:xfrm>
            <a:off x="457200" y="3137120"/>
            <a:ext cx="8229600" cy="372088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Parameters of interest:</a:t>
            </a: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3200" dirty="0" smtClean="0"/>
              <a:t>Where,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46085" name="Object 5"/>
          <p:cNvGraphicFramePr>
            <a:graphicFrameLocks noChangeAspect="1"/>
          </p:cNvGraphicFramePr>
          <p:nvPr/>
        </p:nvGraphicFramePr>
        <p:xfrm>
          <a:off x="1543050" y="3733800"/>
          <a:ext cx="6153150" cy="482600"/>
        </p:xfrm>
        <a:graphic>
          <a:graphicData uri="http://schemas.openxmlformats.org/presentationml/2006/ole">
            <mc:AlternateContent xmlns:mc="http://schemas.openxmlformats.org/markup-compatibility/2006">
              <mc:Choice xmlns:v="urn:schemas-microsoft-com:vml" Requires="v">
                <p:oleObj spid="_x0000_s166947" name="Equation" r:id="rId6" imgW="2590800" imgH="203200" progId="Equation.3">
                  <p:embed/>
                </p:oleObj>
              </mc:Choice>
              <mc:Fallback>
                <p:oleObj name="Equation" r:id="rId6" imgW="2590800" imgH="2032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3050" y="3733800"/>
                        <a:ext cx="61531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6" name="Object 6"/>
          <p:cNvGraphicFramePr>
            <a:graphicFrameLocks noChangeAspect="1"/>
          </p:cNvGraphicFramePr>
          <p:nvPr/>
        </p:nvGraphicFramePr>
        <p:xfrm>
          <a:off x="685800" y="5562600"/>
          <a:ext cx="8161338" cy="1093787"/>
        </p:xfrm>
        <a:graphic>
          <a:graphicData uri="http://schemas.openxmlformats.org/presentationml/2006/ole">
            <mc:AlternateContent xmlns:mc="http://schemas.openxmlformats.org/markup-compatibility/2006">
              <mc:Choice xmlns:v="urn:schemas-microsoft-com:vml" Requires="v">
                <p:oleObj spid="_x0000_s166948" name="Equation" r:id="rId8" imgW="3327400" imgH="444500" progId="Equation.3">
                  <p:embed/>
                </p:oleObj>
              </mc:Choice>
              <mc:Fallback>
                <p:oleObj name="Equation" r:id="rId8" imgW="3327400" imgH="4445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5562600"/>
                        <a:ext cx="8161338" cy="1093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7" name="Object 7"/>
          <p:cNvGraphicFramePr>
            <a:graphicFrameLocks noChangeAspect="1"/>
          </p:cNvGraphicFramePr>
          <p:nvPr/>
        </p:nvGraphicFramePr>
        <p:xfrm>
          <a:off x="2189163" y="4979188"/>
          <a:ext cx="2382837" cy="512762"/>
        </p:xfrm>
        <a:graphic>
          <a:graphicData uri="http://schemas.openxmlformats.org/presentationml/2006/ole">
            <mc:AlternateContent xmlns:mc="http://schemas.openxmlformats.org/markup-compatibility/2006">
              <mc:Choice xmlns:v="urn:schemas-microsoft-com:vml" Requires="v">
                <p:oleObj spid="_x0000_s166949" name="Equation" r:id="rId10" imgW="1003300" imgH="215900" progId="Equation.3">
                  <p:embed/>
                </p:oleObj>
              </mc:Choice>
              <mc:Fallback>
                <p:oleObj name="Equation" r:id="rId10" imgW="1003300" imgH="21590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9163" y="4979188"/>
                        <a:ext cx="2382837"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8" name="Object 8"/>
          <p:cNvGraphicFramePr>
            <a:graphicFrameLocks noChangeAspect="1"/>
          </p:cNvGraphicFramePr>
          <p:nvPr/>
        </p:nvGraphicFramePr>
        <p:xfrm>
          <a:off x="2316162" y="4419600"/>
          <a:ext cx="4313238" cy="422275"/>
        </p:xfrm>
        <a:graphic>
          <a:graphicData uri="http://schemas.openxmlformats.org/presentationml/2006/ole">
            <mc:AlternateContent xmlns:mc="http://schemas.openxmlformats.org/markup-compatibility/2006">
              <mc:Choice xmlns:v="urn:schemas-microsoft-com:vml" Requires="v">
                <p:oleObj spid="_x0000_s166950" name="Equation" r:id="rId12" imgW="1816100" imgH="177800" progId="Equation.3">
                  <p:embed/>
                </p:oleObj>
              </mc:Choice>
              <mc:Fallback>
                <p:oleObj name="Equation" r:id="rId12" imgW="1816100" imgH="17780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16162" y="4419600"/>
                        <a:ext cx="4313238"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a typeface="ＭＳ Ｐゴシック" pitchFamily="-109" charset="-128"/>
                <a:cs typeface="ＭＳ Ｐゴシック" pitchFamily="-109" charset="-128"/>
              </a:rPr>
              <a:t>Properties of T-MLE with survival outcome</a:t>
            </a:r>
            <a:endParaRPr lang="en-US" dirty="0"/>
          </a:p>
        </p:txBody>
      </p:sp>
      <p:sp>
        <p:nvSpPr>
          <p:cNvPr id="3" name="Content Placeholder 2"/>
          <p:cNvSpPr>
            <a:spLocks noGrp="1"/>
          </p:cNvSpPr>
          <p:nvPr>
            <p:ph idx="1"/>
          </p:nvPr>
        </p:nvSpPr>
        <p:spPr/>
        <p:txBody>
          <a:bodyPr>
            <a:normAutofit/>
          </a:bodyPr>
          <a:lstStyle/>
          <a:p>
            <a:r>
              <a:rPr lang="en-US" sz="2800" dirty="0">
                <a:ea typeface="ＭＳ Ｐゴシック" pitchFamily="-109" charset="-128"/>
                <a:cs typeface="ＭＳ Ｐゴシック" pitchFamily="-109" charset="-128"/>
              </a:rPr>
              <a:t>D</a:t>
            </a:r>
            <a:r>
              <a:rPr lang="en-US" sz="2800" dirty="0" smtClean="0">
                <a:ea typeface="ＭＳ Ｐゴシック" pitchFamily="-109" charset="-128"/>
                <a:cs typeface="ＭＳ Ｐゴシック" pitchFamily="-109" charset="-128"/>
              </a:rPr>
              <a:t>ouble robust: </a:t>
            </a:r>
            <a:r>
              <a:rPr lang="en-US" sz="2800" dirty="0">
                <a:ea typeface="Arial" pitchFamily="-109" charset="0"/>
                <a:cs typeface="Arial" pitchFamily="-109" charset="0"/>
              </a:rPr>
              <a:t>R</a:t>
            </a:r>
            <a:r>
              <a:rPr lang="en-US" sz="2800" dirty="0" smtClean="0">
                <a:ea typeface="Arial" pitchFamily="-109" charset="0"/>
                <a:cs typeface="Arial" pitchFamily="-109" charset="0"/>
              </a:rPr>
              <a:t>ely on consistent estimates of </a:t>
            </a:r>
            <a:r>
              <a:rPr lang="en-US" sz="2800" dirty="0" smtClean="0">
                <a:solidFill>
                  <a:srgbClr val="FF0000"/>
                </a:solidFill>
                <a:ea typeface="Arial" pitchFamily="-109" charset="0"/>
                <a:cs typeface="Arial" pitchFamily="-109" charset="0"/>
              </a:rPr>
              <a:t>either</a:t>
            </a:r>
            <a:r>
              <a:rPr lang="en-US" sz="2800" dirty="0" smtClean="0">
                <a:ea typeface="Arial" pitchFamily="-109" charset="0"/>
                <a:cs typeface="Arial" pitchFamily="-109" charset="0"/>
              </a:rPr>
              <a:t> right censoring and treatment mechanism g</a:t>
            </a:r>
            <a:r>
              <a:rPr lang="en-US" sz="2800" baseline="-25000" dirty="0" smtClean="0">
                <a:ea typeface="Arial" pitchFamily="-109" charset="0"/>
                <a:cs typeface="Arial" pitchFamily="-109" charset="0"/>
              </a:rPr>
              <a:t>1</a:t>
            </a:r>
            <a:r>
              <a:rPr lang="en-US" sz="2800" dirty="0" smtClean="0">
                <a:ea typeface="Arial" pitchFamily="-109" charset="0"/>
                <a:cs typeface="Arial" pitchFamily="-109" charset="0"/>
              </a:rPr>
              <a:t>(A|W), g</a:t>
            </a:r>
            <a:r>
              <a:rPr lang="en-US" sz="2800" baseline="-25000" dirty="0" smtClean="0">
                <a:ea typeface="Arial" pitchFamily="-109" charset="0"/>
                <a:cs typeface="Arial" pitchFamily="-109" charset="0"/>
              </a:rPr>
              <a:t>2</a:t>
            </a:r>
            <a:r>
              <a:rPr lang="en-US" sz="2800" dirty="0" smtClean="0">
                <a:ea typeface="Arial" pitchFamily="-109" charset="0"/>
                <a:cs typeface="Arial" pitchFamily="-109" charset="0"/>
              </a:rPr>
              <a:t>(.|A,W), </a:t>
            </a:r>
            <a:r>
              <a:rPr lang="en-US" sz="2800" dirty="0" smtClean="0">
                <a:solidFill>
                  <a:srgbClr val="FF0000"/>
                </a:solidFill>
                <a:ea typeface="Arial" pitchFamily="-109" charset="0"/>
                <a:cs typeface="Arial" pitchFamily="-109" charset="0"/>
              </a:rPr>
              <a:t>or</a:t>
            </a:r>
            <a:r>
              <a:rPr lang="en-US" sz="2800" dirty="0" smtClean="0">
                <a:ea typeface="Arial" pitchFamily="-109" charset="0"/>
                <a:cs typeface="Arial" pitchFamily="-109" charset="0"/>
              </a:rPr>
              <a:t> survival function S(.|A,W)                          </a:t>
            </a:r>
          </a:p>
          <a:p>
            <a:r>
              <a:rPr lang="en-US" sz="2800" dirty="0" smtClean="0">
                <a:ea typeface="Arial" pitchFamily="-109" charset="0"/>
                <a:cs typeface="Arial" pitchFamily="-109" charset="0"/>
              </a:rPr>
              <a:t>If independent censoring and randomized treatment:</a:t>
            </a:r>
          </a:p>
          <a:p>
            <a:pPr lvl="1"/>
            <a:r>
              <a:rPr lang="en-US" sz="2400" dirty="0" smtClean="0">
                <a:solidFill>
                  <a:schemeClr val="folHlink"/>
                </a:solidFill>
                <a:ea typeface="Arial" pitchFamily="-109" charset="0"/>
                <a:cs typeface="Arial" pitchFamily="-109" charset="0"/>
              </a:rPr>
              <a:t>No risk of bias</a:t>
            </a:r>
          </a:p>
          <a:p>
            <a:pPr lvl="1"/>
            <a:r>
              <a:rPr lang="en-US" sz="2400" dirty="0" smtClean="0">
                <a:solidFill>
                  <a:schemeClr val="folHlink"/>
                </a:solidFill>
                <a:ea typeface="Arial" pitchFamily="-109" charset="0"/>
                <a:cs typeface="Arial" pitchFamily="-109" charset="0"/>
              </a:rPr>
              <a:t>Gains in precision</a:t>
            </a:r>
          </a:p>
          <a:p>
            <a:r>
              <a:rPr lang="en-US" sz="2800" dirty="0" smtClean="0">
                <a:ea typeface="Arial" pitchFamily="-109" charset="0"/>
                <a:cs typeface="Arial" pitchFamily="-109" charset="0"/>
              </a:rPr>
              <a:t>With informative censoring and/or observational treatment.</a:t>
            </a:r>
          </a:p>
          <a:p>
            <a:pPr lvl="1"/>
            <a:r>
              <a:rPr lang="en-US" sz="2400" dirty="0" smtClean="0">
                <a:solidFill>
                  <a:schemeClr val="folHlink"/>
                </a:solidFill>
                <a:ea typeface="Arial" pitchFamily="-109" charset="0"/>
                <a:cs typeface="Arial" pitchFamily="-109" charset="0"/>
              </a:rPr>
              <a:t>Bias reduction (Standard approaches often biased)</a:t>
            </a:r>
          </a:p>
          <a:p>
            <a:pPr lvl="1">
              <a:buNone/>
            </a:pPr>
            <a:endParaRPr lang="en-US" sz="2400"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57200" y="228600"/>
            <a:ext cx="8229600" cy="1143000"/>
          </a:xfrm>
        </p:spPr>
        <p:txBody>
          <a:bodyPr>
            <a:normAutofit fontScale="90000"/>
          </a:bodyPr>
          <a:lstStyle/>
          <a:p>
            <a:r>
              <a:rPr lang="en-US" sz="4000" dirty="0" smtClean="0">
                <a:ea typeface="ＭＳ Ｐゴシック" pitchFamily="-109" charset="-128"/>
                <a:cs typeface="ＭＳ Ｐゴシック" pitchFamily="-109" charset="-128"/>
              </a:rPr>
              <a:t>RMSE of Estimating Treatment Specific Survival</a:t>
            </a:r>
          </a:p>
        </p:txBody>
      </p:sp>
      <p:graphicFrame>
        <p:nvGraphicFramePr>
          <p:cNvPr id="4" name="Content Placeholder 3"/>
          <p:cNvGraphicFramePr>
            <a:graphicFrameLocks noGrp="1"/>
          </p:cNvGraphicFramePr>
          <p:nvPr>
            <p:ph idx="1"/>
          </p:nvPr>
        </p:nvGraphicFramePr>
        <p:xfrm>
          <a:off x="76200" y="1570038"/>
          <a:ext cx="8991600" cy="4525961"/>
        </p:xfrm>
        <a:graphic>
          <a:graphicData uri="http://schemas.openxmlformats.org/drawingml/2006/table">
            <a:tbl>
              <a:tblPr/>
              <a:tblGrid>
                <a:gridCol w="1284288"/>
                <a:gridCol w="1284287"/>
                <a:gridCol w="1284288"/>
                <a:gridCol w="1285875"/>
                <a:gridCol w="1284287"/>
                <a:gridCol w="1196975"/>
                <a:gridCol w="1371600"/>
              </a:tblGrid>
              <a:tr h="436237">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rgbClr val="FFFFFF"/>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rPr>
                        <a:t>Highly Identifiable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rPr>
                        <a:t>Mid Identifiable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rPr>
                        <a:t>Weakly Identifiable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r>
              <a:tr h="1036064">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smtClean="0">
                        <a:ln>
                          <a:noFill/>
                        </a:ln>
                        <a:solidFill>
                          <a:schemeClr val="bg1"/>
                        </a:solidFill>
                        <a:effectLst/>
                        <a:latin typeface="Arial"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smtClean="0">
                          <a:ln>
                            <a:noFill/>
                          </a:ln>
                          <a:solidFill>
                            <a:schemeClr val="bg1"/>
                          </a:solidFill>
                          <a:effectLst/>
                          <a:latin typeface="Arial" charset="0"/>
                        </a:rPr>
                        <a:t>Method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Well Specified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Badly Specified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Well Specified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Badly Specified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Well Specified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Badly Specified</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6341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7FFF"/>
                        </a:solidFill>
                        <a:effectLst/>
                        <a:latin typeface="Arial"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Arial" charset="0"/>
                        </a:rPr>
                        <a:t>IPW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0.029</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0.029</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0.071</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0.071</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0.106</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0.106</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r>
              <a:tr h="76341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7FFF"/>
                        </a:solidFill>
                        <a:effectLst/>
                        <a:latin typeface="Arial"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Arial" charset="0"/>
                        </a:rPr>
                        <a:t>MLE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0.027</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0.030</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0.028</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0.047</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0.028</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0.049</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D3EC"/>
                    </a:solidFill>
                  </a:tcPr>
                </a:tc>
              </a:tr>
              <a:tr h="76341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7FFF"/>
                        </a:solidFill>
                        <a:effectLst/>
                        <a:latin typeface="Arial"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Arial" charset="0"/>
                        </a:rPr>
                        <a:t>AIPW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0.027</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0.029</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0.054</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0.061</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0.070</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0.081</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r>
              <a:tr h="76341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7FFF"/>
                        </a:solidFill>
                        <a:effectLst/>
                        <a:latin typeface="Arial"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Arial" charset="0"/>
                        </a:rPr>
                        <a:t>TMLE</a:t>
                      </a:r>
                    </a:p>
                  </a:txBody>
                  <a:tcP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kern="1200" cap="none" normalizeH="0" baseline="0" dirty="0" smtClean="0">
                          <a:ln>
                            <a:noFill/>
                          </a:ln>
                          <a:solidFill>
                            <a:srgbClr val="007FFF"/>
                          </a:solidFill>
                          <a:effectLst/>
                          <a:latin typeface="Verdana" charset="0"/>
                          <a:ea typeface="+mn-ea"/>
                          <a:cs typeface="+mn-cs"/>
                        </a:rPr>
                        <a:t>0.028</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kern="1200" cap="none" normalizeH="0" baseline="0" dirty="0" smtClean="0">
                        <a:ln>
                          <a:noFill/>
                        </a:ln>
                        <a:solidFill>
                          <a:srgbClr val="007FFF"/>
                        </a:solidFill>
                        <a:effectLst/>
                        <a:latin typeface="Verdana" charset="0"/>
                        <a:ea typeface="+mn-ea"/>
                        <a:cs typeface="+mn-cs"/>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kern="1200" cap="none" normalizeH="0" baseline="0" dirty="0" smtClean="0">
                          <a:ln>
                            <a:noFill/>
                          </a:ln>
                          <a:solidFill>
                            <a:srgbClr val="007FFF"/>
                          </a:solidFill>
                          <a:effectLst/>
                          <a:latin typeface="Verdana" charset="0"/>
                          <a:ea typeface="+mn-ea"/>
                          <a:cs typeface="+mn-cs"/>
                        </a:rPr>
                        <a:t>0.031</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kern="1200" cap="none" normalizeH="0" baseline="0" dirty="0" smtClean="0">
                        <a:ln>
                          <a:noFill/>
                        </a:ln>
                        <a:solidFill>
                          <a:srgbClr val="007FFF"/>
                        </a:solidFill>
                        <a:effectLst/>
                        <a:latin typeface="Verdana" charset="0"/>
                        <a:ea typeface="+mn-ea"/>
                        <a:cs typeface="+mn-cs"/>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0.029</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0.037</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0.029</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7FFF"/>
                          </a:solidFill>
                          <a:effectLst/>
                          <a:latin typeface="Verdana" charset="0"/>
                        </a:rPr>
                        <a:t>0.040</a:t>
                      </a:r>
                    </a:p>
                    <a:p>
                      <a:pPr marL="0" marR="0" lvl="0" indent="0" algn="ctr" defTabSz="4572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381000"/>
            <a:ext cx="8229600" cy="1143000"/>
          </a:xfrm>
        </p:spPr>
        <p:txBody>
          <a:bodyPr>
            <a:normAutofit fontScale="90000"/>
          </a:bodyPr>
          <a:lstStyle/>
          <a:p>
            <a:r>
              <a:rPr lang="en-US" sz="4000" dirty="0" smtClean="0">
                <a:ea typeface="ＭＳ Ｐゴシック" pitchFamily="-109" charset="-128"/>
                <a:cs typeface="ＭＳ Ｐゴシック" pitchFamily="-109" charset="-128"/>
              </a:rPr>
              <a:t>Percent Of Time 95 Percent CI Based on Variance Estimates From IC Includes Truth (Mean CI Width)</a:t>
            </a:r>
          </a:p>
        </p:txBody>
      </p:sp>
      <p:graphicFrame>
        <p:nvGraphicFramePr>
          <p:cNvPr id="4" name="Content Placeholder 3"/>
          <p:cNvGraphicFramePr>
            <a:graphicFrameLocks noGrp="1"/>
          </p:cNvGraphicFramePr>
          <p:nvPr>
            <p:ph idx="1"/>
          </p:nvPr>
        </p:nvGraphicFramePr>
        <p:xfrm>
          <a:off x="76200" y="2362200"/>
          <a:ext cx="8991600" cy="3154680"/>
        </p:xfrm>
        <a:graphic>
          <a:graphicData uri="http://schemas.openxmlformats.org/drawingml/2006/table">
            <a:tbl>
              <a:tblPr/>
              <a:tblGrid>
                <a:gridCol w="1284288"/>
                <a:gridCol w="1284287"/>
                <a:gridCol w="1284288"/>
                <a:gridCol w="1285875"/>
                <a:gridCol w="1284287"/>
                <a:gridCol w="1160463"/>
                <a:gridCol w="1408112"/>
              </a:tblGrid>
              <a:tr h="36512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rgbClr val="FFFFFF"/>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rPr>
                        <a:t>Highly Identifiable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rPr>
                        <a:t>Mid Identifiable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rPr>
                        <a:t>Weakly Identifiable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r>
              <a:tr h="625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smtClean="0">
                        <a:ln>
                          <a:noFill/>
                        </a:ln>
                        <a:solidFill>
                          <a:schemeClr val="bg1"/>
                        </a:solidFill>
                        <a:effectLst/>
                        <a:latin typeface="Arial"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smtClean="0">
                          <a:ln>
                            <a:noFill/>
                          </a:ln>
                          <a:solidFill>
                            <a:schemeClr val="bg1"/>
                          </a:solidFill>
                          <a:effectLst/>
                          <a:latin typeface="Arial" charset="0"/>
                        </a:rPr>
                        <a:t>Method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Well Specified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Badly Specified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Well Specified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Badly Specified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Well Specified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Badly Specified</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bg1"/>
                          </a:solidFill>
                          <a:effectLst/>
                          <a:latin typeface="Arial" charset="0"/>
                        </a:rPr>
                        <a:t> 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587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7FFF"/>
                        </a:solidFill>
                        <a:effectLst/>
                        <a:latin typeface="Arial"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Arial" charset="0"/>
                        </a:rPr>
                        <a:t>IPW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98%</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(.14)</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98%</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(.14)</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92%</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(.24)</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92%</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(.24)</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88%</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(.27)</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88%</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(.27)</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6"/>
                    </a:solidFill>
                  </a:tcPr>
                </a:tc>
              </a:tr>
              <a:tr h="3587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7FFF"/>
                        </a:solidFill>
                        <a:effectLst/>
                        <a:latin typeface="Arial"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Arial" charset="0"/>
                        </a:rPr>
                        <a:t>AIPW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94%</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(.11)</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95%</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(.12)</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95%</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(.18)</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95%</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(.22)</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94%</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(.20)</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94%</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(.25)</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DD3EC"/>
                    </a:solidFill>
                  </a:tcPr>
                </a:tc>
              </a:tr>
              <a:tr h="3587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7FFF"/>
                        </a:solidFill>
                        <a:effectLst/>
                        <a:latin typeface="Arial"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Arial" charset="0"/>
                        </a:rPr>
                        <a:t>TMLE</a:t>
                      </a:r>
                    </a:p>
                  </a:txBody>
                  <a:tcPr horzOverflow="overflow">
                    <a:lnL w="2857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94%</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(.11)</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94%</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(.12)</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95%</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(.11)</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92%</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(.13)</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94%</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(.11)</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89%</a:t>
                      </a:r>
                      <a:r>
                        <a:rPr kumimoji="0" lang="en-US" sz="1800" b="0" i="0" u="none" strike="noStrike" cap="none" normalizeH="0" baseline="30000" dirty="0" smtClean="0">
                          <a:ln>
                            <a:noFill/>
                          </a:ln>
                          <a:solidFill>
                            <a:schemeClr val="tx1"/>
                          </a:solidFill>
                          <a:effectLst/>
                          <a:latin typeface="Verdana" charset="0"/>
                        </a:rPr>
                        <a:t>*</a:t>
                      </a:r>
                    </a:p>
                    <a:p>
                      <a:pPr marL="0" marR="0" lvl="0" indent="0" algn="ctr" defTabSz="4572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7FFF"/>
                          </a:solidFill>
                          <a:effectLst/>
                          <a:latin typeface="Verdana" charset="0"/>
                        </a:rPr>
                        <a:t>(.13)</a:t>
                      </a:r>
                      <a:endParaRPr kumimoji="0" lang="en-US" sz="1800" b="0" i="0" u="none" strike="noStrike" cap="none" normalizeH="0" baseline="0" dirty="0">
                        <a:ln>
                          <a:noFill/>
                        </a:ln>
                        <a:solidFill>
                          <a:srgbClr val="007FFF"/>
                        </a:solidFill>
                        <a:effectLst/>
                        <a:latin typeface="Verdana" charset="0"/>
                      </a:endParaRPr>
                    </a:p>
                  </a:txBody>
                  <a:tcPr marL="12700" marR="12700" marT="12700" marB="0" anchor="b" horzOverflow="overflow">
                    <a:lnL w="12700" cap="flat" cmpd="sng" algn="ctr">
                      <a:solidFill>
                        <a:schemeClr val="tx1"/>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E8EAF6"/>
                    </a:solidFill>
                  </a:tcPr>
                </a:tc>
              </a:tr>
            </a:tbl>
          </a:graphicData>
        </a:graphic>
      </p:graphicFrame>
      <p:sp>
        <p:nvSpPr>
          <p:cNvPr id="5" name="TextBox 4"/>
          <p:cNvSpPr txBox="1"/>
          <p:nvPr/>
        </p:nvSpPr>
        <p:spPr>
          <a:xfrm>
            <a:off x="152400" y="5867400"/>
            <a:ext cx="9039930" cy="923330"/>
          </a:xfrm>
          <a:prstGeom prst="rect">
            <a:avLst/>
          </a:prstGeom>
          <a:noFill/>
        </p:spPr>
        <p:txBody>
          <a:bodyPr wrap="none" rtlCol="0">
            <a:spAutoFit/>
          </a:bodyPr>
          <a:lstStyle/>
          <a:p>
            <a:r>
              <a:rPr lang="en-US" dirty="0" smtClean="0"/>
              <a:t>*Bootstrap confidence intervals which used the </a:t>
            </a:r>
            <a:r>
              <a:rPr lang="en-US" dirty="0" err="1" smtClean="0"/>
              <a:t>quantiles</a:t>
            </a:r>
            <a:r>
              <a:rPr lang="en-US" dirty="0" smtClean="0"/>
              <a:t> of the bootstrap sample as opposed</a:t>
            </a:r>
          </a:p>
          <a:p>
            <a:r>
              <a:rPr lang="en-US" dirty="0" smtClean="0"/>
              <a:t>to Wald type confidence intervals included the truth 94 percent of the time for TMLE and were </a:t>
            </a:r>
          </a:p>
          <a:p>
            <a:r>
              <a:rPr lang="en-US" dirty="0" smtClean="0"/>
              <a:t>slightly tighter than the Influence curve based intervals.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Double Robustness Example</a:t>
            </a:r>
            <a:endParaRPr lang="en-US" dirty="0"/>
          </a:p>
        </p:txBody>
      </p:sp>
      <p:pic>
        <p:nvPicPr>
          <p:cNvPr id="5" name="Picture 4"/>
          <p:cNvPicPr>
            <a:picLocks noChangeAspect="1"/>
          </p:cNvPicPr>
          <p:nvPr/>
        </p:nvPicPr>
        <p:blipFill>
          <a:blip r:embed="rId2"/>
          <a:stretch>
            <a:fillRect/>
          </a:stretch>
        </p:blipFill>
        <p:spPr>
          <a:xfrm>
            <a:off x="76200" y="1828800"/>
            <a:ext cx="4607516" cy="4038600"/>
          </a:xfrm>
          <a:prstGeom prst="rect">
            <a:avLst/>
          </a:prstGeom>
        </p:spPr>
      </p:pic>
      <p:pic>
        <p:nvPicPr>
          <p:cNvPr id="6" name="Picture 5"/>
          <p:cNvPicPr>
            <a:picLocks noChangeAspect="1"/>
          </p:cNvPicPr>
          <p:nvPr/>
        </p:nvPicPr>
        <p:blipFill>
          <a:blip r:embed="rId3"/>
          <a:stretch>
            <a:fillRect/>
          </a:stretch>
        </p:blipFill>
        <p:spPr>
          <a:xfrm>
            <a:off x="4586628" y="1905000"/>
            <a:ext cx="4404972" cy="3962400"/>
          </a:xfrm>
          <a:prstGeom prst="rect">
            <a:avLst/>
          </a:prstGeom>
        </p:spPr>
      </p:pic>
      <p:sp>
        <p:nvSpPr>
          <p:cNvPr id="7" name="TextBox 6"/>
          <p:cNvSpPr txBox="1"/>
          <p:nvPr/>
        </p:nvSpPr>
        <p:spPr>
          <a:xfrm>
            <a:off x="990600" y="1524000"/>
            <a:ext cx="3250747" cy="369332"/>
          </a:xfrm>
          <a:prstGeom prst="rect">
            <a:avLst/>
          </a:prstGeom>
          <a:noFill/>
        </p:spPr>
        <p:txBody>
          <a:bodyPr wrap="none" rtlCol="0">
            <a:spAutoFit/>
          </a:bodyPr>
          <a:lstStyle/>
          <a:p>
            <a:r>
              <a:rPr lang="en-US" dirty="0" smtClean="0"/>
              <a:t>TMLE- Data Adaptively Chosen Q</a:t>
            </a:r>
            <a:endParaRPr lang="en-US" dirty="0"/>
          </a:p>
        </p:txBody>
      </p:sp>
      <p:sp>
        <p:nvSpPr>
          <p:cNvPr id="8" name="TextBox 7"/>
          <p:cNvSpPr txBox="1"/>
          <p:nvPr/>
        </p:nvSpPr>
        <p:spPr>
          <a:xfrm>
            <a:off x="5473307" y="1559492"/>
            <a:ext cx="3266189" cy="369332"/>
          </a:xfrm>
          <a:prstGeom prst="rect">
            <a:avLst/>
          </a:prstGeom>
          <a:noFill/>
        </p:spPr>
        <p:txBody>
          <a:bodyPr wrap="none" rtlCol="0">
            <a:spAutoFit/>
          </a:bodyPr>
          <a:lstStyle/>
          <a:p>
            <a:r>
              <a:rPr lang="en-US" dirty="0" smtClean="0"/>
              <a:t>TMLE – Purposely </a:t>
            </a:r>
            <a:r>
              <a:rPr lang="en-US" dirty="0" err="1" smtClean="0"/>
              <a:t>Mis-pecified</a:t>
            </a:r>
            <a:r>
              <a:rPr lang="en-US" dirty="0" smtClean="0"/>
              <a:t> Q</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fontScale="90000"/>
          </a:bodyPr>
          <a:lstStyle/>
          <a:p>
            <a:r>
              <a:rPr lang="en-US" dirty="0" smtClean="0"/>
              <a:t>Simulation Results For Time Dependent Informative Censoring</a:t>
            </a:r>
            <a:br>
              <a:rPr lang="en-US" dirty="0" smtClean="0"/>
            </a:br>
            <a:r>
              <a:rPr lang="en-US" dirty="0" smtClean="0"/>
              <a:t> </a:t>
            </a:r>
            <a:r>
              <a:rPr lang="en-US" sz="3111" dirty="0" smtClean="0"/>
              <a:t>(Truth = .470)</a:t>
            </a:r>
            <a:endParaRPr lang="en-US" sz="3111" dirty="0"/>
          </a:p>
        </p:txBody>
      </p:sp>
      <p:pic>
        <p:nvPicPr>
          <p:cNvPr id="6" name="Picture 5"/>
          <p:cNvPicPr>
            <a:picLocks noChangeAspect="1"/>
          </p:cNvPicPr>
          <p:nvPr/>
        </p:nvPicPr>
        <p:blipFill>
          <a:blip r:embed="rId2"/>
          <a:stretch>
            <a:fillRect/>
          </a:stretch>
        </p:blipFill>
        <p:spPr>
          <a:xfrm>
            <a:off x="215507" y="2451100"/>
            <a:ext cx="8788400" cy="33401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Simulation Results For Independent Censoring (Truth = .470)</a:t>
            </a:r>
            <a:endParaRPr lang="en-US" dirty="0"/>
          </a:p>
        </p:txBody>
      </p:sp>
      <p:pic>
        <p:nvPicPr>
          <p:cNvPr id="4" name="Picture 3"/>
          <p:cNvPicPr>
            <a:picLocks noChangeAspect="1"/>
          </p:cNvPicPr>
          <p:nvPr/>
        </p:nvPicPr>
        <p:blipFill>
          <a:blip r:embed="rId2"/>
          <a:stretch>
            <a:fillRect/>
          </a:stretch>
        </p:blipFill>
        <p:spPr>
          <a:xfrm>
            <a:off x="165100" y="1803400"/>
            <a:ext cx="8813800" cy="474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6d_grid_template_stripe.png"/>
          <p:cNvPicPr>
            <a:picLocks noChangeAspect="1"/>
          </p:cNvPicPr>
          <p:nvPr/>
        </p:nvPicPr>
        <p:blipFill>
          <a:blip r:embed="rId3" cstate="print">
            <a:alphaModFix/>
          </a:blip>
          <a:srcRect l="25833" r="21667"/>
          <a:stretch>
            <a:fillRect/>
          </a:stretch>
        </p:blipFill>
        <p:spPr>
          <a:xfrm>
            <a:off x="4343400" y="0"/>
            <a:ext cx="4800600" cy="6858000"/>
          </a:xfrm>
          <a:prstGeom prst="rect">
            <a:avLst/>
          </a:prstGeom>
        </p:spPr>
      </p:pic>
      <p:sp>
        <p:nvSpPr>
          <p:cNvPr id="5" name="Title 1"/>
          <p:cNvSpPr>
            <a:spLocks noGrp="1"/>
          </p:cNvSpPr>
          <p:nvPr>
            <p:ph type="title"/>
          </p:nvPr>
        </p:nvSpPr>
        <p:spPr>
          <a:xfrm>
            <a:off x="457200" y="304800"/>
            <a:ext cx="8229600" cy="1143000"/>
          </a:xfrm>
        </p:spPr>
        <p:txBody>
          <a:bodyPr>
            <a:normAutofit/>
          </a:bodyPr>
          <a:lstStyle/>
          <a:p>
            <a:pPr algn="l"/>
            <a:r>
              <a:rPr lang="en-US" spc="-150" dirty="0" smtClean="0">
                <a:solidFill>
                  <a:srgbClr val="404040"/>
                </a:solidFill>
              </a:rPr>
              <a:t>references</a:t>
            </a:r>
            <a:r>
              <a:rPr lang="en-US" spc="-150" dirty="0" smtClean="0">
                <a:solidFill>
                  <a:srgbClr val="E11932"/>
                </a:solidFill>
              </a:rPr>
              <a:t>.</a:t>
            </a:r>
            <a:endParaRPr lang="en-US" spc="-150" dirty="0">
              <a:solidFill>
                <a:srgbClr val="E11932"/>
              </a:solidFill>
            </a:endParaRPr>
          </a:p>
        </p:txBody>
      </p:sp>
      <p:sp>
        <p:nvSpPr>
          <p:cNvPr id="3" name="Content Placeholder 2"/>
          <p:cNvSpPr>
            <a:spLocks noGrp="1"/>
          </p:cNvSpPr>
          <p:nvPr>
            <p:ph idx="1"/>
          </p:nvPr>
        </p:nvSpPr>
        <p:spPr>
          <a:xfrm>
            <a:off x="4114800" y="731837"/>
            <a:ext cx="4572000" cy="5592763"/>
          </a:xfrm>
        </p:spPr>
        <p:txBody>
          <a:bodyPr>
            <a:normAutofit/>
          </a:bodyPr>
          <a:lstStyle/>
          <a:p>
            <a:pPr marL="338138" indent="-338138">
              <a:buFont typeface="+mj-lt"/>
              <a:buAutoNum type="arabicPeriod"/>
            </a:pPr>
            <a:r>
              <a:rPr lang="en-US" sz="1200" dirty="0" smtClean="0">
                <a:solidFill>
                  <a:srgbClr val="404040"/>
                </a:solidFill>
                <a:latin typeface="Arial"/>
              </a:rPr>
              <a:t>O. Stitelman, B. </a:t>
            </a:r>
            <a:r>
              <a:rPr lang="en-US" sz="1200" dirty="0" err="1" smtClean="0">
                <a:solidFill>
                  <a:srgbClr val="404040"/>
                </a:solidFill>
                <a:latin typeface="Arial"/>
              </a:rPr>
              <a:t>Dalessandro</a:t>
            </a:r>
            <a:r>
              <a:rPr lang="en-US" sz="1200" dirty="0" smtClean="0">
                <a:solidFill>
                  <a:srgbClr val="404040"/>
                </a:solidFill>
                <a:latin typeface="Arial"/>
              </a:rPr>
              <a:t>, C. </a:t>
            </a:r>
            <a:r>
              <a:rPr lang="en-US" sz="1200" dirty="0" err="1" smtClean="0">
                <a:solidFill>
                  <a:srgbClr val="404040"/>
                </a:solidFill>
                <a:latin typeface="Arial"/>
              </a:rPr>
              <a:t>Perlich</a:t>
            </a:r>
            <a:r>
              <a:rPr lang="en-US" sz="1200" dirty="0" smtClean="0">
                <a:solidFill>
                  <a:srgbClr val="404040"/>
                </a:solidFill>
                <a:latin typeface="Arial"/>
              </a:rPr>
              <a:t>, and F. Provost. Estimating The Effect Of Online Display Advertising On Browser Conversion. In Proceedings of KDD, Annual International Workshop on Data Mining and Audience Intelligence for Online Advertising, ADKDD ’11.</a:t>
            </a:r>
          </a:p>
          <a:p>
            <a:pPr marL="338138" indent="-338138">
              <a:buFont typeface="+mj-lt"/>
              <a:buAutoNum type="arabicPeriod"/>
            </a:pPr>
            <a:endParaRPr lang="en-US" sz="1200" dirty="0" smtClean="0">
              <a:solidFill>
                <a:srgbClr val="404040"/>
              </a:solidFill>
              <a:latin typeface="Arial"/>
            </a:endParaRPr>
          </a:p>
          <a:p>
            <a:pPr marL="338138" indent="-338138">
              <a:buFont typeface="+mj-lt"/>
              <a:buAutoNum type="arabicPeriod"/>
            </a:pPr>
            <a:r>
              <a:rPr lang="en-US" sz="1200" dirty="0" smtClean="0">
                <a:solidFill>
                  <a:srgbClr val="404040"/>
                </a:solidFill>
                <a:latin typeface="Arial"/>
              </a:rPr>
              <a:t>M. van </a:t>
            </a:r>
            <a:r>
              <a:rPr lang="en-US" sz="1200" dirty="0" err="1" smtClean="0">
                <a:solidFill>
                  <a:srgbClr val="404040"/>
                </a:solidFill>
                <a:latin typeface="Arial"/>
              </a:rPr>
              <a:t>der</a:t>
            </a:r>
            <a:r>
              <a:rPr lang="en-US" sz="1200" dirty="0" smtClean="0">
                <a:solidFill>
                  <a:srgbClr val="404040"/>
                </a:solidFill>
                <a:latin typeface="Arial"/>
              </a:rPr>
              <a:t> </a:t>
            </a:r>
            <a:r>
              <a:rPr lang="en-US" sz="1200" dirty="0" err="1" smtClean="0">
                <a:solidFill>
                  <a:srgbClr val="404040"/>
                </a:solidFill>
                <a:latin typeface="Arial"/>
              </a:rPr>
              <a:t>Laan</a:t>
            </a:r>
            <a:r>
              <a:rPr lang="en-US" sz="1200" dirty="0" smtClean="0">
                <a:solidFill>
                  <a:srgbClr val="404040"/>
                </a:solidFill>
                <a:latin typeface="Arial"/>
              </a:rPr>
              <a:t> and S. Rose. Targeted Learning: Causal Inference for Observational and Experimental Data. New York, NY: Springer Publishing Company, 2011. http://</a:t>
            </a:r>
            <a:r>
              <a:rPr lang="en-US" sz="1200" dirty="0" err="1" smtClean="0">
                <a:solidFill>
                  <a:srgbClr val="404040"/>
                </a:solidFill>
                <a:latin typeface="Arial"/>
              </a:rPr>
              <a:t>www.targetedlearningbook.com</a:t>
            </a:r>
            <a:r>
              <a:rPr lang="en-US" sz="1200" dirty="0" smtClean="0">
                <a:solidFill>
                  <a:srgbClr val="404040"/>
                </a:solidFill>
                <a:latin typeface="Arial"/>
              </a:rPr>
              <a:t>/</a:t>
            </a:r>
          </a:p>
          <a:p>
            <a:pPr marL="338138" indent="-338138">
              <a:buFont typeface="+mj-lt"/>
              <a:buAutoNum type="arabicPeriod"/>
            </a:pPr>
            <a:endParaRPr lang="en-US" sz="1200" dirty="0" smtClean="0">
              <a:solidFill>
                <a:srgbClr val="404040"/>
              </a:solidFill>
              <a:latin typeface="Arial"/>
            </a:endParaRPr>
          </a:p>
          <a:p>
            <a:pPr marL="338138" indent="-338138">
              <a:buFont typeface="+mj-lt"/>
              <a:buAutoNum type="arabicPeriod"/>
            </a:pPr>
            <a:r>
              <a:rPr lang="en-US" sz="1200" dirty="0" smtClean="0">
                <a:solidFill>
                  <a:srgbClr val="404040"/>
                </a:solidFill>
                <a:latin typeface="Arial"/>
              </a:rPr>
              <a:t>‘</a:t>
            </a:r>
            <a:r>
              <a:rPr lang="en-US" sz="1200" dirty="0" err="1" smtClean="0">
                <a:solidFill>
                  <a:srgbClr val="404040"/>
                </a:solidFill>
                <a:latin typeface="Arial"/>
              </a:rPr>
              <a:t>tmle</a:t>
            </a:r>
            <a:r>
              <a:rPr lang="en-US" sz="1200" dirty="0" smtClean="0">
                <a:solidFill>
                  <a:srgbClr val="404040"/>
                </a:solidFill>
                <a:latin typeface="Arial"/>
              </a:rPr>
              <a:t>’ R Package </a:t>
            </a:r>
            <a:r>
              <a:rPr lang="en-US" sz="1200" dirty="0" err="1" smtClean="0">
                <a:solidFill>
                  <a:srgbClr val="404040"/>
                </a:solidFill>
                <a:latin typeface="Arial"/>
              </a:rPr>
              <a:t>http://cran.r-project.org/web/packages/tmle/index.html</a:t>
            </a:r>
            <a:endParaRPr lang="en-US" sz="1200" dirty="0" smtClean="0">
              <a:solidFill>
                <a:srgbClr val="404040"/>
              </a:solidFill>
              <a:latin typeface="Arial"/>
            </a:endParaRPr>
          </a:p>
          <a:p>
            <a:pPr marL="338138" indent="-338138">
              <a:buFont typeface="+mj-lt"/>
              <a:buAutoNum type="arabicPeriod"/>
            </a:pPr>
            <a:endParaRPr lang="en-US" sz="1200" dirty="0" smtClean="0">
              <a:solidFill>
                <a:srgbClr val="404040"/>
              </a:solidFill>
              <a:latin typeface="Arial"/>
            </a:endParaRPr>
          </a:p>
          <a:p>
            <a:pPr marL="338138" indent="-338138">
              <a:buFont typeface="+mj-lt"/>
              <a:buAutoNum type="arabicPeriod"/>
            </a:pPr>
            <a:r>
              <a:rPr lang="en-US" sz="1200" dirty="0" smtClean="0">
                <a:solidFill>
                  <a:srgbClr val="404040"/>
                </a:solidFill>
                <a:latin typeface="Arial"/>
              </a:rPr>
              <a:t>R. </a:t>
            </a:r>
            <a:r>
              <a:rPr lang="en-US" sz="1200" dirty="0" err="1" smtClean="0">
                <a:solidFill>
                  <a:srgbClr val="404040"/>
                </a:solidFill>
                <a:latin typeface="Arial"/>
              </a:rPr>
              <a:t>Kohavi</a:t>
            </a:r>
            <a:r>
              <a:rPr lang="en-US" sz="1200" dirty="0" smtClean="0">
                <a:solidFill>
                  <a:srgbClr val="404040"/>
                </a:solidFill>
                <a:latin typeface="Arial"/>
              </a:rPr>
              <a:t> and R. </a:t>
            </a:r>
            <a:r>
              <a:rPr lang="en-US" sz="1200" dirty="0" err="1" smtClean="0">
                <a:solidFill>
                  <a:srgbClr val="404040"/>
                </a:solidFill>
                <a:latin typeface="Arial"/>
              </a:rPr>
              <a:t>Longbotham</a:t>
            </a:r>
            <a:r>
              <a:rPr lang="en-US" sz="1200" dirty="0" smtClean="0">
                <a:solidFill>
                  <a:srgbClr val="404040"/>
                </a:solidFill>
                <a:latin typeface="Arial"/>
              </a:rPr>
              <a:t>. Unexpected results in online controlled experiments. ACM SIGKDD Explorations Newsletter, 12(2):31–35, 2010.</a:t>
            </a:r>
          </a:p>
          <a:p>
            <a:pPr marL="338138" indent="-338138">
              <a:buFont typeface="+mj-lt"/>
              <a:buAutoNum type="arabicPeriod"/>
            </a:pPr>
            <a:endParaRPr lang="en-US" sz="1200" dirty="0" smtClean="0">
              <a:solidFill>
                <a:srgbClr val="404040"/>
              </a:solidFill>
              <a:latin typeface="Arial"/>
            </a:endParaRPr>
          </a:p>
          <a:p>
            <a:pPr marL="338138" indent="-338138">
              <a:buFont typeface="+mj-lt"/>
              <a:buAutoNum type="arabicPeriod"/>
            </a:pPr>
            <a:r>
              <a:rPr lang="en-US" sz="1200" dirty="0" smtClean="0">
                <a:solidFill>
                  <a:srgbClr val="404040"/>
                </a:solidFill>
                <a:latin typeface="Arial"/>
              </a:rPr>
              <a:t>R. Lewis and D. </a:t>
            </a:r>
            <a:r>
              <a:rPr lang="en-US" sz="1200" dirty="0" err="1" smtClean="0">
                <a:solidFill>
                  <a:srgbClr val="404040"/>
                </a:solidFill>
                <a:latin typeface="Arial"/>
              </a:rPr>
              <a:t>Reiley</a:t>
            </a:r>
            <a:r>
              <a:rPr lang="en-US" sz="1200" dirty="0" smtClean="0">
                <a:solidFill>
                  <a:srgbClr val="404040"/>
                </a:solidFill>
                <a:latin typeface="Arial"/>
              </a:rPr>
              <a:t>. Does retail advertising work: Measuring the effects of advertising on sales via a controlled experiment on yahoo. Technical report, Working paper, 2010.</a:t>
            </a:r>
          </a:p>
          <a:p>
            <a:pPr marL="338138" indent="-338138">
              <a:buFont typeface="+mj-lt"/>
              <a:buAutoNum type="arabicPeriod"/>
            </a:pPr>
            <a:endParaRPr lang="en-US" sz="1200" dirty="0" smtClean="0">
              <a:solidFill>
                <a:srgbClr val="404040"/>
              </a:solidFill>
              <a:latin typeface="Arial"/>
            </a:endParaRPr>
          </a:p>
          <a:p>
            <a:pPr marL="338138" indent="-338138">
              <a:buFont typeface="+mj-lt"/>
              <a:buAutoNum type="arabicPeriod"/>
            </a:pPr>
            <a:r>
              <a:rPr lang="en-US" sz="1200" dirty="0" smtClean="0">
                <a:solidFill>
                  <a:srgbClr val="404040"/>
                </a:solidFill>
                <a:latin typeface="Arial"/>
              </a:rPr>
              <a:t>D. Chan, R. </a:t>
            </a:r>
            <a:r>
              <a:rPr lang="en-US" sz="1200" dirty="0" err="1" smtClean="0">
                <a:solidFill>
                  <a:srgbClr val="404040"/>
                </a:solidFill>
                <a:latin typeface="Arial"/>
              </a:rPr>
              <a:t>Ge</a:t>
            </a:r>
            <a:r>
              <a:rPr lang="en-US" sz="1200" dirty="0" smtClean="0">
                <a:solidFill>
                  <a:srgbClr val="404040"/>
                </a:solidFill>
                <a:latin typeface="Arial"/>
              </a:rPr>
              <a:t>, O. </a:t>
            </a:r>
            <a:r>
              <a:rPr lang="en-US" sz="1200" dirty="0" err="1" smtClean="0">
                <a:solidFill>
                  <a:srgbClr val="404040"/>
                </a:solidFill>
                <a:latin typeface="Arial"/>
              </a:rPr>
              <a:t>Gershony</a:t>
            </a:r>
            <a:r>
              <a:rPr lang="en-US" sz="1200" dirty="0" smtClean="0">
                <a:solidFill>
                  <a:srgbClr val="404040"/>
                </a:solidFill>
                <a:latin typeface="Arial"/>
              </a:rPr>
              <a:t>, T. </a:t>
            </a:r>
            <a:r>
              <a:rPr lang="en-US" sz="1200" dirty="0" err="1" smtClean="0">
                <a:solidFill>
                  <a:srgbClr val="404040"/>
                </a:solidFill>
                <a:latin typeface="Arial"/>
              </a:rPr>
              <a:t>Hesterberg</a:t>
            </a:r>
            <a:r>
              <a:rPr lang="en-US" sz="1200" dirty="0" smtClean="0">
                <a:solidFill>
                  <a:srgbClr val="404040"/>
                </a:solidFill>
                <a:latin typeface="Arial"/>
              </a:rPr>
              <a:t>, and D. Lambert. Evaluating online ad campaigns in a pipeline: causal models at scale. In Proceedings of KDD, KDD ’10, pages 7–16, New York, NY, USA, 2010. ACM.</a:t>
            </a:r>
            <a:endParaRPr lang="en-US" sz="1200" dirty="0">
              <a:solidFill>
                <a:srgbClr val="404040"/>
              </a:solidFill>
              <a:latin typeface="Arial"/>
            </a:endParaRPr>
          </a:p>
        </p:txBody>
      </p:sp>
      <p:sp>
        <p:nvSpPr>
          <p:cNvPr id="4" name="Slide Number Placeholder 3"/>
          <p:cNvSpPr>
            <a:spLocks noGrp="1"/>
          </p:cNvSpPr>
          <p:nvPr>
            <p:ph type="sldNum" sz="quarter" idx="12"/>
          </p:nvPr>
        </p:nvSpPr>
        <p:spPr/>
        <p:txBody>
          <a:bodyPr/>
          <a:lstStyle/>
          <a:p>
            <a:fld id="{BA3FD5ED-4844-8443-AF17-C10B491EE604}" type="slidenum">
              <a:rPr lang="en-US" smtClean="0"/>
              <a:pPr/>
              <a:t>68</a:t>
            </a:fld>
            <a:endParaRPr lang="en-US"/>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64" name="TextBox 63"/>
          <p:cNvSpPr txBox="1"/>
          <p:nvPr/>
        </p:nvSpPr>
        <p:spPr>
          <a:xfrm>
            <a:off x="4876800" y="2407384"/>
            <a:ext cx="1524000" cy="1631216"/>
          </a:xfrm>
          <a:prstGeom prst="rect">
            <a:avLst/>
          </a:prstGeom>
          <a:noFill/>
        </p:spPr>
        <p:txBody>
          <a:bodyPr wrap="square" rtlCol="0">
            <a:spAutoFit/>
          </a:bodyPr>
          <a:lstStyle/>
          <a:p>
            <a:pPr algn="r" defTabSz="457200"/>
            <a:r>
              <a:rPr lang="en-US" sz="10000" b="1" dirty="0" smtClean="0">
                <a:solidFill>
                  <a:srgbClr val="E11932">
                    <a:alpha val="50000"/>
                  </a:srgbClr>
                </a:solidFill>
                <a:latin typeface="Times New Roman"/>
              </a:rPr>
              <a:t>P</a:t>
            </a:r>
            <a:endParaRPr lang="en-US" sz="10000" b="1" dirty="0">
              <a:solidFill>
                <a:srgbClr val="E11932">
                  <a:alpha val="50000"/>
                </a:srgbClr>
              </a:solidFill>
              <a:latin typeface="Times New Roman"/>
            </a:endParaRPr>
          </a:p>
        </p:txBody>
      </p:sp>
      <p:sp>
        <p:nvSpPr>
          <p:cNvPr id="2" name="Title 1"/>
          <p:cNvSpPr>
            <a:spLocks noGrp="1"/>
          </p:cNvSpPr>
          <p:nvPr>
            <p:ph type="title"/>
          </p:nvPr>
        </p:nvSpPr>
        <p:spPr>
          <a:xfrm>
            <a:off x="457200" y="304800"/>
            <a:ext cx="8229600" cy="1143000"/>
          </a:xfrm>
        </p:spPr>
        <p:txBody>
          <a:bodyPr>
            <a:normAutofit/>
          </a:bodyPr>
          <a:lstStyle/>
          <a:p>
            <a:pPr algn="l"/>
            <a:r>
              <a:rPr lang="en-US" spc="-150" dirty="0" smtClean="0"/>
              <a:t>G</a:t>
            </a:r>
            <a:r>
              <a:rPr lang="en-US" spc="-150" dirty="0" smtClean="0">
                <a:solidFill>
                  <a:srgbClr val="404040"/>
                </a:solidFill>
              </a:rPr>
              <a:t>eneral approach</a:t>
            </a:r>
            <a:r>
              <a:rPr lang="en-US" spc="-150" dirty="0" smtClean="0">
                <a:solidFill>
                  <a:srgbClr val="E11932"/>
                </a:solidFill>
              </a:rPr>
              <a:t>.</a:t>
            </a:r>
            <a:endParaRPr lang="en-US" spc="-150" dirty="0">
              <a:solidFill>
                <a:srgbClr val="E11932"/>
              </a:solidFill>
            </a:endParaRPr>
          </a:p>
        </p:txBody>
      </p:sp>
      <p:sp>
        <p:nvSpPr>
          <p:cNvPr id="59" name="TextBox 58"/>
          <p:cNvSpPr txBox="1"/>
          <p:nvPr/>
        </p:nvSpPr>
        <p:spPr>
          <a:xfrm>
            <a:off x="2895600" y="1371600"/>
            <a:ext cx="1143000" cy="1631216"/>
          </a:xfrm>
          <a:prstGeom prst="rect">
            <a:avLst/>
          </a:prstGeom>
          <a:noFill/>
        </p:spPr>
        <p:txBody>
          <a:bodyPr wrap="square" rtlCol="0">
            <a:spAutoFit/>
          </a:bodyPr>
          <a:lstStyle/>
          <a:p>
            <a:pPr algn="r" defTabSz="457200"/>
            <a:r>
              <a:rPr lang="en-US" sz="10000" b="1" dirty="0" smtClean="0">
                <a:solidFill>
                  <a:srgbClr val="E11932">
                    <a:alpha val="50000"/>
                  </a:srgbClr>
                </a:solidFill>
                <a:latin typeface="Times New Roman"/>
              </a:rPr>
              <a:t>?</a:t>
            </a:r>
            <a:endParaRPr lang="en-US" sz="10000" b="1" dirty="0">
              <a:solidFill>
                <a:srgbClr val="E11932">
                  <a:alpha val="50000"/>
                </a:srgbClr>
              </a:solidFill>
              <a:latin typeface="Times New Roman"/>
            </a:endParaRPr>
          </a:p>
        </p:txBody>
      </p:sp>
      <p:sp>
        <p:nvSpPr>
          <p:cNvPr id="60" name="TextBox 59"/>
          <p:cNvSpPr txBox="1"/>
          <p:nvPr/>
        </p:nvSpPr>
        <p:spPr>
          <a:xfrm>
            <a:off x="2362200" y="3657600"/>
            <a:ext cx="4114800" cy="1631216"/>
          </a:xfrm>
          <a:prstGeom prst="rect">
            <a:avLst/>
          </a:prstGeom>
          <a:noFill/>
        </p:spPr>
        <p:txBody>
          <a:bodyPr wrap="square" rtlCol="0">
            <a:spAutoFit/>
          </a:bodyPr>
          <a:lstStyle/>
          <a:p>
            <a:pPr algn="r" defTabSz="457200"/>
            <a:r>
              <a:rPr lang="en-US" sz="10000" b="1" dirty="0" smtClean="0">
                <a:solidFill>
                  <a:srgbClr val="E11932">
                    <a:alpha val="50000"/>
                  </a:srgbClr>
                </a:solidFill>
                <a:latin typeface="Times New Roman"/>
              </a:rPr>
              <a:t>Ψ(P)</a:t>
            </a:r>
            <a:endParaRPr lang="en-US" sz="10000" b="1" dirty="0">
              <a:solidFill>
                <a:srgbClr val="E11932">
                  <a:alpha val="50000"/>
                </a:srgbClr>
              </a:solidFill>
              <a:latin typeface="Times New Roman"/>
            </a:endParaRPr>
          </a:p>
        </p:txBody>
      </p:sp>
      <p:sp>
        <p:nvSpPr>
          <p:cNvPr id="61" name="Title 1"/>
          <p:cNvSpPr txBox="1">
            <a:spLocks/>
          </p:cNvSpPr>
          <p:nvPr/>
        </p:nvSpPr>
        <p:spPr>
          <a:xfrm>
            <a:off x="304800" y="1524000"/>
            <a:ext cx="8229600" cy="1143000"/>
          </a:xfrm>
          <a:prstGeom prst="rect">
            <a:avLst/>
          </a:prstGeom>
        </p:spPr>
        <p:txBody>
          <a:bodyPr vert="horz" lIns="91440" tIns="45720" rIns="91440" bIns="45720" rtlCol="0" anchor="ctr">
            <a:normAutofit/>
          </a:bodyPr>
          <a:lstStyle/>
          <a:p>
            <a:pPr defTabSz="457200">
              <a:spcBef>
                <a:spcPct val="0"/>
              </a:spcBef>
              <a:defRPr/>
            </a:pPr>
            <a:r>
              <a:rPr lang="en-US" sz="3500" b="1" spc="-150" dirty="0" smtClean="0">
                <a:solidFill>
                  <a:srgbClr val="404040"/>
                </a:solidFill>
                <a:latin typeface="Arial"/>
                <a:cs typeface="Arial"/>
              </a:rPr>
              <a:t>1. Ask Question Of Interest</a:t>
            </a:r>
            <a:endParaRPr lang="en-US" sz="3500" b="1" spc="-150" dirty="0">
              <a:solidFill>
                <a:srgbClr val="404040"/>
              </a:solidFill>
              <a:latin typeface="Arial"/>
              <a:cs typeface="Arial"/>
            </a:endParaRPr>
          </a:p>
        </p:txBody>
      </p:sp>
      <p:sp>
        <p:nvSpPr>
          <p:cNvPr id="56" name="Title 1"/>
          <p:cNvSpPr txBox="1">
            <a:spLocks/>
          </p:cNvSpPr>
          <p:nvPr/>
        </p:nvSpPr>
        <p:spPr>
          <a:xfrm>
            <a:off x="304800" y="4013200"/>
            <a:ext cx="8610600" cy="1143000"/>
          </a:xfrm>
          <a:prstGeom prst="rect">
            <a:avLst/>
          </a:prstGeom>
        </p:spPr>
        <p:txBody>
          <a:bodyPr vert="horz" lIns="91440" tIns="45720" rIns="91440" bIns="45720" rtlCol="0" anchor="ctr">
            <a:normAutofit/>
          </a:bodyPr>
          <a:lstStyle/>
          <a:p>
            <a:pPr defTabSz="457200">
              <a:spcBef>
                <a:spcPct val="0"/>
              </a:spcBef>
              <a:defRPr/>
            </a:pPr>
            <a:r>
              <a:rPr lang="en-US" sz="3500" b="1" spc="-150" dirty="0" smtClean="0">
                <a:solidFill>
                  <a:srgbClr val="404040"/>
                </a:solidFill>
                <a:latin typeface="Arial"/>
                <a:cs typeface="Arial"/>
              </a:rPr>
              <a:t>3. Translate question into a formal quantity</a:t>
            </a:r>
            <a:endParaRPr lang="en-US" sz="3500" b="1" spc="-150" dirty="0">
              <a:solidFill>
                <a:srgbClr val="404040"/>
              </a:solidFill>
              <a:latin typeface="Arial"/>
              <a:cs typeface="Arial"/>
            </a:endParaRPr>
          </a:p>
        </p:txBody>
      </p:sp>
      <p:sp>
        <p:nvSpPr>
          <p:cNvPr id="62" name="TextBox 61"/>
          <p:cNvSpPr txBox="1"/>
          <p:nvPr/>
        </p:nvSpPr>
        <p:spPr>
          <a:xfrm>
            <a:off x="2286000" y="4953000"/>
            <a:ext cx="5105400" cy="1631216"/>
          </a:xfrm>
          <a:prstGeom prst="rect">
            <a:avLst/>
          </a:prstGeom>
          <a:noFill/>
        </p:spPr>
        <p:txBody>
          <a:bodyPr wrap="square" rtlCol="0">
            <a:spAutoFit/>
          </a:bodyPr>
          <a:lstStyle/>
          <a:p>
            <a:pPr algn="r" defTabSz="457200"/>
            <a:r>
              <a:rPr lang="en-US" sz="10000" b="1" dirty="0" err="1" smtClean="0">
                <a:solidFill>
                  <a:srgbClr val="E11932">
                    <a:alpha val="50000"/>
                  </a:srgbClr>
                </a:solidFill>
                <a:latin typeface="Times New Roman"/>
              </a:rPr>
              <a:t>Ψ(P</a:t>
            </a:r>
            <a:r>
              <a:rPr lang="en-US" sz="10000" b="1" baseline="-25000" dirty="0" err="1" smtClean="0">
                <a:solidFill>
                  <a:srgbClr val="E11932">
                    <a:alpha val="50000"/>
                  </a:srgbClr>
                </a:solidFill>
                <a:latin typeface="Times New Roman"/>
              </a:rPr>
              <a:t>n</a:t>
            </a:r>
            <a:r>
              <a:rPr lang="en-US" sz="10000" b="1" dirty="0" smtClean="0">
                <a:solidFill>
                  <a:srgbClr val="E11932">
                    <a:alpha val="50000"/>
                  </a:srgbClr>
                </a:solidFill>
                <a:latin typeface="Times New Roman"/>
              </a:rPr>
              <a:t>)</a:t>
            </a:r>
            <a:endParaRPr lang="en-US" sz="10000" b="1" baseline="-25000" dirty="0">
              <a:solidFill>
                <a:srgbClr val="E11932">
                  <a:alpha val="50000"/>
                </a:srgbClr>
              </a:solidFill>
              <a:latin typeface="Times New Roman"/>
            </a:endParaRPr>
          </a:p>
        </p:txBody>
      </p:sp>
      <p:sp>
        <p:nvSpPr>
          <p:cNvPr id="58" name="Title 1"/>
          <p:cNvSpPr txBox="1">
            <a:spLocks/>
          </p:cNvSpPr>
          <p:nvPr/>
        </p:nvSpPr>
        <p:spPr>
          <a:xfrm>
            <a:off x="304800" y="5257800"/>
            <a:ext cx="8229600" cy="1143000"/>
          </a:xfrm>
          <a:prstGeom prst="rect">
            <a:avLst/>
          </a:prstGeom>
        </p:spPr>
        <p:txBody>
          <a:bodyPr vert="horz" lIns="91440" tIns="45720" rIns="91440" bIns="45720" rtlCol="0" anchor="ctr">
            <a:normAutofit/>
          </a:bodyPr>
          <a:lstStyle/>
          <a:p>
            <a:pPr defTabSz="457200">
              <a:spcBef>
                <a:spcPct val="0"/>
              </a:spcBef>
              <a:defRPr/>
            </a:pPr>
            <a:r>
              <a:rPr lang="en-US" sz="3500" b="1" spc="-150" dirty="0" smtClean="0">
                <a:solidFill>
                  <a:srgbClr val="404040"/>
                </a:solidFill>
                <a:latin typeface="Arial"/>
                <a:cs typeface="Arial"/>
              </a:rPr>
              <a:t>4. Estimate Quantity</a:t>
            </a:r>
            <a:endParaRPr lang="en-US" sz="3500" b="1" spc="-150" dirty="0">
              <a:solidFill>
                <a:srgbClr val="404040"/>
              </a:solidFill>
              <a:latin typeface="Arial"/>
              <a:cs typeface="Arial"/>
            </a:endParaRPr>
          </a:p>
        </p:txBody>
      </p:sp>
      <p:sp>
        <p:nvSpPr>
          <p:cNvPr id="63" name="Title 1"/>
          <p:cNvSpPr txBox="1">
            <a:spLocks/>
          </p:cNvSpPr>
          <p:nvPr/>
        </p:nvSpPr>
        <p:spPr>
          <a:xfrm>
            <a:off x="304800" y="2768600"/>
            <a:ext cx="8610600" cy="1143000"/>
          </a:xfrm>
          <a:prstGeom prst="rect">
            <a:avLst/>
          </a:prstGeom>
        </p:spPr>
        <p:txBody>
          <a:bodyPr vert="horz" lIns="91440" tIns="45720" rIns="91440" bIns="45720" rtlCol="0" anchor="ctr">
            <a:normAutofit/>
          </a:bodyPr>
          <a:lstStyle/>
          <a:p>
            <a:pPr defTabSz="457200">
              <a:spcBef>
                <a:spcPct val="0"/>
              </a:spcBef>
              <a:defRPr/>
            </a:pPr>
            <a:r>
              <a:rPr lang="en-US" sz="3500" b="1" spc="-150" dirty="0" smtClean="0">
                <a:solidFill>
                  <a:srgbClr val="404040"/>
                </a:solidFill>
                <a:latin typeface="Arial"/>
                <a:cs typeface="Arial"/>
              </a:rPr>
              <a:t>2. Make Causal Assumptions</a:t>
            </a:r>
            <a:endParaRPr lang="en-US" sz="3500" b="1" spc="-150" dirty="0">
              <a:solidFill>
                <a:srgbClr val="404040"/>
              </a:solidFill>
              <a:latin typeface="Arial"/>
              <a:cs typeface="Arial"/>
            </a:endParaRPr>
          </a:p>
        </p:txBody>
      </p:sp>
      <p:sp>
        <p:nvSpPr>
          <p:cNvPr id="11" name="Slide Number Placeholder 10"/>
          <p:cNvSpPr>
            <a:spLocks noGrp="1"/>
          </p:cNvSpPr>
          <p:nvPr>
            <p:ph type="sldNum" sz="quarter" idx="12"/>
          </p:nvPr>
        </p:nvSpPr>
        <p:spPr/>
        <p:txBody>
          <a:bodyPr/>
          <a:lstStyle/>
          <a:p>
            <a:fld id="{BA3FD5ED-4844-8443-AF17-C10B491EE604}" type="slidenum">
              <a:rPr lang="en-US" smtClean="0">
                <a:solidFill>
                  <a:prstClr val="black">
                    <a:tint val="75000"/>
                  </a:prstClr>
                </a:solidFill>
              </a:rPr>
              <a:pPr/>
              <a:t>7</a:t>
            </a:fld>
            <a:endParaRPr lang="en-US">
              <a:solidFill>
                <a:prstClr val="black">
                  <a:tint val="75000"/>
                </a:prstClr>
              </a:solidFill>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32" name="TextBox 31"/>
          <p:cNvSpPr txBox="1"/>
          <p:nvPr/>
        </p:nvSpPr>
        <p:spPr>
          <a:xfrm>
            <a:off x="3432230" y="3011269"/>
            <a:ext cx="453970" cy="646331"/>
          </a:xfrm>
          <a:prstGeom prst="rect">
            <a:avLst/>
          </a:prstGeom>
          <a:noFill/>
        </p:spPr>
        <p:txBody>
          <a:bodyPr wrap="none" rtlCol="0">
            <a:spAutoFit/>
          </a:bodyPr>
          <a:lstStyle/>
          <a:p>
            <a:r>
              <a:rPr lang="en-US" sz="3600" spc="-150" dirty="0" smtClean="0">
                <a:solidFill>
                  <a:srgbClr val="E11932"/>
                </a:solidFill>
                <a:latin typeface="Arial Black"/>
                <a:cs typeface="Arial Black"/>
              </a:rPr>
              <a:t>?</a:t>
            </a:r>
            <a:endParaRPr lang="en-US" sz="3600" dirty="0"/>
          </a:p>
        </p:txBody>
      </p:sp>
      <p:sp>
        <p:nvSpPr>
          <p:cNvPr id="31" name="TextBox 30"/>
          <p:cNvSpPr txBox="1"/>
          <p:nvPr/>
        </p:nvSpPr>
        <p:spPr>
          <a:xfrm>
            <a:off x="2057400" y="5410200"/>
            <a:ext cx="453970" cy="646331"/>
          </a:xfrm>
          <a:prstGeom prst="rect">
            <a:avLst/>
          </a:prstGeom>
          <a:noFill/>
        </p:spPr>
        <p:txBody>
          <a:bodyPr wrap="none" rtlCol="0">
            <a:spAutoFit/>
          </a:bodyPr>
          <a:lstStyle/>
          <a:p>
            <a:r>
              <a:rPr lang="en-US" sz="3600" spc="-150" dirty="0" smtClean="0">
                <a:solidFill>
                  <a:srgbClr val="E11932"/>
                </a:solidFill>
                <a:latin typeface="Arial Black"/>
                <a:cs typeface="Arial Black"/>
              </a:rPr>
              <a:t>?</a:t>
            </a:r>
            <a:endParaRPr lang="en-US" sz="3600" dirty="0"/>
          </a:p>
        </p:txBody>
      </p:sp>
      <p:sp>
        <p:nvSpPr>
          <p:cNvPr id="30" name="TextBox 29"/>
          <p:cNvSpPr txBox="1"/>
          <p:nvPr/>
        </p:nvSpPr>
        <p:spPr>
          <a:xfrm>
            <a:off x="3051230" y="4611469"/>
            <a:ext cx="453970" cy="646331"/>
          </a:xfrm>
          <a:prstGeom prst="rect">
            <a:avLst/>
          </a:prstGeom>
          <a:noFill/>
        </p:spPr>
        <p:txBody>
          <a:bodyPr wrap="none" rtlCol="0">
            <a:spAutoFit/>
          </a:bodyPr>
          <a:lstStyle/>
          <a:p>
            <a:r>
              <a:rPr lang="en-US" sz="3600" spc="-150" dirty="0" smtClean="0">
                <a:solidFill>
                  <a:srgbClr val="E11932"/>
                </a:solidFill>
                <a:latin typeface="Arial Black"/>
                <a:cs typeface="Arial Black"/>
              </a:rPr>
              <a:t>?</a:t>
            </a:r>
            <a:endParaRPr lang="en-US" sz="3600" dirty="0"/>
          </a:p>
        </p:txBody>
      </p:sp>
      <p:sp>
        <p:nvSpPr>
          <p:cNvPr id="25" name="TextBox 24"/>
          <p:cNvSpPr txBox="1"/>
          <p:nvPr/>
        </p:nvSpPr>
        <p:spPr>
          <a:xfrm>
            <a:off x="3581400" y="3773269"/>
            <a:ext cx="453970" cy="646331"/>
          </a:xfrm>
          <a:prstGeom prst="rect">
            <a:avLst/>
          </a:prstGeom>
          <a:noFill/>
        </p:spPr>
        <p:txBody>
          <a:bodyPr wrap="none" rtlCol="0">
            <a:spAutoFit/>
          </a:bodyPr>
          <a:lstStyle/>
          <a:p>
            <a:r>
              <a:rPr lang="en-US" sz="3600" spc="-150" dirty="0" smtClean="0">
                <a:solidFill>
                  <a:srgbClr val="E11932"/>
                </a:solidFill>
                <a:latin typeface="Arial Black"/>
                <a:cs typeface="Arial Black"/>
              </a:rPr>
              <a:t>?</a:t>
            </a:r>
            <a:endParaRPr lang="en-US" sz="3600" dirty="0"/>
          </a:p>
        </p:txBody>
      </p:sp>
      <p:sp>
        <p:nvSpPr>
          <p:cNvPr id="2" name="Title 1"/>
          <p:cNvSpPr>
            <a:spLocks noGrp="1"/>
          </p:cNvSpPr>
          <p:nvPr>
            <p:ph type="title"/>
          </p:nvPr>
        </p:nvSpPr>
        <p:spPr/>
        <p:txBody>
          <a:bodyPr>
            <a:normAutofit fontScale="90000"/>
          </a:bodyPr>
          <a:lstStyle/>
          <a:p>
            <a:pPr algn="l"/>
            <a:r>
              <a:rPr lang="en-US" cap="none" spc="-150" dirty="0" smtClean="0">
                <a:solidFill>
                  <a:srgbClr val="404040"/>
                </a:solidFill>
                <a:latin typeface="Arial Black"/>
                <a:cs typeface="Arial Black"/>
              </a:rPr>
              <a:t>1. Ask question</a:t>
            </a:r>
            <a:br>
              <a:rPr lang="en-US" cap="none" spc="-150" dirty="0" smtClean="0">
                <a:solidFill>
                  <a:srgbClr val="404040"/>
                </a:solidFill>
                <a:latin typeface="Arial Black"/>
                <a:cs typeface="Arial Black"/>
              </a:rPr>
            </a:br>
            <a:r>
              <a:rPr lang="en-US" cap="none" spc="-150" dirty="0" smtClean="0">
                <a:solidFill>
                  <a:srgbClr val="404040"/>
                </a:solidFill>
                <a:latin typeface="Arial Black"/>
                <a:cs typeface="Arial Black"/>
              </a:rPr>
              <a:t>of interest</a:t>
            </a:r>
            <a:r>
              <a:rPr lang="en-US" cap="none" spc="-150" dirty="0" smtClean="0">
                <a:solidFill>
                  <a:srgbClr val="E11932"/>
                </a:solidFill>
                <a:latin typeface="Arial Black"/>
                <a:cs typeface="Arial Black"/>
              </a:rPr>
              <a:t>.</a:t>
            </a:r>
            <a:endParaRPr lang="en-US" cap="none" spc="-150" dirty="0">
              <a:solidFill>
                <a:srgbClr val="E11932"/>
              </a:solidFill>
              <a:latin typeface="Arial Black"/>
              <a:cs typeface="Arial Black"/>
            </a:endParaRPr>
          </a:p>
        </p:txBody>
      </p:sp>
      <p:sp>
        <p:nvSpPr>
          <p:cNvPr id="24" name="TextBox 23"/>
          <p:cNvSpPr txBox="1"/>
          <p:nvPr/>
        </p:nvSpPr>
        <p:spPr>
          <a:xfrm>
            <a:off x="838200" y="3212235"/>
            <a:ext cx="9067800" cy="3188565"/>
          </a:xfrm>
          <a:prstGeom prst="rect">
            <a:avLst/>
          </a:prstGeom>
          <a:noFill/>
        </p:spPr>
        <p:txBody>
          <a:bodyPr wrap="square" rtlCol="0">
            <a:spAutoFit/>
          </a:bodyPr>
          <a:lstStyle/>
          <a:p>
            <a:pPr lvl="0" defTabSz="457200">
              <a:lnSpc>
                <a:spcPts val="2360"/>
              </a:lnSpc>
              <a:spcBef>
                <a:spcPct val="20000"/>
              </a:spcBef>
              <a:defRPr/>
            </a:pPr>
            <a:r>
              <a:rPr lang="en-US" sz="3600" spc="-150" dirty="0" smtClean="0">
                <a:solidFill>
                  <a:schemeClr val="tx1">
                    <a:lumMod val="75000"/>
                    <a:lumOff val="25000"/>
                  </a:schemeClr>
                </a:solidFill>
                <a:latin typeface="Arial Black"/>
                <a:cs typeface="Arial Black"/>
                <a:sym typeface="Wingdings"/>
              </a:rPr>
              <a:t>Treatment </a:t>
            </a:r>
            <a:r>
              <a:rPr lang="en-US" sz="3600" spc="-150" dirty="0" err="1" smtClean="0">
                <a:solidFill>
                  <a:schemeClr val="tx1">
                    <a:lumMod val="75000"/>
                    <a:lumOff val="25000"/>
                  </a:schemeClr>
                </a:solidFill>
                <a:latin typeface="Arial Black"/>
                <a:cs typeface="Arial Black"/>
                <a:sym typeface="Wingdings"/>
              </a:rPr>
              <a:t></a:t>
            </a:r>
            <a:r>
              <a:rPr lang="en-US" sz="3600" spc="-150" dirty="0" smtClean="0">
                <a:solidFill>
                  <a:schemeClr val="tx1">
                    <a:lumMod val="75000"/>
                    <a:lumOff val="25000"/>
                  </a:schemeClr>
                </a:solidFill>
                <a:latin typeface="Arial Black"/>
                <a:cs typeface="Arial Black"/>
                <a:sym typeface="Wingdings"/>
              </a:rPr>
              <a:t> Outcome</a:t>
            </a:r>
          </a:p>
          <a:p>
            <a:pPr lvl="0" defTabSz="457200">
              <a:lnSpc>
                <a:spcPts val="2360"/>
              </a:lnSpc>
              <a:spcBef>
                <a:spcPct val="20000"/>
              </a:spcBef>
              <a:defRPr/>
            </a:pPr>
            <a:endParaRPr lang="en-US" sz="3600" spc="-150" dirty="0" smtClean="0">
              <a:solidFill>
                <a:schemeClr val="tx1">
                  <a:lumMod val="75000"/>
                  <a:lumOff val="25000"/>
                </a:schemeClr>
              </a:solidFill>
              <a:latin typeface="Arial Black"/>
              <a:cs typeface="Arial Black"/>
              <a:sym typeface="Wingdings"/>
            </a:endParaRPr>
          </a:p>
          <a:p>
            <a:pPr lvl="0" defTabSz="457200">
              <a:lnSpc>
                <a:spcPts val="2360"/>
              </a:lnSpc>
              <a:spcBef>
                <a:spcPct val="20000"/>
              </a:spcBef>
              <a:defRPr/>
            </a:pPr>
            <a:r>
              <a:rPr lang="en-US" sz="3600" spc="-150" dirty="0" smtClean="0">
                <a:solidFill>
                  <a:schemeClr val="tx1">
                    <a:lumMod val="75000"/>
                    <a:lumOff val="25000"/>
                  </a:schemeClr>
                </a:solidFill>
                <a:latin typeface="Arial Black"/>
                <a:cs typeface="Arial Black"/>
                <a:sym typeface="Wingdings"/>
              </a:rPr>
              <a:t>Advertising </a:t>
            </a:r>
            <a:r>
              <a:rPr lang="en-US" sz="3600" spc="-150" dirty="0" err="1" smtClean="0">
                <a:solidFill>
                  <a:schemeClr val="tx1">
                    <a:lumMod val="75000"/>
                    <a:lumOff val="25000"/>
                  </a:schemeClr>
                </a:solidFill>
                <a:latin typeface="Arial Black"/>
                <a:cs typeface="Arial Black"/>
                <a:sym typeface="Wingdings"/>
              </a:rPr>
              <a:t></a:t>
            </a:r>
            <a:r>
              <a:rPr lang="en-US" sz="3600" spc="-150" dirty="0" smtClean="0">
                <a:solidFill>
                  <a:schemeClr val="tx1">
                    <a:lumMod val="75000"/>
                    <a:lumOff val="25000"/>
                  </a:schemeClr>
                </a:solidFill>
                <a:latin typeface="Arial Black"/>
                <a:cs typeface="Arial Black"/>
                <a:sym typeface="Wingdings"/>
              </a:rPr>
              <a:t> Customer Behavior</a:t>
            </a:r>
          </a:p>
          <a:p>
            <a:pPr lvl="0" defTabSz="457200">
              <a:lnSpc>
                <a:spcPts val="2360"/>
              </a:lnSpc>
              <a:spcBef>
                <a:spcPct val="20000"/>
              </a:spcBef>
              <a:defRPr/>
            </a:pPr>
            <a:endParaRPr lang="en-US" sz="3600" spc="-150" dirty="0" smtClean="0">
              <a:solidFill>
                <a:schemeClr val="tx1">
                  <a:lumMod val="75000"/>
                  <a:lumOff val="25000"/>
                </a:schemeClr>
              </a:solidFill>
              <a:latin typeface="Arial Black"/>
              <a:cs typeface="Arial Black"/>
              <a:sym typeface="Wingdings"/>
            </a:endParaRPr>
          </a:p>
          <a:p>
            <a:pPr lvl="0" defTabSz="457200">
              <a:lnSpc>
                <a:spcPts val="2360"/>
              </a:lnSpc>
              <a:spcBef>
                <a:spcPct val="20000"/>
              </a:spcBef>
              <a:defRPr/>
            </a:pPr>
            <a:r>
              <a:rPr lang="en-US" sz="3600" spc="-150" dirty="0" smtClean="0">
                <a:solidFill>
                  <a:schemeClr val="tx1">
                    <a:lumMod val="75000"/>
                    <a:lumOff val="25000"/>
                  </a:schemeClr>
                </a:solidFill>
                <a:latin typeface="Arial Black"/>
                <a:cs typeface="Arial Black"/>
                <a:sym typeface="Wingdings"/>
              </a:rPr>
              <a:t>“Beauty” </a:t>
            </a:r>
            <a:r>
              <a:rPr lang="en-US" sz="3600" spc="-150" dirty="0" err="1" smtClean="0">
                <a:solidFill>
                  <a:schemeClr val="tx1">
                    <a:lumMod val="75000"/>
                    <a:lumOff val="25000"/>
                  </a:schemeClr>
                </a:solidFill>
                <a:latin typeface="Arial Black"/>
                <a:cs typeface="Arial Black"/>
                <a:sym typeface="Wingdings"/>
              </a:rPr>
              <a:t></a:t>
            </a:r>
            <a:r>
              <a:rPr lang="en-US" sz="3600" spc="-150" dirty="0" smtClean="0">
                <a:solidFill>
                  <a:schemeClr val="tx1">
                    <a:lumMod val="75000"/>
                    <a:lumOff val="25000"/>
                  </a:schemeClr>
                </a:solidFill>
                <a:latin typeface="Arial Black"/>
                <a:cs typeface="Arial Black"/>
                <a:sym typeface="Wingdings"/>
              </a:rPr>
              <a:t> Getting Number</a:t>
            </a:r>
          </a:p>
          <a:p>
            <a:pPr lvl="0" defTabSz="457200">
              <a:lnSpc>
                <a:spcPts val="2360"/>
              </a:lnSpc>
              <a:spcBef>
                <a:spcPct val="20000"/>
              </a:spcBef>
              <a:defRPr/>
            </a:pPr>
            <a:endParaRPr lang="en-US" sz="3600" spc="-150" dirty="0" smtClean="0">
              <a:solidFill>
                <a:schemeClr val="tx1">
                  <a:lumMod val="75000"/>
                  <a:lumOff val="25000"/>
                </a:schemeClr>
              </a:solidFill>
              <a:latin typeface="Arial Black"/>
              <a:cs typeface="Arial Black"/>
              <a:sym typeface="Wingdings"/>
            </a:endParaRPr>
          </a:p>
          <a:p>
            <a:pPr lvl="0" defTabSz="457200">
              <a:lnSpc>
                <a:spcPts val="2360"/>
              </a:lnSpc>
              <a:spcBef>
                <a:spcPct val="20000"/>
              </a:spcBef>
              <a:defRPr/>
            </a:pPr>
            <a:r>
              <a:rPr lang="en-US" sz="3600" spc="-150" dirty="0" smtClean="0">
                <a:solidFill>
                  <a:schemeClr val="tx1">
                    <a:lumMod val="75000"/>
                    <a:lumOff val="25000"/>
                  </a:schemeClr>
                </a:solidFill>
                <a:latin typeface="Arial Black"/>
                <a:cs typeface="Arial Black"/>
                <a:sym typeface="Wingdings"/>
              </a:rPr>
              <a:t>Drug </a:t>
            </a:r>
            <a:r>
              <a:rPr lang="en-US" sz="3600" spc="-150" dirty="0" err="1" smtClean="0">
                <a:solidFill>
                  <a:schemeClr val="tx1">
                    <a:lumMod val="75000"/>
                    <a:lumOff val="25000"/>
                  </a:schemeClr>
                </a:solidFill>
                <a:latin typeface="Arial Black"/>
                <a:cs typeface="Arial Black"/>
                <a:sym typeface="Wingdings"/>
              </a:rPr>
              <a:t></a:t>
            </a:r>
            <a:r>
              <a:rPr lang="en-US" sz="3600" spc="-150" dirty="0" smtClean="0">
                <a:solidFill>
                  <a:schemeClr val="tx1">
                    <a:lumMod val="75000"/>
                    <a:lumOff val="25000"/>
                  </a:schemeClr>
                </a:solidFill>
                <a:latin typeface="Arial Black"/>
                <a:cs typeface="Arial Black"/>
                <a:sym typeface="Wingdings"/>
              </a:rPr>
              <a:t> Time Until Viral Failure</a:t>
            </a:r>
          </a:p>
          <a:p>
            <a:endParaRPr lang="en-US" dirty="0"/>
          </a:p>
        </p:txBody>
      </p:sp>
      <p:sp>
        <p:nvSpPr>
          <p:cNvPr id="13" name="Slide Number Placeholder 12"/>
          <p:cNvSpPr>
            <a:spLocks noGrp="1"/>
          </p:cNvSpPr>
          <p:nvPr>
            <p:ph type="sldNum" sz="quarter" idx="12"/>
          </p:nvPr>
        </p:nvSpPr>
        <p:spPr/>
        <p:txBody>
          <a:bodyPr/>
          <a:lstStyle/>
          <a:p>
            <a:fld id="{BA3FD5ED-4844-8443-AF17-C10B491EE604}" type="slidenum">
              <a:rPr lang="en-US" smtClean="0">
                <a:solidFill>
                  <a:prstClr val="black">
                    <a:tint val="75000"/>
                  </a:prstClr>
                </a:solidFill>
              </a:rPr>
              <a:pPr/>
              <a:t>8</a:t>
            </a:fld>
            <a:endParaRPr lang="en-US">
              <a:solidFill>
                <a:prstClr val="black">
                  <a:tint val="75000"/>
                </a:prstClr>
              </a:solidFill>
            </a:endParaRPr>
          </a:p>
        </p:txBody>
      </p:sp>
      <p:sp>
        <p:nvSpPr>
          <p:cNvPr id="29" name="TextBox 28"/>
          <p:cNvSpPr txBox="1"/>
          <p:nvPr/>
        </p:nvSpPr>
        <p:spPr>
          <a:xfrm>
            <a:off x="1911157" y="1828800"/>
            <a:ext cx="5404043" cy="1010533"/>
          </a:xfrm>
          <a:prstGeom prst="rect">
            <a:avLst/>
          </a:prstGeom>
          <a:noFill/>
        </p:spPr>
        <p:txBody>
          <a:bodyPr wrap="none" rtlCol="0">
            <a:spAutoFit/>
          </a:bodyPr>
          <a:lstStyle/>
          <a:p>
            <a:pPr>
              <a:lnSpc>
                <a:spcPts val="2360"/>
              </a:lnSpc>
            </a:pPr>
            <a:r>
              <a:rPr lang="en-US" sz="3600" spc="-150" dirty="0" smtClean="0">
                <a:solidFill>
                  <a:schemeClr val="tx1">
                    <a:lumMod val="75000"/>
                    <a:lumOff val="25000"/>
                  </a:schemeClr>
                </a:solidFill>
                <a:latin typeface="Arial Black"/>
                <a:cs typeface="Arial Black"/>
              </a:rPr>
              <a:t>what is the effect of</a:t>
            </a:r>
          </a:p>
          <a:p>
            <a:pPr>
              <a:lnSpc>
                <a:spcPts val="2360"/>
              </a:lnSpc>
            </a:pPr>
            <a:r>
              <a:rPr lang="en-US" sz="3600" spc="-150" dirty="0" smtClean="0">
                <a:solidFill>
                  <a:schemeClr val="tx1">
                    <a:lumMod val="75000"/>
                    <a:lumOff val="25000"/>
                  </a:schemeClr>
                </a:solidFill>
                <a:latin typeface="Arial Black"/>
                <a:cs typeface="Arial Black"/>
              </a:rPr>
              <a:t>__________ on__________</a:t>
            </a:r>
            <a:r>
              <a:rPr lang="en-US" sz="3600" spc="-150" dirty="0" smtClean="0">
                <a:solidFill>
                  <a:srgbClr val="E11932"/>
                </a:solidFill>
                <a:latin typeface="Arial Black"/>
                <a:cs typeface="Arial Black"/>
              </a:rPr>
              <a:t>?</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blank_background_grid.png"/>
          <p:cNvPicPr>
            <a:picLocks noChangeAspect="1"/>
          </p:cNvPicPr>
          <p:nvPr/>
        </p:nvPicPr>
        <p:blipFill>
          <a:blip r:embed="rId3" cstate="print"/>
          <a:stretch>
            <a:fillRect/>
          </a:stretch>
        </p:blipFill>
        <p:spPr>
          <a:xfrm>
            <a:off x="0" y="0"/>
            <a:ext cx="9144000" cy="6858000"/>
          </a:xfrm>
          <a:prstGeom prst="rect">
            <a:avLst/>
          </a:prstGeom>
          <a:ln>
            <a:solidFill>
              <a:srgbClr val="A0B4C8">
                <a:alpha val="70000"/>
              </a:srgbClr>
            </a:solidFill>
          </a:ln>
        </p:spPr>
      </p:pic>
      <p:sp>
        <p:nvSpPr>
          <p:cNvPr id="4" name="Title 1"/>
          <p:cNvSpPr txBox="1">
            <a:spLocks/>
          </p:cNvSpPr>
          <p:nvPr/>
        </p:nvSpPr>
        <p:spPr>
          <a:xfrm>
            <a:off x="228600" y="-76200"/>
            <a:ext cx="8229600" cy="1143000"/>
          </a:xfrm>
          <a:prstGeom prst="rect">
            <a:avLst/>
          </a:prstGeom>
        </p:spPr>
        <p:txBody>
          <a:bodyPr vert="horz" lIns="91440" tIns="45720" rIns="91440" bIns="45720" rtlCol="0" anchor="ctr">
            <a:normAutofit/>
          </a:bodyPr>
          <a:lstStyle/>
          <a:p>
            <a:pPr defTabSz="457200">
              <a:spcBef>
                <a:spcPct val="0"/>
              </a:spcBef>
              <a:defRPr/>
            </a:pPr>
            <a:r>
              <a:rPr lang="en-US" sz="4400" spc="-150" dirty="0" smtClean="0">
                <a:solidFill>
                  <a:srgbClr val="404040"/>
                </a:solidFill>
                <a:latin typeface="Arial Black"/>
                <a:cs typeface="Arial Black"/>
              </a:rPr>
              <a:t>data structure</a:t>
            </a:r>
            <a:r>
              <a:rPr lang="en-US" sz="4400" spc="-150" dirty="0" smtClean="0">
                <a:solidFill>
                  <a:srgbClr val="E11932"/>
                </a:solidFill>
                <a:latin typeface="Arial Black"/>
                <a:cs typeface="Arial Black"/>
              </a:rPr>
              <a:t>.</a:t>
            </a:r>
            <a:endParaRPr lang="en-US" sz="4400" spc="-150" dirty="0">
              <a:solidFill>
                <a:srgbClr val="E11932"/>
              </a:solidFill>
              <a:latin typeface="Arial Black"/>
              <a:cs typeface="Arial Black"/>
            </a:endParaRPr>
          </a:p>
        </p:txBody>
      </p:sp>
      <p:grpSp>
        <p:nvGrpSpPr>
          <p:cNvPr id="2" name="Group 21"/>
          <p:cNvGrpSpPr/>
          <p:nvPr/>
        </p:nvGrpSpPr>
        <p:grpSpPr>
          <a:xfrm>
            <a:off x="3060700" y="1879600"/>
            <a:ext cx="5689600" cy="1219200"/>
            <a:chOff x="3060700" y="1676400"/>
            <a:chExt cx="5689600" cy="1219200"/>
          </a:xfrm>
        </p:grpSpPr>
        <p:pic>
          <p:nvPicPr>
            <p:cNvPr id="6" name="Picture 5"/>
            <p:cNvPicPr>
              <a:picLocks noChangeAspect="1"/>
            </p:cNvPicPr>
            <p:nvPr/>
          </p:nvPicPr>
          <p:blipFill>
            <a:blip r:embed="rId4" cstate="print"/>
            <a:stretch>
              <a:fillRect/>
            </a:stretch>
          </p:blipFill>
          <p:spPr>
            <a:xfrm>
              <a:off x="3060700" y="1676400"/>
              <a:ext cx="520700" cy="1219200"/>
            </a:xfrm>
            <a:prstGeom prst="rect">
              <a:avLst/>
            </a:prstGeom>
          </p:spPr>
        </p:pic>
        <p:pic>
          <p:nvPicPr>
            <p:cNvPr id="5" name="Picture 4"/>
            <p:cNvPicPr>
              <a:picLocks noChangeAspect="1"/>
            </p:cNvPicPr>
            <p:nvPr/>
          </p:nvPicPr>
          <p:blipFill>
            <a:blip r:embed="rId5" cstate="print"/>
            <a:stretch>
              <a:fillRect/>
            </a:stretch>
          </p:blipFill>
          <p:spPr>
            <a:xfrm>
              <a:off x="3628436" y="1676400"/>
              <a:ext cx="520700" cy="1219200"/>
            </a:xfrm>
            <a:prstGeom prst="rect">
              <a:avLst/>
            </a:prstGeom>
          </p:spPr>
        </p:pic>
        <p:pic>
          <p:nvPicPr>
            <p:cNvPr id="7" name="Picture 6"/>
            <p:cNvPicPr>
              <a:picLocks noChangeAspect="1"/>
            </p:cNvPicPr>
            <p:nvPr/>
          </p:nvPicPr>
          <p:blipFill>
            <a:blip r:embed="rId6" cstate="print"/>
            <a:stretch>
              <a:fillRect/>
            </a:stretch>
          </p:blipFill>
          <p:spPr>
            <a:xfrm>
              <a:off x="4191000" y="1676400"/>
              <a:ext cx="520700" cy="1219200"/>
            </a:xfrm>
            <a:prstGeom prst="rect">
              <a:avLst/>
            </a:prstGeom>
          </p:spPr>
        </p:pic>
        <p:pic>
          <p:nvPicPr>
            <p:cNvPr id="8" name="Picture 7"/>
            <p:cNvPicPr>
              <a:picLocks noChangeAspect="1"/>
            </p:cNvPicPr>
            <p:nvPr/>
          </p:nvPicPr>
          <p:blipFill>
            <a:blip r:embed="rId5" cstate="print"/>
            <a:stretch>
              <a:fillRect/>
            </a:stretch>
          </p:blipFill>
          <p:spPr>
            <a:xfrm>
              <a:off x="5270500" y="1676400"/>
              <a:ext cx="520700" cy="1219200"/>
            </a:xfrm>
            <a:prstGeom prst="rect">
              <a:avLst/>
            </a:prstGeom>
          </p:spPr>
        </p:pic>
        <p:pic>
          <p:nvPicPr>
            <p:cNvPr id="9" name="Picture 8"/>
            <p:cNvPicPr>
              <a:picLocks noChangeAspect="1"/>
            </p:cNvPicPr>
            <p:nvPr/>
          </p:nvPicPr>
          <p:blipFill>
            <a:blip r:embed="rId7" cstate="print"/>
            <a:stretch>
              <a:fillRect/>
            </a:stretch>
          </p:blipFill>
          <p:spPr>
            <a:xfrm>
              <a:off x="5854700" y="1676400"/>
              <a:ext cx="647700" cy="1212850"/>
            </a:xfrm>
            <a:prstGeom prst="rect">
              <a:avLst/>
            </a:prstGeom>
          </p:spPr>
        </p:pic>
        <p:pic>
          <p:nvPicPr>
            <p:cNvPr id="10" name="Picture 9"/>
            <p:cNvPicPr>
              <a:picLocks noChangeAspect="1"/>
            </p:cNvPicPr>
            <p:nvPr/>
          </p:nvPicPr>
          <p:blipFill>
            <a:blip r:embed="rId5" cstate="print"/>
            <a:stretch>
              <a:fillRect/>
            </a:stretch>
          </p:blipFill>
          <p:spPr>
            <a:xfrm>
              <a:off x="7099300" y="1676400"/>
              <a:ext cx="520700" cy="1219200"/>
            </a:xfrm>
            <a:prstGeom prst="rect">
              <a:avLst/>
            </a:prstGeom>
          </p:spPr>
        </p:pic>
        <p:pic>
          <p:nvPicPr>
            <p:cNvPr id="11" name="Picture 10"/>
            <p:cNvPicPr>
              <a:picLocks noChangeAspect="1"/>
            </p:cNvPicPr>
            <p:nvPr/>
          </p:nvPicPr>
          <p:blipFill>
            <a:blip r:embed="rId8" cstate="print"/>
            <a:stretch>
              <a:fillRect/>
            </a:stretch>
          </p:blipFill>
          <p:spPr>
            <a:xfrm>
              <a:off x="7659982" y="1688158"/>
              <a:ext cx="520700" cy="1200150"/>
            </a:xfrm>
            <a:prstGeom prst="rect">
              <a:avLst/>
            </a:prstGeom>
          </p:spPr>
        </p:pic>
        <p:pic>
          <p:nvPicPr>
            <p:cNvPr id="12" name="Picture 11"/>
            <p:cNvPicPr>
              <a:picLocks noChangeAspect="1"/>
            </p:cNvPicPr>
            <p:nvPr/>
          </p:nvPicPr>
          <p:blipFill>
            <a:blip r:embed="rId9" cstate="print"/>
            <a:stretch>
              <a:fillRect/>
            </a:stretch>
          </p:blipFill>
          <p:spPr>
            <a:xfrm>
              <a:off x="8229600" y="1676400"/>
              <a:ext cx="520700" cy="1212850"/>
            </a:xfrm>
            <a:prstGeom prst="rect">
              <a:avLst/>
            </a:prstGeom>
          </p:spPr>
        </p:pic>
      </p:grpSp>
      <p:sp>
        <p:nvSpPr>
          <p:cNvPr id="16" name="Rectangle 15"/>
          <p:cNvSpPr/>
          <p:nvPr/>
        </p:nvSpPr>
        <p:spPr>
          <a:xfrm>
            <a:off x="505177" y="2209800"/>
            <a:ext cx="2390423" cy="646331"/>
          </a:xfrm>
          <a:prstGeom prst="rect">
            <a:avLst/>
          </a:prstGeom>
        </p:spPr>
        <p:txBody>
          <a:bodyPr wrap="none">
            <a:spAutoFit/>
          </a:bodyPr>
          <a:lstStyle/>
          <a:p>
            <a:pPr algn="r" defTabSz="457200"/>
            <a:r>
              <a:rPr lang="en-US" b="1" dirty="0" smtClean="0">
                <a:solidFill>
                  <a:srgbClr val="404040"/>
                </a:solidFill>
                <a:latin typeface="Arial"/>
                <a:cs typeface="Arial"/>
              </a:rPr>
              <a:t>CHARACTERISTICS</a:t>
            </a:r>
          </a:p>
          <a:p>
            <a:pPr algn="r" defTabSz="457200"/>
            <a:r>
              <a:rPr lang="en-US" b="1" dirty="0" smtClean="0">
                <a:solidFill>
                  <a:srgbClr val="404040"/>
                </a:solidFill>
                <a:latin typeface="Arial"/>
                <a:cs typeface="Arial"/>
              </a:rPr>
              <a:t>(W)</a:t>
            </a:r>
            <a:endParaRPr lang="en-US" dirty="0">
              <a:solidFill>
                <a:srgbClr val="404040"/>
              </a:solidFill>
            </a:endParaRPr>
          </a:p>
        </p:txBody>
      </p:sp>
      <p:pic>
        <p:nvPicPr>
          <p:cNvPr id="17" name="Picture 16"/>
          <p:cNvPicPr>
            <a:picLocks noChangeAspect="1"/>
          </p:cNvPicPr>
          <p:nvPr/>
        </p:nvPicPr>
        <p:blipFill>
          <a:blip r:embed="rId6" cstate="print"/>
          <a:stretch>
            <a:fillRect/>
          </a:stretch>
        </p:blipFill>
        <p:spPr>
          <a:xfrm>
            <a:off x="4724400" y="3479800"/>
            <a:ext cx="520700" cy="1219200"/>
          </a:xfrm>
          <a:prstGeom prst="rect">
            <a:avLst/>
          </a:prstGeom>
        </p:spPr>
      </p:pic>
      <p:pic>
        <p:nvPicPr>
          <p:cNvPr id="19" name="Picture 18"/>
          <p:cNvPicPr>
            <a:picLocks noChangeAspect="1"/>
          </p:cNvPicPr>
          <p:nvPr/>
        </p:nvPicPr>
        <p:blipFill>
          <a:blip r:embed="rId10" cstate="print"/>
          <a:stretch>
            <a:fillRect/>
          </a:stretch>
        </p:blipFill>
        <p:spPr>
          <a:xfrm>
            <a:off x="3060700" y="3479800"/>
            <a:ext cx="520700" cy="1219200"/>
          </a:xfrm>
          <a:prstGeom prst="rect">
            <a:avLst/>
          </a:prstGeom>
        </p:spPr>
      </p:pic>
      <p:sp>
        <p:nvSpPr>
          <p:cNvPr id="21" name="Rectangle 20"/>
          <p:cNvSpPr/>
          <p:nvPr/>
        </p:nvSpPr>
        <p:spPr>
          <a:xfrm>
            <a:off x="1300291" y="3745468"/>
            <a:ext cx="1595309" cy="646331"/>
          </a:xfrm>
          <a:prstGeom prst="rect">
            <a:avLst/>
          </a:prstGeom>
        </p:spPr>
        <p:txBody>
          <a:bodyPr wrap="none">
            <a:spAutoFit/>
          </a:bodyPr>
          <a:lstStyle/>
          <a:p>
            <a:pPr algn="r" defTabSz="457200"/>
            <a:r>
              <a:rPr lang="en-US" b="1" dirty="0" smtClean="0">
                <a:solidFill>
                  <a:srgbClr val="404040"/>
                </a:solidFill>
                <a:latin typeface="Arial"/>
                <a:cs typeface="Arial"/>
              </a:rPr>
              <a:t>TREATMENT</a:t>
            </a:r>
          </a:p>
          <a:p>
            <a:pPr algn="r" defTabSz="457200"/>
            <a:r>
              <a:rPr lang="en-US" b="1" dirty="0" smtClean="0">
                <a:solidFill>
                  <a:srgbClr val="404040"/>
                </a:solidFill>
                <a:latin typeface="Arial"/>
                <a:cs typeface="Arial"/>
              </a:rPr>
              <a:t>(A)</a:t>
            </a:r>
            <a:endParaRPr lang="en-US" dirty="0">
              <a:solidFill>
                <a:srgbClr val="404040"/>
              </a:solidFill>
            </a:endParaRPr>
          </a:p>
        </p:txBody>
      </p:sp>
      <p:sp>
        <p:nvSpPr>
          <p:cNvPr id="34" name="Rectangle 33"/>
          <p:cNvSpPr/>
          <p:nvPr/>
        </p:nvSpPr>
        <p:spPr>
          <a:xfrm>
            <a:off x="1531187" y="5599668"/>
            <a:ext cx="1364413" cy="646331"/>
          </a:xfrm>
          <a:prstGeom prst="rect">
            <a:avLst/>
          </a:prstGeom>
        </p:spPr>
        <p:txBody>
          <a:bodyPr wrap="none">
            <a:spAutoFit/>
          </a:bodyPr>
          <a:lstStyle/>
          <a:p>
            <a:pPr algn="r" defTabSz="457200"/>
            <a:r>
              <a:rPr lang="en-US" b="1" dirty="0" smtClean="0">
                <a:solidFill>
                  <a:srgbClr val="404040"/>
                </a:solidFill>
                <a:latin typeface="Arial"/>
                <a:cs typeface="Arial"/>
              </a:rPr>
              <a:t>OUTCOME</a:t>
            </a:r>
          </a:p>
          <a:p>
            <a:pPr algn="r" defTabSz="457200"/>
            <a:r>
              <a:rPr lang="en-US" b="1" dirty="0" smtClean="0">
                <a:solidFill>
                  <a:srgbClr val="404040"/>
                </a:solidFill>
                <a:latin typeface="Arial"/>
                <a:cs typeface="Arial"/>
              </a:rPr>
              <a:t>(Y)</a:t>
            </a:r>
            <a:endParaRPr lang="en-US" dirty="0">
              <a:solidFill>
                <a:srgbClr val="404040"/>
              </a:solidFill>
            </a:endParaRPr>
          </a:p>
        </p:txBody>
      </p:sp>
      <p:pic>
        <p:nvPicPr>
          <p:cNvPr id="35" name="Picture 34"/>
          <p:cNvPicPr>
            <a:picLocks noChangeAspect="1"/>
          </p:cNvPicPr>
          <p:nvPr/>
        </p:nvPicPr>
        <p:blipFill>
          <a:blip r:embed="rId6" cstate="print"/>
          <a:stretch>
            <a:fillRect/>
          </a:stretch>
        </p:blipFill>
        <p:spPr>
          <a:xfrm>
            <a:off x="3060700" y="5334000"/>
            <a:ext cx="520700" cy="1219200"/>
          </a:xfrm>
          <a:prstGeom prst="rect">
            <a:avLst/>
          </a:prstGeom>
        </p:spPr>
      </p:pic>
      <p:pic>
        <p:nvPicPr>
          <p:cNvPr id="36" name="Picture 35"/>
          <p:cNvPicPr>
            <a:picLocks noChangeAspect="1"/>
          </p:cNvPicPr>
          <p:nvPr/>
        </p:nvPicPr>
        <p:blipFill>
          <a:blip r:embed="rId11" cstate="print"/>
          <a:stretch>
            <a:fillRect/>
          </a:stretch>
        </p:blipFill>
        <p:spPr>
          <a:xfrm>
            <a:off x="4800600" y="4851400"/>
            <a:ext cx="571500" cy="1701800"/>
          </a:xfrm>
          <a:prstGeom prst="rect">
            <a:avLst/>
          </a:prstGeom>
        </p:spPr>
      </p:pic>
      <p:pic>
        <p:nvPicPr>
          <p:cNvPr id="23" name="Picture 22" descr="DRAWN_arrow_1.png"/>
          <p:cNvPicPr>
            <a:picLocks noChangeAspect="1"/>
          </p:cNvPicPr>
          <p:nvPr/>
        </p:nvPicPr>
        <p:blipFill>
          <a:blip r:embed="rId12" cstate="print"/>
          <a:stretch>
            <a:fillRect/>
          </a:stretch>
        </p:blipFill>
        <p:spPr>
          <a:xfrm rot="16200000" flipV="1">
            <a:off x="3850585" y="1269310"/>
            <a:ext cx="655429" cy="565150"/>
          </a:xfrm>
          <a:prstGeom prst="rect">
            <a:avLst/>
          </a:prstGeom>
        </p:spPr>
      </p:pic>
      <p:pic>
        <p:nvPicPr>
          <p:cNvPr id="24" name="Picture 23" descr="DRAWN_arrow_1.png"/>
          <p:cNvPicPr>
            <a:picLocks noChangeAspect="1"/>
          </p:cNvPicPr>
          <p:nvPr/>
        </p:nvPicPr>
        <p:blipFill>
          <a:blip r:embed="rId12" cstate="print"/>
          <a:stretch>
            <a:fillRect/>
          </a:stretch>
        </p:blipFill>
        <p:spPr>
          <a:xfrm rot="5400000" flipH="1" flipV="1">
            <a:off x="5746060" y="1269310"/>
            <a:ext cx="655429" cy="565150"/>
          </a:xfrm>
          <a:prstGeom prst="rect">
            <a:avLst/>
          </a:prstGeom>
        </p:spPr>
      </p:pic>
      <p:pic>
        <p:nvPicPr>
          <p:cNvPr id="25" name="Picture 24" descr="DRAWN_arrow_1.png"/>
          <p:cNvPicPr>
            <a:picLocks noChangeAspect="1"/>
          </p:cNvPicPr>
          <p:nvPr/>
        </p:nvPicPr>
        <p:blipFill>
          <a:blip r:embed="rId12" cstate="print"/>
          <a:stretch>
            <a:fillRect/>
          </a:stretch>
        </p:blipFill>
        <p:spPr>
          <a:xfrm rot="5400000" flipH="1" flipV="1">
            <a:off x="8076510" y="1269310"/>
            <a:ext cx="655429" cy="565150"/>
          </a:xfrm>
          <a:prstGeom prst="rect">
            <a:avLst/>
          </a:prstGeom>
        </p:spPr>
      </p:pic>
      <p:sp>
        <p:nvSpPr>
          <p:cNvPr id="26" name="TextBox 25"/>
          <p:cNvSpPr txBox="1"/>
          <p:nvPr/>
        </p:nvSpPr>
        <p:spPr>
          <a:xfrm>
            <a:off x="4267200" y="1022290"/>
            <a:ext cx="1003300" cy="400110"/>
          </a:xfrm>
          <a:prstGeom prst="rect">
            <a:avLst/>
          </a:prstGeom>
          <a:noFill/>
        </p:spPr>
        <p:txBody>
          <a:bodyPr wrap="square" rtlCol="0">
            <a:spAutoFit/>
          </a:bodyPr>
          <a:lstStyle/>
          <a:p>
            <a:pPr defTabSz="457200"/>
            <a:r>
              <a:rPr lang="en-US" sz="2000" dirty="0" smtClean="0">
                <a:solidFill>
                  <a:srgbClr val="404040"/>
                </a:solidFill>
                <a:latin typeface="Arial"/>
                <a:cs typeface="Arial"/>
              </a:rPr>
              <a:t>Color</a:t>
            </a:r>
            <a:endParaRPr lang="en-US" sz="2000" dirty="0">
              <a:solidFill>
                <a:srgbClr val="404040"/>
              </a:solidFill>
              <a:latin typeface="Arial"/>
              <a:cs typeface="Arial"/>
            </a:endParaRPr>
          </a:p>
        </p:txBody>
      </p:sp>
      <p:sp>
        <p:nvSpPr>
          <p:cNvPr id="27" name="TextBox 26"/>
          <p:cNvSpPr txBox="1"/>
          <p:nvPr/>
        </p:nvSpPr>
        <p:spPr>
          <a:xfrm>
            <a:off x="5334000" y="1022290"/>
            <a:ext cx="2057400" cy="400110"/>
          </a:xfrm>
          <a:prstGeom prst="rect">
            <a:avLst/>
          </a:prstGeom>
          <a:noFill/>
        </p:spPr>
        <p:txBody>
          <a:bodyPr wrap="square" rtlCol="0">
            <a:spAutoFit/>
          </a:bodyPr>
          <a:lstStyle/>
          <a:p>
            <a:pPr defTabSz="457200"/>
            <a:r>
              <a:rPr lang="en-US" sz="2000" dirty="0" smtClean="0">
                <a:solidFill>
                  <a:srgbClr val="404040"/>
                </a:solidFill>
                <a:latin typeface="Arial"/>
                <a:cs typeface="Arial"/>
              </a:rPr>
              <a:t>Sex</a:t>
            </a:r>
            <a:endParaRPr lang="en-US" sz="2000" dirty="0">
              <a:solidFill>
                <a:srgbClr val="404040"/>
              </a:solidFill>
              <a:latin typeface="Arial"/>
              <a:cs typeface="Arial"/>
            </a:endParaRPr>
          </a:p>
        </p:txBody>
      </p:sp>
      <p:sp>
        <p:nvSpPr>
          <p:cNvPr id="28" name="TextBox 27"/>
          <p:cNvSpPr txBox="1"/>
          <p:nvPr/>
        </p:nvSpPr>
        <p:spPr>
          <a:xfrm>
            <a:off x="6172200" y="965200"/>
            <a:ext cx="2057400" cy="707886"/>
          </a:xfrm>
          <a:prstGeom prst="rect">
            <a:avLst/>
          </a:prstGeom>
          <a:noFill/>
        </p:spPr>
        <p:txBody>
          <a:bodyPr wrap="square" rtlCol="0">
            <a:spAutoFit/>
          </a:bodyPr>
          <a:lstStyle/>
          <a:p>
            <a:pPr algn="r" defTabSz="457200"/>
            <a:r>
              <a:rPr lang="en-US" sz="2000" dirty="0" smtClean="0">
                <a:solidFill>
                  <a:srgbClr val="404040"/>
                </a:solidFill>
                <a:latin typeface="Arial"/>
                <a:cs typeface="Arial"/>
              </a:rPr>
              <a:t>Head</a:t>
            </a:r>
          </a:p>
          <a:p>
            <a:pPr algn="r" defTabSz="457200"/>
            <a:r>
              <a:rPr lang="en-US" sz="2000" dirty="0" smtClean="0">
                <a:solidFill>
                  <a:srgbClr val="404040"/>
                </a:solidFill>
                <a:latin typeface="Arial"/>
                <a:cs typeface="Arial"/>
              </a:rPr>
              <a:t>Shape</a:t>
            </a:r>
            <a:endParaRPr lang="en-US" sz="2000" dirty="0">
              <a:solidFill>
                <a:srgbClr val="404040"/>
              </a:solidFill>
              <a:latin typeface="Arial"/>
              <a:cs typeface="Arial"/>
            </a:endParaRPr>
          </a:p>
        </p:txBody>
      </p:sp>
      <p:pic>
        <p:nvPicPr>
          <p:cNvPr id="29" name="Picture 28" descr="DRAWN_arrow_1.png"/>
          <p:cNvPicPr>
            <a:picLocks noChangeAspect="1"/>
          </p:cNvPicPr>
          <p:nvPr/>
        </p:nvPicPr>
        <p:blipFill>
          <a:blip r:embed="rId12" cstate="print"/>
          <a:stretch>
            <a:fillRect/>
          </a:stretch>
        </p:blipFill>
        <p:spPr>
          <a:xfrm flipV="1">
            <a:off x="3581400" y="3752850"/>
            <a:ext cx="655429" cy="565150"/>
          </a:xfrm>
          <a:prstGeom prst="rect">
            <a:avLst/>
          </a:prstGeom>
        </p:spPr>
      </p:pic>
      <p:pic>
        <p:nvPicPr>
          <p:cNvPr id="30" name="Picture 29" descr="DRAWN_arrow_1.png"/>
          <p:cNvPicPr>
            <a:picLocks noChangeAspect="1"/>
          </p:cNvPicPr>
          <p:nvPr/>
        </p:nvPicPr>
        <p:blipFill>
          <a:blip r:embed="rId12" cstate="print"/>
          <a:stretch>
            <a:fillRect/>
          </a:stretch>
        </p:blipFill>
        <p:spPr>
          <a:xfrm flipV="1">
            <a:off x="5224670" y="3752850"/>
            <a:ext cx="655429" cy="565150"/>
          </a:xfrm>
          <a:prstGeom prst="rect">
            <a:avLst/>
          </a:prstGeom>
        </p:spPr>
      </p:pic>
      <p:sp>
        <p:nvSpPr>
          <p:cNvPr id="31" name="TextBox 30"/>
          <p:cNvSpPr txBox="1"/>
          <p:nvPr/>
        </p:nvSpPr>
        <p:spPr>
          <a:xfrm>
            <a:off x="3873500" y="4241800"/>
            <a:ext cx="1079500" cy="400110"/>
          </a:xfrm>
          <a:prstGeom prst="rect">
            <a:avLst/>
          </a:prstGeom>
          <a:noFill/>
        </p:spPr>
        <p:txBody>
          <a:bodyPr wrap="square" rtlCol="0">
            <a:spAutoFit/>
          </a:bodyPr>
          <a:lstStyle/>
          <a:p>
            <a:pPr defTabSz="457200"/>
            <a:r>
              <a:rPr lang="en-US" sz="2000" dirty="0" smtClean="0">
                <a:solidFill>
                  <a:srgbClr val="404040"/>
                </a:solidFill>
                <a:latin typeface="Arial"/>
                <a:cs typeface="Arial"/>
              </a:rPr>
              <a:t>Yes</a:t>
            </a:r>
            <a:endParaRPr lang="en-US" sz="2000" dirty="0">
              <a:solidFill>
                <a:srgbClr val="404040"/>
              </a:solidFill>
              <a:latin typeface="Arial"/>
              <a:cs typeface="Arial"/>
            </a:endParaRPr>
          </a:p>
        </p:txBody>
      </p:sp>
      <p:sp>
        <p:nvSpPr>
          <p:cNvPr id="37" name="TextBox 36"/>
          <p:cNvSpPr txBox="1"/>
          <p:nvPr/>
        </p:nvSpPr>
        <p:spPr>
          <a:xfrm>
            <a:off x="5473700" y="4241800"/>
            <a:ext cx="1384300" cy="400110"/>
          </a:xfrm>
          <a:prstGeom prst="rect">
            <a:avLst/>
          </a:prstGeom>
          <a:noFill/>
        </p:spPr>
        <p:txBody>
          <a:bodyPr wrap="square" rtlCol="0">
            <a:spAutoFit/>
          </a:bodyPr>
          <a:lstStyle/>
          <a:p>
            <a:pPr defTabSz="457200"/>
            <a:r>
              <a:rPr lang="en-US" sz="2000" dirty="0" smtClean="0">
                <a:solidFill>
                  <a:srgbClr val="404040"/>
                </a:solidFill>
                <a:latin typeface="Arial"/>
                <a:cs typeface="Arial"/>
              </a:rPr>
              <a:t>No</a:t>
            </a:r>
            <a:endParaRPr lang="en-US" sz="2000" dirty="0">
              <a:solidFill>
                <a:srgbClr val="404040"/>
              </a:solidFill>
              <a:latin typeface="Arial"/>
              <a:cs typeface="Arial"/>
            </a:endParaRPr>
          </a:p>
        </p:txBody>
      </p:sp>
      <p:pic>
        <p:nvPicPr>
          <p:cNvPr id="38" name="Picture 37" descr="DRAWN_arrow_1.png"/>
          <p:cNvPicPr>
            <a:picLocks noChangeAspect="1"/>
          </p:cNvPicPr>
          <p:nvPr/>
        </p:nvPicPr>
        <p:blipFill>
          <a:blip r:embed="rId12" cstate="print"/>
          <a:stretch>
            <a:fillRect/>
          </a:stretch>
        </p:blipFill>
        <p:spPr>
          <a:xfrm flipV="1">
            <a:off x="3581400" y="5562600"/>
            <a:ext cx="655429" cy="565150"/>
          </a:xfrm>
          <a:prstGeom prst="rect">
            <a:avLst/>
          </a:prstGeom>
        </p:spPr>
      </p:pic>
      <p:pic>
        <p:nvPicPr>
          <p:cNvPr id="39" name="Picture 38" descr="DRAWN_arrow_1.png"/>
          <p:cNvPicPr>
            <a:picLocks noChangeAspect="1"/>
          </p:cNvPicPr>
          <p:nvPr/>
        </p:nvPicPr>
        <p:blipFill>
          <a:blip r:embed="rId12" cstate="print"/>
          <a:stretch>
            <a:fillRect/>
          </a:stretch>
        </p:blipFill>
        <p:spPr>
          <a:xfrm flipV="1">
            <a:off x="5224670" y="5562600"/>
            <a:ext cx="655429" cy="565150"/>
          </a:xfrm>
          <a:prstGeom prst="rect">
            <a:avLst/>
          </a:prstGeom>
        </p:spPr>
      </p:pic>
      <p:sp>
        <p:nvSpPr>
          <p:cNvPr id="40" name="TextBox 39"/>
          <p:cNvSpPr txBox="1"/>
          <p:nvPr/>
        </p:nvSpPr>
        <p:spPr>
          <a:xfrm>
            <a:off x="3873500" y="6051550"/>
            <a:ext cx="1003300" cy="400110"/>
          </a:xfrm>
          <a:prstGeom prst="rect">
            <a:avLst/>
          </a:prstGeom>
          <a:noFill/>
        </p:spPr>
        <p:txBody>
          <a:bodyPr wrap="square" rtlCol="0">
            <a:spAutoFit/>
          </a:bodyPr>
          <a:lstStyle/>
          <a:p>
            <a:pPr defTabSz="457200"/>
            <a:r>
              <a:rPr lang="en-US" sz="2000" dirty="0" smtClean="0">
                <a:solidFill>
                  <a:srgbClr val="404040"/>
                </a:solidFill>
                <a:latin typeface="Arial"/>
                <a:cs typeface="Arial"/>
              </a:rPr>
              <a:t>No</a:t>
            </a:r>
            <a:endParaRPr lang="en-US" sz="2000" dirty="0">
              <a:solidFill>
                <a:srgbClr val="404040"/>
              </a:solidFill>
              <a:latin typeface="Arial"/>
              <a:cs typeface="Arial"/>
            </a:endParaRPr>
          </a:p>
        </p:txBody>
      </p:sp>
      <p:sp>
        <p:nvSpPr>
          <p:cNvPr id="41" name="TextBox 40"/>
          <p:cNvSpPr txBox="1"/>
          <p:nvPr/>
        </p:nvSpPr>
        <p:spPr>
          <a:xfrm>
            <a:off x="5473700" y="6051550"/>
            <a:ext cx="1003300" cy="400110"/>
          </a:xfrm>
          <a:prstGeom prst="rect">
            <a:avLst/>
          </a:prstGeom>
          <a:noFill/>
        </p:spPr>
        <p:txBody>
          <a:bodyPr wrap="square" rtlCol="0">
            <a:spAutoFit/>
          </a:bodyPr>
          <a:lstStyle/>
          <a:p>
            <a:pPr defTabSz="457200"/>
            <a:r>
              <a:rPr lang="en-US" sz="2000" dirty="0" smtClean="0">
                <a:solidFill>
                  <a:srgbClr val="404040"/>
                </a:solidFill>
                <a:latin typeface="Arial"/>
                <a:cs typeface="Arial"/>
              </a:rPr>
              <a:t>Yes</a:t>
            </a:r>
            <a:endParaRPr lang="en-US" sz="2000" dirty="0">
              <a:solidFill>
                <a:srgbClr val="404040"/>
              </a:solidFill>
              <a:latin typeface="Arial"/>
              <a:cs typeface="Arial"/>
            </a:endParaRPr>
          </a:p>
        </p:txBody>
      </p:sp>
      <p:sp>
        <p:nvSpPr>
          <p:cNvPr id="33" name="Slide Number Placeholder 32"/>
          <p:cNvSpPr>
            <a:spLocks noGrp="1"/>
          </p:cNvSpPr>
          <p:nvPr>
            <p:ph type="sldNum" sz="quarter" idx="12"/>
          </p:nvPr>
        </p:nvSpPr>
        <p:spPr/>
        <p:txBody>
          <a:bodyPr/>
          <a:lstStyle/>
          <a:p>
            <a:fld id="{BA3FD5ED-4844-8443-AF17-C10B491EE604}" type="slidenum">
              <a:rPr lang="en-US" smtClean="0">
                <a:solidFill>
                  <a:prstClr val="black">
                    <a:tint val="75000"/>
                  </a:prstClr>
                </a:solidFill>
              </a:rPr>
              <a:pPr/>
              <a:t>9</a:t>
            </a:fld>
            <a:endParaRPr lang="en-US">
              <a:solidFill>
                <a:prstClr val="black">
                  <a:tint val="75000"/>
                </a:prstClr>
              </a:solidFill>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5072</TotalTime>
  <Words>3893</Words>
  <Application>Microsoft Macintosh PowerPoint</Application>
  <PresentationFormat>On-screen Show (4:3)</PresentationFormat>
  <Paragraphs>720</Paragraphs>
  <Slides>68</Slides>
  <Notes>47</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68</vt:i4>
      </vt:variant>
    </vt:vector>
  </HeadingPairs>
  <TitlesOfParts>
    <vt:vector size="71" baseType="lpstr">
      <vt:lpstr>Office Theme</vt:lpstr>
      <vt:lpstr>1_Office Theme</vt:lpstr>
      <vt:lpstr>Equation</vt:lpstr>
      <vt:lpstr>PowerPoint Presentation</vt:lpstr>
      <vt:lpstr>An important decision …</vt:lpstr>
      <vt:lpstr>PowerPoint Presentation</vt:lpstr>
      <vt:lpstr>Causal graph</vt:lpstr>
      <vt:lpstr>PowerPoint Presentation</vt:lpstr>
      <vt:lpstr>PowerPoint Presentation</vt:lpstr>
      <vt:lpstr>General approach.</vt:lpstr>
      <vt:lpstr>1. Ask question of interest.</vt:lpstr>
      <vt:lpstr>PowerPoint Presentation</vt:lpstr>
      <vt:lpstr>optimal experiment:</vt:lpstr>
      <vt:lpstr>optimal experiment:</vt:lpstr>
      <vt:lpstr>reality:</vt:lpstr>
      <vt:lpstr>optimal experiment:</vt:lpstr>
      <vt:lpstr>common approach: A/B testing.</vt:lpstr>
      <vt:lpstr>Observational Analysis.</vt:lpstr>
      <vt:lpstr>Potential Outcomes And The Full Data:</vt:lpstr>
      <vt:lpstr>Potential Outcomes And The Full Data:</vt:lpstr>
      <vt:lpstr>PowerPoint Presentation</vt:lpstr>
      <vt:lpstr>PowerPoint Presentation</vt:lpstr>
      <vt:lpstr>PowerPoint Presentation</vt:lpstr>
      <vt:lpstr>PowerPoint Presentation</vt:lpstr>
      <vt:lpstr>PowerPoint Presentation</vt:lpstr>
      <vt:lpstr>PowerPoint Presentation</vt:lpstr>
      <vt:lpstr>One additional assumption, Positivity. </vt:lpstr>
      <vt:lpstr>PowerPoint Presentation</vt:lpstr>
      <vt:lpstr>PowerPoint Presentation</vt:lpstr>
      <vt:lpstr>PowerPoint Presentation</vt:lpstr>
      <vt:lpstr>PowerPoint Presentation</vt:lpstr>
      <vt:lpstr>PowerPoint Presentation</vt:lpstr>
      <vt:lpstr>PowerPoint Presentation</vt:lpstr>
      <vt:lpstr>two machines: QY,n and gA,n</vt:lpstr>
      <vt:lpstr>estimating QY and gA .</vt:lpstr>
      <vt:lpstr>MLE based substitution estimator (MLE).</vt:lpstr>
      <vt:lpstr>inverse probability weighted estimators (IPTW).</vt:lpstr>
      <vt:lpstr>double robust estimators.</vt:lpstr>
      <vt:lpstr>augmented – IPTW (A-IPTW).</vt:lpstr>
      <vt:lpstr>targeted maximum likelihood estimator (TMLE).</vt:lpstr>
      <vt:lpstr>creating Q*Yn .</vt:lpstr>
      <vt:lpstr>PowerPoint Presentation</vt:lpstr>
      <vt:lpstr>PowerPoint Presentation</vt:lpstr>
      <vt:lpstr>PowerPoint Presentation</vt:lpstr>
      <vt:lpstr>question of interest.</vt:lpstr>
      <vt:lpstr>PowerPoint Presentation</vt:lpstr>
      <vt:lpstr>practical concerns. associated with doing A/B testing</vt:lpstr>
      <vt:lpstr>“what if” causal analysis adjusting for confounding</vt:lpstr>
      <vt:lpstr>sampling/analysis.</vt:lpstr>
      <vt:lpstr>results.</vt:lpstr>
      <vt:lpstr>PowerPoint Presentation</vt:lpstr>
      <vt:lpstr>PowerPoint Presentation</vt:lpstr>
      <vt:lpstr>method validation: A/B Test vs analytic estimate</vt:lpstr>
      <vt:lpstr>method validation: negative test</vt:lpstr>
      <vt:lpstr>PowerPoint Presentation</vt:lpstr>
      <vt:lpstr>PowerPoint Presentation</vt:lpstr>
      <vt:lpstr>PowerPoint Presentation</vt:lpstr>
      <vt:lpstr>PowerPoint Presentation</vt:lpstr>
      <vt:lpstr>Original Data Structure</vt:lpstr>
      <vt:lpstr>Data Structure With Censoring and Event Process Cast as Binary Variables </vt:lpstr>
      <vt:lpstr>Causal Graph/NPSEM</vt:lpstr>
      <vt:lpstr>Likelihood Of Observed Data</vt:lpstr>
      <vt:lpstr>Causal Graph/NPSEM Under Intervention</vt:lpstr>
      <vt:lpstr>Defining a Parameter of Interest</vt:lpstr>
      <vt:lpstr>Properties of T-MLE with survival outcome</vt:lpstr>
      <vt:lpstr>RMSE of Estimating Treatment Specific Survival</vt:lpstr>
      <vt:lpstr>Percent Of Time 95 Percent CI Based on Variance Estimates From IC Includes Truth (Mean CI Width)</vt:lpstr>
      <vt:lpstr>Double Robustness Example</vt:lpstr>
      <vt:lpstr>Simulation Results For Time Dependent Informative Censoring  (Truth = .470)</vt:lpstr>
      <vt:lpstr>Simulation Results For Independent Censoring (Truth = .470)</vt:lpstr>
      <vt:lpstr>references.</vt:lpstr>
    </vt:vector>
  </TitlesOfParts>
  <Company>Media6degrees.com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Claudia Perlich</dc:creator>
  <cp:lastModifiedBy>Ori Stitelman</cp:lastModifiedBy>
  <cp:revision>43</cp:revision>
  <dcterms:created xsi:type="dcterms:W3CDTF">2012-11-14T15:59:55Z</dcterms:created>
  <dcterms:modified xsi:type="dcterms:W3CDTF">2013-11-19T02:18:36Z</dcterms:modified>
</cp:coreProperties>
</file>